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9" r:id="rId3"/>
    <p:sldId id="260" r:id="rId4"/>
    <p:sldId id="261" r:id="rId5"/>
    <p:sldId id="275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73" r:id="rId16"/>
    <p:sldId id="274" r:id="rId17"/>
    <p:sldId id="277" r:id="rId18"/>
    <p:sldId id="278" r:id="rId19"/>
    <p:sldId id="279" r:id="rId20"/>
    <p:sldId id="280" r:id="rId21"/>
    <p:sldId id="281" r:id="rId22"/>
    <p:sldId id="257" r:id="rId23"/>
    <p:sldId id="276" r:id="rId24"/>
    <p:sldId id="25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843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VY_32_INOVACE_PŘZOO.02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7.</a:t>
            </a: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živočichů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Členovci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9612" y="630932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188640"/>
            <a:ext cx="8229600" cy="1143000"/>
          </a:xfrm>
        </p:spPr>
        <p:txBody>
          <a:bodyPr/>
          <a:lstStyle/>
          <a:p>
            <a:r>
              <a:rPr lang="cs-CZ" dirty="0" smtClean="0"/>
              <a:t>Členovci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24744"/>
            <a:ext cx="8248708" cy="5161777"/>
          </a:xfrm>
        </p:spPr>
        <p:txBody>
          <a:bodyPr/>
          <a:lstStyle/>
          <a:p>
            <a:r>
              <a:rPr lang="cs-CZ" dirty="0"/>
              <a:t>největší kmen živočišné říše </a:t>
            </a:r>
            <a:endParaRPr lang="cs-CZ" dirty="0" smtClean="0"/>
          </a:p>
          <a:p>
            <a:r>
              <a:rPr lang="cs-CZ" dirty="0" smtClean="0"/>
              <a:t>májí velký hospodářský význam</a:t>
            </a:r>
          </a:p>
          <a:p>
            <a:r>
              <a:rPr lang="cs-CZ" dirty="0" smtClean="0"/>
              <a:t>žijí po celé zeměkouli (v horských ledovcích, v mořských hloubkách, na poušti)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203848" y="3717032"/>
            <a:ext cx="288032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pavoukovci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4732126"/>
            <a:ext cx="288032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korýši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03848" y="5805264"/>
            <a:ext cx="288032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vzdušnicovci</a:t>
            </a:r>
            <a:endParaRPr lang="cs-CZ" sz="3200" dirty="0"/>
          </a:p>
        </p:txBody>
      </p:sp>
      <p:pic>
        <p:nvPicPr>
          <p:cNvPr id="1026" name="Picture 2" descr="C:\Users\Michal\AppData\Local\Microsoft\Windows\Temporary Internet Files\Content.IE5\S8PYEYH4\MC900346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08912"/>
            <a:ext cx="1809598" cy="1023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chal\AppData\Local\Microsoft\Windows\Temporary Internet Files\Content.IE5\TOCR7Z97\MC9003358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627083"/>
            <a:ext cx="1394204" cy="2538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chal\AppData\Local\Microsoft\Windows\Temporary Internet Files\Content.IE5\N17XYUDI\MC900192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291" y="5452206"/>
            <a:ext cx="2224199" cy="114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935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Pavoukovci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857370"/>
            <a:ext cx="8497792" cy="4429151"/>
          </a:xfrm>
        </p:spPr>
        <p:txBody>
          <a:bodyPr/>
          <a:lstStyle/>
          <a:p>
            <a:r>
              <a:rPr lang="cs-CZ" dirty="0" smtClean="0"/>
              <a:t>tělo mají rozděleno na hlavohruď a zadeček</a:t>
            </a:r>
          </a:p>
          <a:p>
            <a:r>
              <a:rPr lang="cs-CZ" dirty="0" smtClean="0"/>
              <a:t>mají 6 párů končetin:	</a:t>
            </a:r>
            <a:r>
              <a:rPr lang="cs-CZ" dirty="0" err="1" smtClean="0"/>
              <a:t>klepítka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makadla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4 páry kráčivých noh</a:t>
            </a:r>
          </a:p>
          <a:p>
            <a:r>
              <a:rPr lang="cs-CZ" dirty="0" smtClean="0"/>
              <a:t>dýchají plicními vaky</a:t>
            </a:r>
          </a:p>
          <a:p>
            <a:r>
              <a:rPr lang="cs-CZ" dirty="0" smtClean="0"/>
              <a:t>pavouci, sekáči, roztoči a štíři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81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60648"/>
            <a:ext cx="4038600" cy="531149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Pavouci</a:t>
            </a:r>
          </a:p>
          <a:p>
            <a:r>
              <a:rPr lang="cs-CZ" dirty="0" smtClean="0"/>
              <a:t>na </a:t>
            </a:r>
            <a:r>
              <a:rPr lang="cs-CZ" dirty="0"/>
              <a:t>zadečku jsou snovací bradavky, které vylučují na vzduchu tuhnoucí tekutinu, kterou používají ke tkaní </a:t>
            </a:r>
            <a:r>
              <a:rPr lang="cs-CZ" dirty="0" smtClean="0"/>
              <a:t>pavučin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531149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Sekáči</a:t>
            </a:r>
          </a:p>
          <a:p>
            <a:r>
              <a:rPr lang="cs-CZ" dirty="0"/>
              <a:t>nemají snovací </a:t>
            </a:r>
            <a:r>
              <a:rPr lang="cs-CZ" dirty="0" smtClean="0"/>
              <a:t>bradavky</a:t>
            </a:r>
          </a:p>
          <a:p>
            <a:r>
              <a:rPr lang="cs-CZ" dirty="0" smtClean="0"/>
              <a:t> </a:t>
            </a:r>
            <a:r>
              <a:rPr lang="cs-CZ" dirty="0"/>
              <a:t>kořist </a:t>
            </a:r>
            <a:r>
              <a:rPr lang="cs-CZ" dirty="0" smtClean="0"/>
              <a:t>loví</a:t>
            </a:r>
          </a:p>
          <a:p>
            <a:r>
              <a:rPr lang="cs-CZ" dirty="0" smtClean="0"/>
              <a:t>dlouhé </a:t>
            </a:r>
            <a:r>
              <a:rPr lang="cs-CZ" dirty="0"/>
              <a:t>nohy se v nebezpečí snadno odlomí a určitou dobu se samy </a:t>
            </a:r>
            <a:r>
              <a:rPr lang="cs-CZ" dirty="0" smtClean="0"/>
              <a:t>pohybují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8"/>
            <a:ext cx="2569468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61653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4524" y="6430516"/>
            <a:ext cx="155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křižák obecný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73706"/>
            <a:ext cx="3521968" cy="26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148064" y="634997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84398" y="6488668"/>
            <a:ext cx="1429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sekáč rohatý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60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Někteří pavouci tvoří pavučiny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40078"/>
            <a:ext cx="38100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02" y="1907667"/>
            <a:ext cx="1319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nálevkovitá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5899" y="1004393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864445"/>
            <a:ext cx="2888014" cy="26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5949280"/>
            <a:ext cx="1707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pavučinový vak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00808"/>
            <a:ext cx="2554277" cy="3841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85656" y="623055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04448" y="148478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5764614"/>
            <a:ext cx="1366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plachetková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6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07504" y="332656"/>
            <a:ext cx="4320480" cy="523948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Roztoči</a:t>
            </a:r>
          </a:p>
          <a:p>
            <a:r>
              <a:rPr lang="cs-CZ" dirty="0" smtClean="0"/>
              <a:t>hlavohruď </a:t>
            </a:r>
            <a:r>
              <a:rPr lang="cs-CZ" dirty="0"/>
              <a:t>a zadeček </a:t>
            </a:r>
            <a:r>
              <a:rPr lang="cs-CZ" dirty="0" smtClean="0"/>
              <a:t>srostly </a:t>
            </a:r>
            <a:r>
              <a:rPr lang="cs-CZ" dirty="0"/>
              <a:t>v jeden celek </a:t>
            </a:r>
            <a:endParaRPr lang="cs-CZ" dirty="0" smtClean="0"/>
          </a:p>
          <a:p>
            <a:r>
              <a:rPr lang="pt-BR" dirty="0"/>
              <a:t>jsou velmi malí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pt-BR" dirty="0" smtClean="0"/>
              <a:t>(</a:t>
            </a:r>
            <a:r>
              <a:rPr lang="pt-BR" dirty="0"/>
              <a:t>80 μm-1 mm</a:t>
            </a:r>
            <a:r>
              <a:rPr lang="pt-BR" dirty="0" smtClean="0"/>
              <a:t>)</a:t>
            </a:r>
            <a:endParaRPr lang="cs-CZ" dirty="0" smtClean="0"/>
          </a:p>
          <a:p>
            <a:r>
              <a:rPr lang="cs-CZ" dirty="0" smtClean="0"/>
              <a:t>způsobují alergie nebo nemoci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038600" cy="523948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Štíři</a:t>
            </a:r>
          </a:p>
          <a:p>
            <a:r>
              <a:rPr lang="cs-CZ" dirty="0" smtClean="0"/>
              <a:t>mají velká makadla s klepety</a:t>
            </a:r>
          </a:p>
          <a:p>
            <a:r>
              <a:rPr lang="cs-CZ" dirty="0" smtClean="0"/>
              <a:t>prodloužený zadeček </a:t>
            </a:r>
            <a:r>
              <a:rPr lang="cs-CZ" dirty="0"/>
              <a:t>s jedovým ostnem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0" t="27386" r="33732" b="16435"/>
          <a:stretch/>
        </p:blipFill>
        <p:spPr bwMode="auto">
          <a:xfrm>
            <a:off x="971600" y="3861048"/>
            <a:ext cx="3312368" cy="2677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15616" y="6538169"/>
            <a:ext cx="1474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klíště obecné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63093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84912"/>
            <a:ext cx="4037506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753522" y="643285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02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Korýši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857370"/>
            <a:ext cx="8569800" cy="442915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žijí </a:t>
            </a:r>
            <a:r>
              <a:rPr lang="cs-CZ" dirty="0"/>
              <a:t>především ve vodním </a:t>
            </a:r>
            <a:r>
              <a:rPr lang="cs-CZ" dirty="0" smtClean="0"/>
              <a:t>prostředí – v sladké i </a:t>
            </a:r>
            <a:r>
              <a:rPr lang="cs-CZ" dirty="0"/>
              <a:t>slané </a:t>
            </a:r>
            <a:r>
              <a:rPr lang="cs-CZ" dirty="0" smtClean="0"/>
              <a:t>vodě</a:t>
            </a:r>
          </a:p>
          <a:p>
            <a:r>
              <a:rPr lang="cs-CZ" dirty="0" smtClean="0"/>
              <a:t> </a:t>
            </a:r>
            <a:r>
              <a:rPr lang="cs-CZ" dirty="0"/>
              <a:t>některé skupiny se adaptovaly i k životu na souši (svinka, stínka).</a:t>
            </a:r>
          </a:p>
          <a:p>
            <a:r>
              <a:rPr lang="cs-CZ" dirty="0" smtClean="0"/>
              <a:t>tělo je tvořeno hlavohrudí a zadečkem</a:t>
            </a:r>
          </a:p>
          <a:p>
            <a:r>
              <a:rPr lang="cs-CZ" dirty="0" smtClean="0"/>
              <a:t>je chráněno tvrdým krunýřem</a:t>
            </a:r>
          </a:p>
          <a:p>
            <a:r>
              <a:rPr lang="cs-CZ" dirty="0" smtClean="0"/>
              <a:t>končetiny mají různý tvar i funkci</a:t>
            </a:r>
          </a:p>
          <a:p>
            <a:r>
              <a:rPr lang="cs-CZ" dirty="0" smtClean="0"/>
              <a:t>vodní korýši dýchají žábrami</a:t>
            </a:r>
            <a:endParaRPr lang="cs-CZ" dirty="0"/>
          </a:p>
        </p:txBody>
      </p:sp>
      <p:pic>
        <p:nvPicPr>
          <p:cNvPr id="4098" name="Picture 2" descr="C:\Users\Michal\AppData\Local\Microsoft\Windows\Temporary Internet Files\Content.IE5\S8PYEYH4\MC9004380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-9939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19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39552" y="404664"/>
            <a:ext cx="4038600" cy="56166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Rak </a:t>
            </a:r>
          </a:p>
          <a:p>
            <a:r>
              <a:rPr lang="cs-CZ" dirty="0" smtClean="0"/>
              <a:t>žije v čisté vodě</a:t>
            </a:r>
          </a:p>
          <a:p>
            <a:r>
              <a:rPr lang="cs-CZ" dirty="0" smtClean="0"/>
              <a:t>má ochranné zbarvení</a:t>
            </a:r>
          </a:p>
          <a:p>
            <a:r>
              <a:rPr lang="cs-CZ" dirty="0" smtClean="0"/>
              <a:t>živí se živými i mrtvými živočichy i vodními rostlinami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16016" y="404664"/>
            <a:ext cx="4038600" cy="378621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/>
              <a:t>tělo je kryto krunýřem</a:t>
            </a:r>
          </a:p>
          <a:p>
            <a:r>
              <a:rPr lang="cs-CZ" dirty="0"/>
              <a:t>má oddělené pohlaví</a:t>
            </a:r>
          </a:p>
          <a:p>
            <a:r>
              <a:rPr lang="cs-CZ" dirty="0"/>
              <a:t>vývin je přímý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14150"/>
            <a:ext cx="5624357" cy="3100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32240" y="6093296"/>
            <a:ext cx="14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Rak bahenní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627796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57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4038600" cy="523948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Krab</a:t>
            </a:r>
          </a:p>
          <a:p>
            <a:r>
              <a:rPr lang="cs-CZ" dirty="0" smtClean="0"/>
              <a:t>má krátké oválné tělo</a:t>
            </a:r>
          </a:p>
          <a:p>
            <a:r>
              <a:rPr lang="cs-CZ" dirty="0" smtClean="0"/>
              <a:t>malý zadeček přitisknutý k hlavohrudi</a:t>
            </a:r>
          </a:p>
          <a:p>
            <a:r>
              <a:rPr lang="cs-CZ" dirty="0" smtClean="0"/>
              <a:t>chodí bokem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348880"/>
            <a:ext cx="5658205" cy="4243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Michal\AppData\Local\Microsoft\Windows\Temporary Internet Files\Content.IE5\N17XYUDI\MP90025547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21088"/>
            <a:ext cx="274839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ichal\AppData\Local\Microsoft\Windows\Temporary Internet Files\Content.IE5\N17XYUDI\MP90025547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541" y="199334"/>
            <a:ext cx="3031972" cy="199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32440" y="63093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529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476672"/>
            <a:ext cx="4038600" cy="378621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Humr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476672"/>
            <a:ext cx="4038600" cy="590465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Langusta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93" y="980728"/>
            <a:ext cx="4661239" cy="3883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188" y="3429000"/>
            <a:ext cx="4290053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07241" y="306896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8793" y="515719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03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4330824" cy="51674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Perloočka</a:t>
            </a:r>
          </a:p>
          <a:p>
            <a:r>
              <a:rPr lang="cs-CZ" dirty="0" smtClean="0"/>
              <a:t>má okrouhlé tělo, z boku zploštělé</a:t>
            </a:r>
          </a:p>
          <a:p>
            <a:r>
              <a:rPr lang="cs-CZ" dirty="0" smtClean="0"/>
              <a:t>pohybují se veslovitým pohybem pomocí tykadel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04664"/>
            <a:ext cx="4038600" cy="5976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Buchanka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mají vřetenovité tělo</a:t>
            </a:r>
          </a:p>
          <a:p>
            <a:r>
              <a:rPr lang="cs-CZ" dirty="0" smtClean="0"/>
              <a:t>dýchají celým tělem</a:t>
            </a:r>
          </a:p>
          <a:p>
            <a:r>
              <a:rPr lang="cs-CZ" dirty="0" smtClean="0"/>
              <a:t>jsou součást planktonu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4194043" cy="314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820472" y="119675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4"/>
            <a:ext cx="3810001" cy="274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6392987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57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Suchozemští korýši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Stínka zemní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Svinka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2708921"/>
            <a:ext cx="4176464" cy="3021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240" y="2708919"/>
            <a:ext cx="4028820" cy="3021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6021288"/>
            <a:ext cx="8751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									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0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Vzdušnicovci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nejpočetnější skupina členovců</a:t>
            </a:r>
          </a:p>
          <a:p>
            <a:r>
              <a:rPr lang="cs-CZ" dirty="0" smtClean="0"/>
              <a:t>jméno mají odvozené od vzdušnic (dýchací ústrojí)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987824" y="3573016"/>
            <a:ext cx="324036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mnohonožky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987824" y="4653136"/>
            <a:ext cx="324036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stonožky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987824" y="5877272"/>
            <a:ext cx="324036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hmyz</a:t>
            </a:r>
            <a:endParaRPr lang="cs-CZ" sz="3200" dirty="0"/>
          </a:p>
        </p:txBody>
      </p:sp>
      <p:pic>
        <p:nvPicPr>
          <p:cNvPr id="12292" name="Picture 4" descr="C:\Users\Michal\AppData\Local\Microsoft\Windows\Temporary Internet Files\Content.IE5\6LEFVC4W\MC9004380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28" y="3056780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Michal\AppData\Local\Microsoft\Windows\Temporary Internet Files\Content.IE5\N17XYUDI\MC9003469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2357047" cy="108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Michal\AppData\Local\Microsoft\Windows\Temporary Internet Files\Content.IE5\TOCR7Z97\MC9001973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518" y="5119750"/>
            <a:ext cx="1871974" cy="148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558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Mnohonožky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je na průřezu kruhovité </a:t>
            </a:r>
          </a:p>
          <a:p>
            <a:r>
              <a:rPr lang="cs-CZ" dirty="0" smtClean="0"/>
              <a:t>je zpevněno krunýřem</a:t>
            </a:r>
          </a:p>
          <a:p>
            <a:r>
              <a:rPr lang="cs-CZ" dirty="0" smtClean="0"/>
              <a:t>skládá se z mnoha článků (každý vznikl spojením dvou článků 		každý článek nese 2 páry nohou</a:t>
            </a:r>
          </a:p>
          <a:p>
            <a:r>
              <a:rPr lang="cs-CZ" dirty="0" smtClean="0"/>
              <a:t>jsou býložravé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5004048" y="3745441"/>
            <a:ext cx="79208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11" b="40984"/>
          <a:stretch/>
        </p:blipFill>
        <p:spPr bwMode="auto">
          <a:xfrm>
            <a:off x="762000" y="5229200"/>
            <a:ext cx="7620000" cy="1269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32440" y="623731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2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Stonožky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měkké zploštělé tělo</a:t>
            </a:r>
          </a:p>
          <a:p>
            <a:r>
              <a:rPr lang="cs-CZ" dirty="0" smtClean="0"/>
              <a:t>počet článků je mezi 15 až 177</a:t>
            </a:r>
          </a:p>
          <a:p>
            <a:r>
              <a:rPr lang="cs-CZ" dirty="0" smtClean="0"/>
              <a:t>z každého článku roste pouze jeden pár nohou</a:t>
            </a:r>
          </a:p>
          <a:p>
            <a:r>
              <a:rPr lang="cs-CZ" dirty="0" smtClean="0"/>
              <a:t>jsou to dravci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738470"/>
            <a:ext cx="4351414" cy="2893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623731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85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Hmyz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skupina živočichů, která se dokázala vždy přizpůsobit životním podmínkám</a:t>
            </a:r>
          </a:p>
          <a:p>
            <a:r>
              <a:rPr lang="cs-CZ" dirty="0" smtClean="0"/>
              <a:t>žijí na zemi, ve vzduchu i ve vodě</a:t>
            </a:r>
          </a:p>
          <a:p>
            <a:r>
              <a:rPr lang="cs-CZ" dirty="0" smtClean="0"/>
              <a:t>jsou schopni žít na poušti i vysoko v horách</a:t>
            </a:r>
            <a:endParaRPr lang="cs-CZ" dirty="0"/>
          </a:p>
        </p:txBody>
      </p:sp>
      <p:pic>
        <p:nvPicPr>
          <p:cNvPr id="15362" name="Picture 2" descr="C:\Users\Michal\AppData\Local\Microsoft\Windows\Temporary Internet Files\Content.IE5\N17XYUDI\MC9004380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210" y="-5314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Michal\AppData\Local\Microsoft\Windows\Temporary Internet Files\Content.IE5\6LEFVC4W\MC9003468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749" y="2492896"/>
            <a:ext cx="1826971" cy="11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Michal\AppData\Local\Microsoft\Windows\Temporary Internet Files\Content.IE5\S8PYEYH4\MC90043803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11" y="40050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Michal\AppData\Local\Microsoft\Windows\Temporary Internet Files\Content.IE5\6LEFVC4W\MC90043801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708" y="421146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C:\Users\Michal\AppData\Local\Microsoft\Windows\Temporary Internet Files\Content.IE5\6LEFVC4W\MC9001932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76" y="0"/>
            <a:ext cx="2479810" cy="207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8" name="Picture 8" descr="C:\Users\Michal\AppData\Local\Microsoft\Windows\Temporary Internet Files\Content.IE5\S8PYEYH4\MC90043802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520" y="39330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098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Poznej hmyz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5419" y="1416643"/>
            <a:ext cx="8248708" cy="5472608"/>
          </a:xfrm>
        </p:spPr>
        <p:txBody>
          <a:bodyPr>
            <a:normAutofit/>
          </a:bodyPr>
          <a:lstStyle/>
          <a:p>
            <a:r>
              <a:rPr lang="cs-CZ" dirty="0"/>
              <a:t>Na jaře vytvářím velikánské </a:t>
            </a:r>
            <a:r>
              <a:rPr lang="cs-CZ" dirty="0" smtClean="0"/>
              <a:t>kolonie.</a:t>
            </a:r>
            <a:endParaRPr lang="cs-CZ" dirty="0"/>
          </a:p>
          <a:p>
            <a:r>
              <a:rPr lang="cs-CZ" dirty="0"/>
              <a:t>Mám krásné červenočerné </a:t>
            </a:r>
            <a:r>
              <a:rPr lang="cs-CZ" dirty="0" smtClean="0"/>
              <a:t>zbarvení.</a:t>
            </a:r>
            <a:endParaRPr lang="cs-CZ" dirty="0"/>
          </a:p>
          <a:p>
            <a:r>
              <a:rPr lang="cs-CZ" dirty="0"/>
              <a:t>Jím rostlinky, ale závažně jim </a:t>
            </a:r>
            <a:r>
              <a:rPr lang="cs-CZ" dirty="0" smtClean="0"/>
              <a:t>neškodím.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004048" y="4509120"/>
            <a:ext cx="381642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ruměnice</a:t>
            </a:r>
            <a:endParaRPr lang="cs-CZ" sz="6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51626" y="2952361"/>
            <a:ext cx="2942095" cy="3934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609329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363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48708" cy="6552728"/>
          </a:xfrm>
        </p:spPr>
        <p:txBody>
          <a:bodyPr>
            <a:normAutofit/>
          </a:bodyPr>
          <a:lstStyle/>
          <a:p>
            <a:r>
              <a:rPr lang="cs-CZ" dirty="0"/>
              <a:t>Špatně létám, i když mám velikánská </a:t>
            </a:r>
            <a:r>
              <a:rPr lang="cs-CZ" dirty="0" smtClean="0"/>
              <a:t>křídla.</a:t>
            </a:r>
            <a:endParaRPr lang="cs-CZ" dirty="0"/>
          </a:p>
          <a:p>
            <a:r>
              <a:rPr lang="cs-CZ" dirty="0"/>
              <a:t>Přes zimu se schovávám někde v </a:t>
            </a:r>
            <a:r>
              <a:rPr lang="cs-CZ" dirty="0" smtClean="0"/>
              <a:t>domě.</a:t>
            </a:r>
            <a:endParaRPr lang="cs-CZ" dirty="0"/>
          </a:p>
          <a:p>
            <a:r>
              <a:rPr lang="cs-CZ" dirty="0"/>
              <a:t>Mám nápadné očka, podle kterých se také </a:t>
            </a:r>
            <a:r>
              <a:rPr lang="cs-CZ" dirty="0" smtClean="0"/>
              <a:t>jmenuji.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27584" y="5564897"/>
            <a:ext cx="381642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zlatoočka</a:t>
            </a:r>
            <a:endParaRPr lang="cs-CZ" sz="6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3" t="7335"/>
          <a:stretch/>
        </p:blipFill>
        <p:spPr bwMode="auto">
          <a:xfrm rot="16200000">
            <a:off x="4312438" y="1384306"/>
            <a:ext cx="2799084" cy="516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32440" y="494116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89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48708" cy="4429151"/>
          </a:xfrm>
        </p:spPr>
        <p:txBody>
          <a:bodyPr/>
          <a:lstStyle/>
          <a:p>
            <a:r>
              <a:rPr lang="cs-CZ" dirty="0"/>
              <a:t>Mám krátká </a:t>
            </a:r>
            <a:r>
              <a:rPr lang="cs-CZ" dirty="0" smtClean="0"/>
              <a:t>tykadla.</a:t>
            </a:r>
            <a:endParaRPr lang="cs-CZ" dirty="0"/>
          </a:p>
          <a:p>
            <a:r>
              <a:rPr lang="cs-CZ" dirty="0"/>
              <a:t>Těmi se odlišuji od mé zelené </a:t>
            </a:r>
            <a:r>
              <a:rPr lang="cs-CZ" dirty="0" smtClean="0"/>
              <a:t>kolegyně.</a:t>
            </a:r>
            <a:endParaRPr lang="cs-CZ" dirty="0"/>
          </a:p>
          <a:p>
            <a:r>
              <a:rPr lang="cs-CZ" dirty="0"/>
              <a:t>Jsem postrachem zemědělců, hlavně v Africe a </a:t>
            </a:r>
            <a:r>
              <a:rPr lang="cs-CZ" dirty="0" smtClean="0"/>
              <a:t>Asii.</a:t>
            </a:r>
            <a:endParaRPr lang="cs-CZ" dirty="0"/>
          </a:p>
          <a:p>
            <a:r>
              <a:rPr lang="cs-CZ" dirty="0"/>
              <a:t>Sním na co </a:t>
            </a:r>
            <a:r>
              <a:rPr lang="cs-CZ" dirty="0" smtClean="0"/>
              <a:t>přijdu.</a:t>
            </a:r>
            <a:endParaRPr lang="cs-CZ" dirty="0"/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4509083"/>
            <a:ext cx="381642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saranče</a:t>
            </a:r>
            <a:endParaRPr lang="cs-CZ" sz="6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171" y="2996952"/>
            <a:ext cx="4962128" cy="331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32440" y="652534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434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48708" cy="4429151"/>
          </a:xfrm>
        </p:spPr>
        <p:txBody>
          <a:bodyPr/>
          <a:lstStyle/>
          <a:p>
            <a:r>
              <a:rPr lang="cs-CZ" dirty="0"/>
              <a:t>Jsem požírač </a:t>
            </a:r>
            <a:r>
              <a:rPr lang="cs-CZ" dirty="0" smtClean="0"/>
              <a:t>rostlin.</a:t>
            </a:r>
            <a:endParaRPr lang="cs-CZ" dirty="0"/>
          </a:p>
          <a:p>
            <a:r>
              <a:rPr lang="cs-CZ" dirty="0"/>
              <a:t>Bojím se slunéčka sedmitečného, jsem jeho </a:t>
            </a:r>
            <a:r>
              <a:rPr lang="cs-CZ" dirty="0" smtClean="0"/>
              <a:t>bašta.</a:t>
            </a:r>
            <a:endParaRPr lang="cs-CZ" dirty="0"/>
          </a:p>
          <a:p>
            <a:r>
              <a:rPr lang="cs-CZ" dirty="0"/>
              <a:t>Jsem velmi drobná, ale velmi </a:t>
            </a:r>
            <a:r>
              <a:rPr lang="cs-CZ" dirty="0" smtClean="0"/>
              <a:t>škodlivá.</a:t>
            </a:r>
            <a:endParaRPr lang="cs-CZ" dirty="0"/>
          </a:p>
          <a:p>
            <a:r>
              <a:rPr lang="cs-CZ" dirty="0"/>
              <a:t>Mohu mít zelenou nebo černou </a:t>
            </a:r>
            <a:r>
              <a:rPr lang="cs-CZ" dirty="0" smtClean="0"/>
              <a:t>barvu.</a:t>
            </a:r>
            <a:endParaRPr lang="cs-CZ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01729" y="4869160"/>
            <a:ext cx="381642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mšice</a:t>
            </a:r>
            <a:endParaRPr lang="cs-CZ" sz="6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247"/>
          <a:stretch/>
        </p:blipFill>
        <p:spPr bwMode="auto">
          <a:xfrm>
            <a:off x="4572000" y="3721585"/>
            <a:ext cx="3504443" cy="3014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16416" y="645333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88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8248708" cy="4429151"/>
          </a:xfrm>
        </p:spPr>
        <p:txBody>
          <a:bodyPr/>
          <a:lstStyle/>
          <a:p>
            <a:r>
              <a:rPr lang="cs-CZ" dirty="0"/>
              <a:t>Jsem velmi dobrý </a:t>
            </a:r>
            <a:r>
              <a:rPr lang="cs-CZ" dirty="0" smtClean="0"/>
              <a:t>letec.</a:t>
            </a:r>
            <a:endParaRPr lang="cs-CZ" dirty="0"/>
          </a:p>
          <a:p>
            <a:r>
              <a:rPr lang="cs-CZ" dirty="0"/>
              <a:t>Na hlavě mám velká nápadná </a:t>
            </a:r>
            <a:r>
              <a:rPr lang="cs-CZ" dirty="0" smtClean="0"/>
              <a:t>očka.</a:t>
            </a:r>
            <a:endParaRPr lang="cs-CZ" dirty="0"/>
          </a:p>
          <a:p>
            <a:r>
              <a:rPr lang="cs-CZ" dirty="0"/>
              <a:t>Žiji převážně u </a:t>
            </a:r>
            <a:r>
              <a:rPr lang="cs-CZ" dirty="0" smtClean="0"/>
              <a:t>vody.</a:t>
            </a:r>
            <a:endParaRPr lang="cs-CZ" dirty="0"/>
          </a:p>
          <a:p>
            <a:r>
              <a:rPr lang="cs-CZ" dirty="0"/>
              <a:t>Děti mi říkají </a:t>
            </a:r>
            <a:r>
              <a:rPr lang="cs-CZ" dirty="0" smtClean="0"/>
              <a:t>helikoptéra.</a:t>
            </a:r>
            <a:endParaRPr lang="cs-CZ" dirty="0"/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004048" y="4077072"/>
            <a:ext cx="381642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vážka</a:t>
            </a:r>
            <a:endParaRPr lang="cs-CZ" sz="6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4078982" cy="3074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88024" y="650361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6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68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836712"/>
            <a:ext cx="8248708" cy="5449809"/>
          </a:xfrm>
        </p:spPr>
        <p:txBody>
          <a:bodyPr>
            <a:normAutofit lnSpcReduction="10000"/>
          </a:bodyPr>
          <a:lstStyle/>
          <a:p>
            <a:r>
              <a:rPr lang="cs-CZ" sz="1400" dirty="0"/>
              <a:t>1. [cit. </a:t>
            </a:r>
            <a:r>
              <a:rPr lang="cs-CZ" sz="1400" dirty="0" smtClean="0"/>
              <a:t>2012-01-22], </a:t>
            </a:r>
            <a:r>
              <a:rPr lang="cs-CZ" sz="1400" dirty="0"/>
              <a:t>autor  </a:t>
            </a:r>
            <a:r>
              <a:rPr lang="cs-CZ" sz="1400" dirty="0" err="1" smtClean="0"/>
              <a:t>Jurgen</a:t>
            </a:r>
            <a:r>
              <a:rPr lang="cs-CZ" sz="1400" dirty="0" smtClean="0"/>
              <a:t> </a:t>
            </a:r>
            <a:r>
              <a:rPr lang="cs-CZ" sz="1400" dirty="0" err="1" smtClean="0"/>
              <a:t>Howaldt</a:t>
            </a:r>
            <a:r>
              <a:rPr lang="cs-CZ" sz="1400" dirty="0" smtClean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http://cs.wikipedia.org/wiki/Soubor:Araneus_diadematus_(Gartenkreuzspinne_mit_Wespe).jpg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2012-01-22], autor  Tomasz </a:t>
            </a:r>
            <a:r>
              <a:rPr lang="cs-CZ" sz="1400" dirty="0" err="1"/>
              <a:t>Górny</a:t>
            </a:r>
            <a:r>
              <a:rPr lang="cs-CZ" sz="1400" dirty="0"/>
              <a:t>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http://cs.wikipedia.org/wiki/Soubor:Phalangium_opilio_3_(Nemo5576).jpg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2012-01-22], autor  James K. </a:t>
            </a:r>
            <a:r>
              <a:rPr lang="cs-CZ" sz="1400" dirty="0" err="1"/>
              <a:t>Lindsey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cs.wikipedia.org/wiki/Soubor:Ixodes.ricinus.searching.jpg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2012-01-22],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cs.wikipedia.org/wiki/Soubor:Black_scorpion.jpg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2012-01-22], autor  </a:t>
            </a:r>
            <a:r>
              <a:rPr lang="cs-CZ" sz="1400" dirty="0" smtClean="0"/>
              <a:t>Neil </a:t>
            </a:r>
            <a:r>
              <a:rPr lang="cs-CZ" sz="1400" dirty="0" err="1" smtClean="0"/>
              <a:t>Phillips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cs.wikipedia.org/wiki/Soubor:Narrow_clawed_crayfish.jpg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2012-01-22], autor  </a:t>
            </a:r>
            <a:r>
              <a:rPr lang="cs-CZ" sz="1400" dirty="0" err="1" smtClean="0"/>
              <a:t>Dozenist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cs.wikipedia.org/wiki/Soubor:Crab_on_Panamanian_Beach_01.jpg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2012-01-22], autor  </a:t>
            </a:r>
            <a:r>
              <a:rPr lang="cs-CZ" sz="1400" dirty="0" err="1" smtClean="0"/>
              <a:t>Bart</a:t>
            </a:r>
            <a:r>
              <a:rPr lang="cs-CZ" sz="1400" dirty="0" smtClean="0"/>
              <a:t> Braun.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http://cs.wikipedia.org/wiki/Soubor:KreeftbijDenOsse.jpg </a:t>
            </a:r>
            <a:endParaRPr lang="cs-CZ" sz="1400" dirty="0" smtClean="0"/>
          </a:p>
          <a:p>
            <a:r>
              <a:rPr lang="cs-CZ" sz="1400" dirty="0" smtClean="0"/>
              <a:t>8. </a:t>
            </a:r>
            <a:r>
              <a:rPr lang="cs-CZ" sz="1400" dirty="0"/>
              <a:t>[cit. 2012-01-22],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http://cs.wikipedia.org/wiki/Soubor:California_spiny_lobster.JPG </a:t>
            </a:r>
            <a:endParaRPr lang="cs-CZ" sz="1400" dirty="0" smtClean="0"/>
          </a:p>
          <a:p>
            <a:r>
              <a:rPr lang="cs-CZ" sz="1400" dirty="0" smtClean="0"/>
              <a:t>9. </a:t>
            </a:r>
            <a:r>
              <a:rPr lang="cs-CZ" sz="1400" dirty="0"/>
              <a:t>[cit. 2012-01-22], autor </a:t>
            </a:r>
            <a:r>
              <a:rPr lang="cs-CZ" sz="1400" dirty="0" err="1"/>
              <a:t>see</a:t>
            </a:r>
            <a:r>
              <a:rPr lang="cs-CZ" sz="1400" dirty="0"/>
              <a:t> Source.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http://cs.wikipedia.org/wiki/Soubor:Daphnia_magna.png </a:t>
            </a:r>
            <a:endParaRPr lang="cs-CZ" sz="1400" dirty="0" smtClean="0"/>
          </a:p>
          <a:p>
            <a:r>
              <a:rPr lang="cs-CZ" sz="1400" dirty="0" smtClean="0"/>
              <a:t>10. </a:t>
            </a:r>
            <a:r>
              <a:rPr lang="cs-CZ" sz="1400" dirty="0"/>
              <a:t>[cit. 2012-01-22],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http://cs.wikipedia.org/wiki/Soubor:Cyclops.JPG </a:t>
            </a:r>
            <a:endParaRPr lang="cs-CZ" sz="1400" dirty="0" smtClean="0"/>
          </a:p>
          <a:p>
            <a:r>
              <a:rPr lang="cs-CZ" sz="1400" dirty="0" smtClean="0"/>
              <a:t>11. </a:t>
            </a:r>
            <a:r>
              <a:rPr lang="cs-CZ" sz="1400" dirty="0"/>
              <a:t>[cit. 2012-01-22], autor  André </a:t>
            </a:r>
            <a:r>
              <a:rPr lang="cs-CZ" sz="1400" dirty="0" err="1"/>
              <a:t>Karwath</a:t>
            </a:r>
            <a:r>
              <a:rPr lang="cs-CZ" sz="1400" dirty="0"/>
              <a:t> </a:t>
            </a:r>
            <a:r>
              <a:rPr lang="cs-CZ" sz="1400" dirty="0" err="1"/>
              <a:t>aka</a:t>
            </a:r>
            <a:r>
              <a:rPr lang="cs-CZ" sz="1400" dirty="0"/>
              <a:t>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http://cs.wikipedia.org/wiki/Soubor:Porcellio_scaber_-_male_top_1_(aka).</a:t>
            </a:r>
            <a:r>
              <a:rPr lang="cs-CZ" sz="1400" dirty="0" smtClean="0"/>
              <a:t>jpg</a:t>
            </a:r>
          </a:p>
          <a:p>
            <a:r>
              <a:rPr lang="cs-CZ" sz="1400" dirty="0" smtClean="0"/>
              <a:t>12. </a:t>
            </a:r>
            <a:r>
              <a:rPr lang="cs-CZ" sz="1400" dirty="0"/>
              <a:t>[cit. 2012-01-22], autor  </a:t>
            </a:r>
            <a:r>
              <a:rPr lang="cs-CZ" sz="1400" dirty="0" smtClean="0"/>
              <a:t>Franco </a:t>
            </a:r>
            <a:r>
              <a:rPr lang="cs-CZ" sz="1400" dirty="0" err="1" smtClean="0"/>
              <a:t>Folini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http://cs.wikipedia.org/wiki/Soubor:Armadillidium_vulgare_001.jpg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4790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332656"/>
            <a:ext cx="8569800" cy="5953865"/>
          </a:xfrm>
        </p:spPr>
        <p:txBody>
          <a:bodyPr>
            <a:normAutofit/>
          </a:bodyPr>
          <a:lstStyle/>
          <a:p>
            <a:r>
              <a:rPr lang="cs-CZ" sz="1400" dirty="0"/>
              <a:t>13. [cit. 2012-01-22], autor  </a:t>
            </a:r>
            <a:r>
              <a:rPr lang="cs-CZ" sz="1400" dirty="0" err="1"/>
              <a:t>Darkone</a:t>
            </a:r>
            <a:r>
              <a:rPr lang="cs-CZ" sz="1400" dirty="0"/>
              <a:t>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http://commons.wikimedia.org/wiki/File:Cylinroiulus_caeruleocinctus_1.jpg?uselang=cs</a:t>
            </a:r>
          </a:p>
          <a:p>
            <a:r>
              <a:rPr lang="cs-CZ" sz="1400" dirty="0"/>
              <a:t>14. [cit. 2012-01-22], autor  Fritz </a:t>
            </a:r>
            <a:r>
              <a:rPr lang="cs-CZ" sz="1400" dirty="0" err="1"/>
              <a:t>Geller-Grimm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http://cs.wikipedia.org/wiki/Soubor:Hasorius.adansoni.retreat.jpg</a:t>
            </a:r>
          </a:p>
          <a:p>
            <a:r>
              <a:rPr lang="cs-CZ" sz="1400" dirty="0" smtClean="0"/>
              <a:t>15. </a:t>
            </a:r>
            <a:r>
              <a:rPr lang="cs-CZ" sz="1400" dirty="0"/>
              <a:t>[cit. 2012-01-22], autor  </a:t>
            </a:r>
            <a:r>
              <a:rPr lang="cs-CZ" sz="1400" dirty="0" smtClean="0"/>
              <a:t>neuveden.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http://cs.wikipedia.org/wiki/Soubor:Spinnennetz_in_Trichterform.jpg</a:t>
            </a:r>
          </a:p>
          <a:p>
            <a:r>
              <a:rPr lang="cs-CZ" sz="1400" dirty="0" smtClean="0"/>
              <a:t>16. </a:t>
            </a:r>
            <a:r>
              <a:rPr lang="cs-CZ" sz="1400" dirty="0"/>
              <a:t>[cit. 2012-01-22], autor  </a:t>
            </a:r>
            <a:r>
              <a:rPr lang="cs-CZ" sz="1400" dirty="0" err="1" smtClean="0"/>
              <a:t>sarefo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cs.wikipedia.org/wiki/Soubor:Hasorius.adansoni.retreat.jpg</a:t>
            </a:r>
          </a:p>
          <a:p>
            <a:r>
              <a:rPr lang="cs-CZ" sz="1400" dirty="0" smtClean="0"/>
              <a:t>17. </a:t>
            </a:r>
            <a:r>
              <a:rPr lang="cs-CZ" sz="1400" dirty="0"/>
              <a:t>[cit. 2012-01-22], autor  </a:t>
            </a:r>
            <a:r>
              <a:rPr lang="cs-CZ" sz="1400" dirty="0" smtClean="0"/>
              <a:t>Fritz </a:t>
            </a:r>
            <a:r>
              <a:rPr lang="cs-CZ" sz="1400" dirty="0" err="1" smtClean="0"/>
              <a:t>Geller</a:t>
            </a:r>
            <a:r>
              <a:rPr lang="cs-CZ" sz="1400" dirty="0" smtClean="0"/>
              <a:t> - </a:t>
            </a:r>
            <a:r>
              <a:rPr lang="cs-CZ" sz="1400" dirty="0" err="1" smtClean="0"/>
              <a:t>Grimm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cs.wikipedia.org/wiki/Soubor:Le_Caylar_fg25.jpg</a:t>
            </a:r>
          </a:p>
          <a:p>
            <a:r>
              <a:rPr lang="cs-CZ" sz="1400" dirty="0" smtClean="0"/>
              <a:t>18. </a:t>
            </a:r>
            <a:r>
              <a:rPr lang="cs-CZ" sz="1400" dirty="0"/>
              <a:t>[cit. 2012-01-22], autor  André </a:t>
            </a:r>
            <a:r>
              <a:rPr lang="cs-CZ" sz="1400" dirty="0" err="1"/>
              <a:t>Karwath</a:t>
            </a:r>
            <a:r>
              <a:rPr lang="cs-CZ" sz="1400" dirty="0"/>
              <a:t>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http://cs.wikipedia.org/wiki/Soubor:Pyrrhocoris_apterus_(aka).jpg</a:t>
            </a:r>
          </a:p>
          <a:p>
            <a:r>
              <a:rPr lang="cs-CZ" sz="1400" dirty="0" smtClean="0"/>
              <a:t>19. </a:t>
            </a:r>
            <a:r>
              <a:rPr lang="cs-CZ" sz="1400" dirty="0"/>
              <a:t>[cit. 2012-01-22], autor  James K. </a:t>
            </a:r>
            <a:r>
              <a:rPr lang="cs-CZ" sz="1400" dirty="0" err="1"/>
              <a:t>Lindsey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http://cs.wikipedia.org/wiki/Soubor:Chrysoperla.carnea.jpg</a:t>
            </a:r>
          </a:p>
          <a:p>
            <a:r>
              <a:rPr lang="cs-CZ" sz="1400" dirty="0" smtClean="0"/>
              <a:t>20. </a:t>
            </a:r>
            <a:r>
              <a:rPr lang="cs-CZ" sz="1400" dirty="0"/>
              <a:t>[cit. 2012-01-22], autor  Angela Schwarz, </a:t>
            </a:r>
            <a:r>
              <a:rPr lang="cs-CZ" sz="1400" dirty="0" err="1"/>
              <a:t>Freising</a:t>
            </a:r>
            <a:r>
              <a:rPr lang="cs-CZ" sz="1400" dirty="0"/>
              <a:t>, </a:t>
            </a:r>
            <a:r>
              <a:rPr lang="cs-CZ" sz="1400" dirty="0" err="1"/>
              <a:t>Germany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http://cs.wikipedia.org/wiki/Soubor:Chorthippus_parallelus.jpg</a:t>
            </a:r>
          </a:p>
          <a:p>
            <a:r>
              <a:rPr lang="cs-CZ" sz="1400" dirty="0" smtClean="0"/>
              <a:t>21. </a:t>
            </a:r>
            <a:r>
              <a:rPr lang="cs-CZ" sz="1400" dirty="0"/>
              <a:t>[cit. 2012-01-22], autor  André </a:t>
            </a:r>
            <a:r>
              <a:rPr lang="cs-CZ" sz="1400" dirty="0" err="1"/>
              <a:t>Karwath</a:t>
            </a:r>
            <a:r>
              <a:rPr lang="cs-CZ" sz="1400" dirty="0"/>
              <a:t>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http://cs.wikipedia.org/wiki/Soubor:Aphididae_(aka).jpg</a:t>
            </a:r>
          </a:p>
          <a:p>
            <a:r>
              <a:rPr lang="cs-CZ" sz="1400" dirty="0" smtClean="0"/>
              <a:t>22. </a:t>
            </a:r>
            <a:r>
              <a:rPr lang="cs-CZ" sz="1400" dirty="0"/>
              <a:t>[cit. 2012-01-22], autor  </a:t>
            </a:r>
            <a:r>
              <a:rPr lang="cs-CZ" sz="1400" dirty="0" err="1" smtClean="0"/>
              <a:t>Luc</a:t>
            </a:r>
            <a:r>
              <a:rPr lang="cs-CZ" sz="1400" dirty="0" smtClean="0"/>
              <a:t> </a:t>
            </a:r>
            <a:r>
              <a:rPr lang="cs-CZ" sz="1400" dirty="0" err="1" smtClean="0"/>
              <a:t>Viatour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http://cs.wikipedia.org/wiki/Soubor:Platetrum_depressum_1_Luc_Viatour.JPG</a:t>
            </a:r>
            <a:endParaRPr lang="cs-CZ" sz="1400" dirty="0" smtClean="0"/>
          </a:p>
          <a:p>
            <a:r>
              <a:rPr lang="cs-CZ" sz="1400" dirty="0"/>
              <a:t>obrázky bez označení: Použité obrázky jsou dostupné pod licencí Microsoft Office</a:t>
            </a:r>
          </a:p>
          <a:p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42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motivační úvodní hodina. </a:t>
            </a:r>
            <a:r>
              <a:rPr lang="cs-CZ" dirty="0" smtClean="0"/>
              <a:t>V závěru je hra na poznávání hmyzu. Je možné ji zařadit jako motivační, nebo si ji ponechat na opakování po probrání dané látky.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66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152</TotalTime>
  <Words>1103</Words>
  <Application>Microsoft Office PowerPoint</Application>
  <PresentationFormat>Předvádění na obrazovce (4:3)</PresentationFormat>
  <Paragraphs>181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Brooklet</vt:lpstr>
      <vt:lpstr>Prezentace aplikace PowerPoint</vt:lpstr>
      <vt:lpstr>Členovci</vt:lpstr>
      <vt:lpstr>Pavoukovci</vt:lpstr>
      <vt:lpstr>Prezentace aplikace PowerPoint</vt:lpstr>
      <vt:lpstr>Někteří pavouci tvoří pavučiny</vt:lpstr>
      <vt:lpstr>Prezentace aplikace PowerPoint</vt:lpstr>
      <vt:lpstr>Korýši</vt:lpstr>
      <vt:lpstr>Prezentace aplikace PowerPoint</vt:lpstr>
      <vt:lpstr>Prezentace aplikace PowerPoint</vt:lpstr>
      <vt:lpstr>Prezentace aplikace PowerPoint</vt:lpstr>
      <vt:lpstr>Prezentace aplikace PowerPoint</vt:lpstr>
      <vt:lpstr>Suchozemští korýši</vt:lpstr>
      <vt:lpstr>Vzdušnicovci</vt:lpstr>
      <vt:lpstr>Mnohonožky</vt:lpstr>
      <vt:lpstr>Stonožky</vt:lpstr>
      <vt:lpstr>Hmyz</vt:lpstr>
      <vt:lpstr>Poznej hmyz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  <vt:lpstr>Prezentace aplikace PowerPoint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34</cp:revision>
  <dcterms:created xsi:type="dcterms:W3CDTF">2011-11-07T20:36:47Z</dcterms:created>
  <dcterms:modified xsi:type="dcterms:W3CDTF">2012-07-31T17:10:40Z</dcterms:modified>
</cp:coreProperties>
</file>