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4" r:id="rId3"/>
    <p:sldId id="265" r:id="rId4"/>
    <p:sldId id="257" r:id="rId5"/>
    <p:sldId id="258" r:id="rId6"/>
    <p:sldId id="259" r:id="rId7"/>
    <p:sldId id="260" r:id="rId8"/>
    <p:sldId id="263" r:id="rId9"/>
    <p:sldId id="261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VY_32_INOVACE_06_Dechová hudba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Dechová hudba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2ED18D0-EBC9-4E10-913A-FF3B345AEF51}" type="presOf" srcId="{EBC41103-E2E5-4D48-9B4B-425520D3D098}" destId="{F969C235-9271-4D34-B740-D627A121CAD0}" srcOrd="1" destOrd="0" presId="urn:microsoft.com/office/officeart/2005/8/layout/target3"/>
    <dgm:cxn modelId="{024B591F-72A3-4E5D-BFF7-658E2D086201}" type="presOf" srcId="{DAEA276B-ECF9-46F6-A7D3-4693B2D32BC4}" destId="{CDED6FE3-AD8F-4ACC-B6B8-710EDDD97598}" srcOrd="0" destOrd="0" presId="urn:microsoft.com/office/officeart/2005/8/layout/target3"/>
    <dgm:cxn modelId="{FACDFF3C-788A-4FA5-B196-7B4FA70803B4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74906CD2-F796-45A3-AED2-ADD9FC3280DB}" type="presOf" srcId="{FBBFC3EA-9D9D-4F3A-BEA6-9C2C0E46BF20}" destId="{643EA938-EDE0-4533-ACCC-D2BD6F3A527C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643B2E-00F4-4228-86C4-AC3F1269EA37}" type="presOf" srcId="{EBC41103-E2E5-4D48-9B4B-425520D3D098}" destId="{50C2F88D-8688-44C2-A854-691F34009D3B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7CC2D5-4A82-43D3-A365-2A91F213784A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7FE724B-6A76-47F8-9B4B-3D58CD30D38A}" type="presOf" srcId="{FBBFC3EA-9D9D-4F3A-BEA6-9C2C0E46BF20}" destId="{832BF48F-0145-4429-9E02-8FCA946CCE9E}" srcOrd="1" destOrd="0" presId="urn:microsoft.com/office/officeart/2005/8/layout/target3"/>
    <dgm:cxn modelId="{52C283D8-DDDB-45AF-A196-26C315CA54B6}" type="presOf" srcId="{445C7998-7549-48B0-BD68-D4F0167F02E5}" destId="{4D19AB04-24FA-40C2-B203-52AE3D15E171}" srcOrd="1" destOrd="0" presId="urn:microsoft.com/office/officeart/2005/8/layout/target3"/>
    <dgm:cxn modelId="{49CAB91E-24DA-4CDF-89F8-FC7C56495375}" type="presOf" srcId="{019433A1-1324-4DE1-9E6F-32B851095F74}" destId="{A3817367-F2BC-482F-8832-FA00B51DCCF3}" srcOrd="0" destOrd="0" presId="urn:microsoft.com/office/officeart/2005/8/layout/target3"/>
    <dgm:cxn modelId="{2A8EE228-2671-4A2A-A47A-0B7463EB42F8}" type="presOf" srcId="{019433A1-1324-4DE1-9E6F-32B851095F74}" destId="{E7297F21-D4FD-4A41-AE58-814D01A6B5E7}" srcOrd="1" destOrd="0" presId="urn:microsoft.com/office/officeart/2005/8/layout/target3"/>
    <dgm:cxn modelId="{38EB5A6F-ED3B-4B58-9D68-7ED87561CCBA}" type="presOf" srcId="{C73C7642-F245-4585-8F88-243F9FAEF6CA}" destId="{AA41A67C-3D3F-4AE9-9E0F-5D7F7BB2E7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F48294F-D136-4A56-9008-B709AB7CA5F8}" type="presOf" srcId="{39F8B381-5807-488E-AC22-73DD4140ED4A}" destId="{71045F8C-00FA-488E-A7BD-E2E6753D979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4ABA4534-EAF3-4311-B0C1-34EB9DA97157}" type="presOf" srcId="{C73C7642-F245-4585-8F88-243F9FAEF6CA}" destId="{97289DF2-90F4-4EC2-A9FC-633B00BAB610}" srcOrd="0" destOrd="0" presId="urn:microsoft.com/office/officeart/2005/8/layout/target3"/>
    <dgm:cxn modelId="{01976E2A-E829-440F-839E-2B1149758947}" type="presParOf" srcId="{71045F8C-00FA-488E-A7BD-E2E6753D979D}" destId="{3577EC6B-C980-4F34-8C69-4365E7B8FC8C}" srcOrd="0" destOrd="0" presId="urn:microsoft.com/office/officeart/2005/8/layout/target3"/>
    <dgm:cxn modelId="{8091DA70-29C2-402F-BFE3-215EA5FCB994}" type="presParOf" srcId="{71045F8C-00FA-488E-A7BD-E2E6753D979D}" destId="{6940EB87-DC1D-4BC3-9408-9AC2E1FFC039}" srcOrd="1" destOrd="0" presId="urn:microsoft.com/office/officeart/2005/8/layout/target3"/>
    <dgm:cxn modelId="{38D212D5-8B1B-49D4-A3F4-BE9CCCDD6AA6}" type="presParOf" srcId="{71045F8C-00FA-488E-A7BD-E2E6753D979D}" destId="{BC35EE03-4121-4EF9-923D-7CB6D30D358D}" srcOrd="2" destOrd="0" presId="urn:microsoft.com/office/officeart/2005/8/layout/target3"/>
    <dgm:cxn modelId="{0E38BB9E-68D5-4178-A1E6-253DCD53D1D2}" type="presParOf" srcId="{71045F8C-00FA-488E-A7BD-E2E6753D979D}" destId="{C95EEA27-3CBF-4645-A92D-9D8AF5C1CBFC}" srcOrd="3" destOrd="0" presId="urn:microsoft.com/office/officeart/2005/8/layout/target3"/>
    <dgm:cxn modelId="{1E8B6FCE-9D2A-4447-B1BA-AA772160E96F}" type="presParOf" srcId="{71045F8C-00FA-488E-A7BD-E2E6753D979D}" destId="{851BB866-B6AE-4566-893F-4C635BA974FC}" srcOrd="4" destOrd="0" presId="urn:microsoft.com/office/officeart/2005/8/layout/target3"/>
    <dgm:cxn modelId="{1DEE50B1-37A9-482A-B1E3-1956CABE1394}" type="presParOf" srcId="{71045F8C-00FA-488E-A7BD-E2E6753D979D}" destId="{643EA938-EDE0-4533-ACCC-D2BD6F3A527C}" srcOrd="5" destOrd="0" presId="urn:microsoft.com/office/officeart/2005/8/layout/target3"/>
    <dgm:cxn modelId="{ADBC7DD4-816F-46C8-BAE6-4349050E3875}" type="presParOf" srcId="{71045F8C-00FA-488E-A7BD-E2E6753D979D}" destId="{92F31B18-D66D-4CC7-89B9-378928DE877D}" srcOrd="6" destOrd="0" presId="urn:microsoft.com/office/officeart/2005/8/layout/target3"/>
    <dgm:cxn modelId="{3497C08A-9071-47D2-8239-B520241FB5C4}" type="presParOf" srcId="{71045F8C-00FA-488E-A7BD-E2E6753D979D}" destId="{902074E1-B931-4618-97F1-FADBE82E9C3C}" srcOrd="7" destOrd="0" presId="urn:microsoft.com/office/officeart/2005/8/layout/target3"/>
    <dgm:cxn modelId="{8F13BECF-487C-4A1A-A321-7988B929F360}" type="presParOf" srcId="{71045F8C-00FA-488E-A7BD-E2E6753D979D}" destId="{A3817367-F2BC-482F-8832-FA00B51DCCF3}" srcOrd="8" destOrd="0" presId="urn:microsoft.com/office/officeart/2005/8/layout/target3"/>
    <dgm:cxn modelId="{CD891567-9DF6-45AF-A63A-2F5724A88404}" type="presParOf" srcId="{71045F8C-00FA-488E-A7BD-E2E6753D979D}" destId="{626ABFF6-56C8-4386-B662-68EC364EED9D}" srcOrd="9" destOrd="0" presId="urn:microsoft.com/office/officeart/2005/8/layout/target3"/>
    <dgm:cxn modelId="{6BF273E1-3717-4D4F-A383-18214C5ABD3F}" type="presParOf" srcId="{71045F8C-00FA-488E-A7BD-E2E6753D979D}" destId="{6DB11F1C-D028-4800-9625-6611CA9DE6D4}" srcOrd="10" destOrd="0" presId="urn:microsoft.com/office/officeart/2005/8/layout/target3"/>
    <dgm:cxn modelId="{D77C9C8D-CB9E-4B1C-A1A6-DA5864C7CF54}" type="presParOf" srcId="{71045F8C-00FA-488E-A7BD-E2E6753D979D}" destId="{CDED6FE3-AD8F-4ACC-B6B8-710EDDD97598}" srcOrd="11" destOrd="0" presId="urn:microsoft.com/office/officeart/2005/8/layout/target3"/>
    <dgm:cxn modelId="{FBFD83E7-5FFC-4ED6-850C-F14B9D79DA5B}" type="presParOf" srcId="{71045F8C-00FA-488E-A7BD-E2E6753D979D}" destId="{397AC6D7-84A6-4150-958F-83C92D9ACF38}" srcOrd="12" destOrd="0" presId="urn:microsoft.com/office/officeart/2005/8/layout/target3"/>
    <dgm:cxn modelId="{55E59A0B-8162-4F09-9384-97F6779C947B}" type="presParOf" srcId="{71045F8C-00FA-488E-A7BD-E2E6753D979D}" destId="{D7419528-33A6-416D-9E64-B3F7915C5149}" srcOrd="13" destOrd="0" presId="urn:microsoft.com/office/officeart/2005/8/layout/target3"/>
    <dgm:cxn modelId="{A6481554-4355-4B8F-B11A-8F7D04A7CD22}" type="presParOf" srcId="{71045F8C-00FA-488E-A7BD-E2E6753D979D}" destId="{97289DF2-90F4-4EC2-A9FC-633B00BAB610}" srcOrd="14" destOrd="0" presId="urn:microsoft.com/office/officeart/2005/8/layout/target3"/>
    <dgm:cxn modelId="{3010F4B7-4C7C-4ED3-BB15-A1EE5929B9DF}" type="presParOf" srcId="{71045F8C-00FA-488E-A7BD-E2E6753D979D}" destId="{234EBA9D-95B4-4C20-A84E-6F65F1085DC6}" srcOrd="15" destOrd="0" presId="urn:microsoft.com/office/officeart/2005/8/layout/target3"/>
    <dgm:cxn modelId="{89AD67EB-D258-4608-8138-9AFAD08DC5A9}" type="presParOf" srcId="{71045F8C-00FA-488E-A7BD-E2E6753D979D}" destId="{12255512-213F-41DF-90A6-8B4CD74A2B52}" srcOrd="16" destOrd="0" presId="urn:microsoft.com/office/officeart/2005/8/layout/target3"/>
    <dgm:cxn modelId="{34133275-9387-41E4-AE38-409A92945373}" type="presParOf" srcId="{71045F8C-00FA-488E-A7BD-E2E6753D979D}" destId="{50C2F88D-8688-44C2-A854-691F34009D3B}" srcOrd="17" destOrd="0" presId="urn:microsoft.com/office/officeart/2005/8/layout/target3"/>
    <dgm:cxn modelId="{FC01CC7A-0D56-4D3A-B608-B1BEF47A389F}" type="presParOf" srcId="{71045F8C-00FA-488E-A7BD-E2E6753D979D}" destId="{4D19AB04-24FA-40C2-B203-52AE3D15E171}" srcOrd="18" destOrd="0" presId="urn:microsoft.com/office/officeart/2005/8/layout/target3"/>
    <dgm:cxn modelId="{D533D8C7-1B6C-45B7-96CC-67E5F8B8C8DE}" type="presParOf" srcId="{71045F8C-00FA-488E-A7BD-E2E6753D979D}" destId="{832BF48F-0145-4429-9E02-8FCA946CCE9E}" srcOrd="19" destOrd="0" presId="urn:microsoft.com/office/officeart/2005/8/layout/target3"/>
    <dgm:cxn modelId="{AFE2AAB8-4872-4AE5-B9EE-30ED4E0A29AD}" type="presParOf" srcId="{71045F8C-00FA-488E-A7BD-E2E6753D979D}" destId="{E7297F21-D4FD-4A41-AE58-814D01A6B5E7}" srcOrd="20" destOrd="0" presId="urn:microsoft.com/office/officeart/2005/8/layout/target3"/>
    <dgm:cxn modelId="{3DE14B2F-17E9-4575-A6D1-C3341B644863}" type="presParOf" srcId="{71045F8C-00FA-488E-A7BD-E2E6753D979D}" destId="{F69A1436-182C-465B-AD7F-FE48E0C090C1}" srcOrd="21" destOrd="0" presId="urn:microsoft.com/office/officeart/2005/8/layout/target3"/>
    <dgm:cxn modelId="{F3F5E70C-214A-4A40-8493-B3A72E76DF7D}" type="presParOf" srcId="{71045F8C-00FA-488E-A7BD-E2E6753D979D}" destId="{AA41A67C-3D3F-4AE9-9E0F-5D7F7BB2E741}" srcOrd="22" destOrd="0" presId="urn:microsoft.com/office/officeart/2005/8/layout/target3"/>
    <dgm:cxn modelId="{822B172E-2F84-4424-908A-0DB19C71D392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VY_32_INOVACE_06_Dechová hudba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Dechová hudba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EC2BC-AB79-41FB-A67C-197CBDFA73E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7F9696C-76C7-4928-BA7A-05620531A9F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EC2BC-AB79-41FB-A67C-197CBDFA73E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77F9696C-76C7-4928-BA7A-05620531A9F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EC2BC-AB79-41FB-A67C-197CBDFA73E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7F9696C-76C7-4928-BA7A-05620531A9F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49EC2BC-AB79-41FB-A67C-197CBDFA73E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9696C-76C7-4928-BA7A-05620531A9F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EC2BC-AB79-41FB-A67C-197CBDFA73E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77F9696C-76C7-4928-BA7A-05620531A9F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EC2BC-AB79-41FB-A67C-197CBDFA73E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77F9696C-76C7-4928-BA7A-05620531A9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EC2BC-AB79-41FB-A67C-197CBDFA73E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7F9696C-76C7-4928-BA7A-05620531A9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7F9696C-76C7-4928-BA7A-05620531A9F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EC2BC-AB79-41FB-A67C-197CBDFA73E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77F9696C-76C7-4928-BA7A-05620531A9F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49EC2BC-AB79-41FB-A67C-197CBDFA73E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EC2BC-AB79-41FB-A67C-197CBDFA73E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9696C-76C7-4928-BA7A-05620531A9F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77F9696C-76C7-4928-BA7A-05620531A9F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EC2BC-AB79-41FB-A67C-197CBDFA73E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EC2BC-AB79-41FB-A67C-197CBDFA73E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9696C-76C7-4928-BA7A-05620531A9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545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EC2BC-AB79-41FB-A67C-197CBDFA73E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9696C-76C7-4928-BA7A-05620531A9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007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EC2BC-AB79-41FB-A67C-197CBDFA73E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9696C-76C7-4928-BA7A-05620531A9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403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EC2BC-AB79-41FB-A67C-197CBDFA73E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9696C-76C7-4928-BA7A-05620531A9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666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EC2BC-AB79-41FB-A67C-197CBDFA73E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9696C-76C7-4928-BA7A-05620531A9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8634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EC2BC-AB79-41FB-A67C-197CBDFA73E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9696C-76C7-4928-BA7A-05620531A9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2137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EC2BC-AB79-41FB-A67C-197CBDFA73E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9696C-76C7-4928-BA7A-05620531A9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939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EC2BC-AB79-41FB-A67C-197CBDFA73E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9696C-76C7-4928-BA7A-05620531A9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7398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EC2BC-AB79-41FB-A67C-197CBDFA73E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9696C-76C7-4928-BA7A-05620531A9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151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EC2BC-AB79-41FB-A67C-197CBDFA73E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9696C-76C7-4928-BA7A-05620531A9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88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EC2BC-AB79-41FB-A67C-197CBDFA73E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9696C-76C7-4928-BA7A-05620531A9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6474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49EC2BC-AB79-41FB-A67C-197CBDFA73E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7F9696C-76C7-4928-BA7A-05620531A9F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9EC2BC-AB79-41FB-A67C-197CBDFA73E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F9696C-76C7-4928-BA7A-05620531A9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833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ozoun" TargetMode="External"/><Relationship Id="rId13" Type="http://schemas.openxmlformats.org/officeDocument/2006/relationships/hyperlink" Target="http://cs.wikipedia.org/w/index.php?title=Ru%C4%8Dn%C3%AD_%C4%8Dinely&amp;action=edit&amp;redlink=1" TargetMode="External"/><Relationship Id="rId3" Type="http://schemas.openxmlformats.org/officeDocument/2006/relationships/hyperlink" Target="http://cs.wikipedia.org/wiki/K%C5%99%C3%ADdlovka" TargetMode="External"/><Relationship Id="rId7" Type="http://schemas.openxmlformats.org/officeDocument/2006/relationships/hyperlink" Target="http://cs.wikipedia.org/wiki/Trombon" TargetMode="External"/><Relationship Id="rId12" Type="http://schemas.openxmlformats.org/officeDocument/2006/relationships/hyperlink" Target="http://cs.wikipedia.org/wiki/Velk%C3%BD_buben" TargetMode="External"/><Relationship Id="rId2" Type="http://schemas.openxmlformats.org/officeDocument/2006/relationships/hyperlink" Target="http://cs.wikipedia.org/wiki/Trubk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Eufonium" TargetMode="External"/><Relationship Id="rId11" Type="http://schemas.openxmlformats.org/officeDocument/2006/relationships/hyperlink" Target="http://cs.wikipedia.org/wiki/V%C3%AD%C5%99iv%C3%BD_buben" TargetMode="External"/><Relationship Id="rId5" Type="http://schemas.openxmlformats.org/officeDocument/2006/relationships/hyperlink" Target="http://cs.wikipedia.org/wiki/Bask%C5%99%C3%ADdlovka" TargetMode="External"/><Relationship Id="rId15" Type="http://schemas.openxmlformats.org/officeDocument/2006/relationships/image" Target="../media/image5.wmf"/><Relationship Id="rId10" Type="http://schemas.openxmlformats.org/officeDocument/2006/relationships/hyperlink" Target="http://cs.wikipedia.org/wiki/Lesn%C3%AD_roh" TargetMode="External"/><Relationship Id="rId4" Type="http://schemas.openxmlformats.org/officeDocument/2006/relationships/hyperlink" Target="http://cs.wikipedia.org/wiki/Klarinet" TargetMode="External"/><Relationship Id="rId9" Type="http://schemas.openxmlformats.org/officeDocument/2006/relationships/hyperlink" Target="http://cs.wikipedia.org/wiki/Tuba" TargetMode="External"/><Relationship Id="rId14" Type="http://schemas.openxmlformats.org/officeDocument/2006/relationships/hyperlink" Target="http://cs.wikipedia.org/wiki/Perkuse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4123431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0821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7965742"/>
              </p:ext>
            </p:extLst>
          </p:nvPr>
        </p:nvGraphicFramePr>
        <p:xfrm>
          <a:off x="1547664" y="1772816"/>
          <a:ext cx="6096000" cy="404822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opakování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CD</a:t>
                      </a:r>
                      <a:r>
                        <a:rPr lang="cs-CZ" baseline="0" dirty="0" smtClean="0"/>
                        <a:t> nahrávky, fix na tabuli, nástěnná tabule</a:t>
                      </a:r>
                      <a:endParaRPr lang="cs-CZ" dirty="0"/>
                    </a:p>
                  </a:txBody>
                  <a:tcPr/>
                </a:tc>
              </a:tr>
              <a:tr h="1498868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6789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DECHOVÁ HUDBA (dechovka)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C:\Users\Dufková\AppData\Local\Microsoft\Windows\Temporary Internet Files\Content.IE5\AM1I8PN9\MC9000901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556792"/>
            <a:ext cx="5690483" cy="424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2331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CHARAKTERISTIKA dechovky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926288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V minulosti ji hrály zejména vojenské hudby a posádkové kapely. (Za Rakouska se o Češích říkalo, že jsou nejhorší vojáci, ale nejlepší muzikanti). Za nejkrásnější vojenský pochod je odborníky považován </a:t>
            </a:r>
            <a:r>
              <a:rPr lang="cs-CZ" dirty="0" err="1" smtClean="0"/>
              <a:t>Straussův</a:t>
            </a:r>
            <a:r>
              <a:rPr lang="cs-CZ" dirty="0" smtClean="0"/>
              <a:t> Radeckého pochod z roku 1848.</a:t>
            </a:r>
          </a:p>
          <a:p>
            <a:endParaRPr lang="cs-CZ" dirty="0" smtClean="0"/>
          </a:p>
          <a:p>
            <a:r>
              <a:rPr lang="cs-CZ" dirty="0" smtClean="0"/>
              <a:t>Je spojením evropské klasické a lidové hudby. Vznikl tak zábavní hudební žánr, který je dodnes hojně využíván -</a:t>
            </a:r>
            <a:r>
              <a:rPr lang="cs-CZ" dirty="0" smtClean="0">
                <a:solidFill>
                  <a:srgbClr val="FF0000"/>
                </a:solidFill>
              </a:rPr>
              <a:t> pochodová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smuteční, taneční </a:t>
            </a:r>
            <a:r>
              <a:rPr lang="cs-CZ" dirty="0" smtClean="0"/>
              <a:t>(polka, valčík) i </a:t>
            </a:r>
            <a:r>
              <a:rPr lang="cs-CZ" dirty="0" smtClean="0">
                <a:solidFill>
                  <a:srgbClr val="FF0000"/>
                </a:solidFill>
              </a:rPr>
              <a:t>koncertní hudba </a:t>
            </a:r>
            <a:r>
              <a:rPr lang="cs-CZ" dirty="0" smtClean="0"/>
              <a:t>(například lázeňské promenádní koncerty).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 jednotlivých částech republiky lze vystopovat  regionální odlišnosti. Největší tradici mají dechové hudby v jižních Čechách, na jižní Moravě či v západních Čechách (všude tam, kde je také silná tradice původní lidové hudby).</a:t>
            </a:r>
          </a:p>
          <a:p>
            <a:endParaRPr lang="cs-CZ" dirty="0" smtClean="0"/>
          </a:p>
          <a:p>
            <a:r>
              <a:rPr lang="cs-CZ" dirty="0" smtClean="0"/>
              <a:t>Významné byly i hornické dechovky v horních oblastech naší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8639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 Black" pitchFamily="34" charset="0"/>
              </a:rPr>
              <a:t>Používané hudební nástroje: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numCol="2">
            <a:normAutofit/>
          </a:bodyPr>
          <a:lstStyle/>
          <a:p>
            <a:r>
              <a:rPr lang="cs-CZ" b="1" u="sng" dirty="0">
                <a:solidFill>
                  <a:srgbClr val="FF0000"/>
                </a:solidFill>
              </a:rPr>
              <a:t>Dechové</a:t>
            </a:r>
            <a:endParaRPr lang="cs-CZ" u="sng" dirty="0">
              <a:solidFill>
                <a:srgbClr val="FF0000"/>
              </a:solidFill>
            </a:endParaRPr>
          </a:p>
          <a:p>
            <a:pPr lvl="0"/>
            <a:r>
              <a:rPr lang="cs-CZ" u="sng" dirty="0">
                <a:solidFill>
                  <a:srgbClr val="0070C0"/>
                </a:solidFill>
                <a:hlinkClick r:id="rId2" tooltip="Trubka"/>
              </a:rPr>
              <a:t>Trubka</a:t>
            </a:r>
            <a:r>
              <a:rPr lang="cs-CZ" dirty="0">
                <a:solidFill>
                  <a:srgbClr val="0070C0"/>
                </a:solidFill>
              </a:rPr>
              <a:t> </a:t>
            </a:r>
          </a:p>
          <a:p>
            <a:pPr lvl="0"/>
            <a:r>
              <a:rPr lang="cs-CZ" u="sng" dirty="0">
                <a:solidFill>
                  <a:srgbClr val="0070C0"/>
                </a:solidFill>
                <a:hlinkClick r:id="rId3" tooltip="Křídlovka"/>
              </a:rPr>
              <a:t>Křídlovka</a:t>
            </a:r>
            <a:endParaRPr lang="cs-CZ" dirty="0">
              <a:solidFill>
                <a:srgbClr val="0070C0"/>
              </a:solidFill>
            </a:endParaRPr>
          </a:p>
          <a:p>
            <a:pPr lvl="0"/>
            <a:r>
              <a:rPr lang="cs-CZ" u="sng" dirty="0">
                <a:solidFill>
                  <a:srgbClr val="0070C0"/>
                </a:solidFill>
                <a:hlinkClick r:id="rId4" tooltip="Klarinet"/>
              </a:rPr>
              <a:t>Klarinet</a:t>
            </a:r>
            <a:endParaRPr lang="cs-CZ" dirty="0">
              <a:solidFill>
                <a:srgbClr val="0070C0"/>
              </a:solidFill>
            </a:endParaRPr>
          </a:p>
          <a:p>
            <a:pPr lvl="0"/>
            <a:r>
              <a:rPr lang="cs-CZ" u="sng" dirty="0">
                <a:solidFill>
                  <a:srgbClr val="0070C0"/>
                </a:solidFill>
                <a:hlinkClick r:id="rId5" tooltip="Baskřídlovka"/>
              </a:rPr>
              <a:t>Tenor</a:t>
            </a:r>
            <a:r>
              <a:rPr lang="cs-CZ" dirty="0">
                <a:solidFill>
                  <a:srgbClr val="0070C0"/>
                </a:solidFill>
              </a:rPr>
              <a:t>, </a:t>
            </a:r>
            <a:r>
              <a:rPr lang="cs-CZ" u="sng" dirty="0">
                <a:solidFill>
                  <a:srgbClr val="0070C0"/>
                </a:solidFill>
                <a:hlinkClick r:id="rId6" tooltip="Eufonium"/>
              </a:rPr>
              <a:t>Baryton</a:t>
            </a:r>
            <a:endParaRPr lang="cs-CZ" dirty="0">
              <a:solidFill>
                <a:srgbClr val="0070C0"/>
              </a:solidFill>
            </a:endParaRPr>
          </a:p>
          <a:p>
            <a:pPr lvl="0"/>
            <a:r>
              <a:rPr lang="cs-CZ" u="sng" dirty="0">
                <a:solidFill>
                  <a:srgbClr val="0070C0"/>
                </a:solidFill>
                <a:hlinkClick r:id="rId7" tooltip="Trombon"/>
              </a:rPr>
              <a:t>Trombon</a:t>
            </a:r>
            <a:r>
              <a:rPr lang="cs-CZ" dirty="0">
                <a:solidFill>
                  <a:srgbClr val="0070C0"/>
                </a:solidFill>
              </a:rPr>
              <a:t> (</a:t>
            </a:r>
            <a:r>
              <a:rPr lang="cs-CZ" u="sng" dirty="0">
                <a:solidFill>
                  <a:srgbClr val="0070C0"/>
                </a:solidFill>
                <a:hlinkClick r:id="rId8" tooltip="Pozoun"/>
              </a:rPr>
              <a:t>pozoun</a:t>
            </a:r>
            <a:r>
              <a:rPr lang="cs-CZ" dirty="0">
                <a:solidFill>
                  <a:srgbClr val="0070C0"/>
                </a:solidFill>
              </a:rPr>
              <a:t>)</a:t>
            </a:r>
          </a:p>
          <a:p>
            <a:pPr lvl="0"/>
            <a:r>
              <a:rPr lang="cs-CZ" u="sng" dirty="0">
                <a:solidFill>
                  <a:srgbClr val="0070C0"/>
                </a:solidFill>
                <a:hlinkClick r:id="rId9" tooltip="Tuba"/>
              </a:rPr>
              <a:t>Tuba</a:t>
            </a:r>
            <a:endParaRPr lang="cs-CZ" dirty="0">
              <a:solidFill>
                <a:srgbClr val="0070C0"/>
              </a:solidFill>
            </a:endParaRPr>
          </a:p>
          <a:p>
            <a:pPr lvl="0"/>
            <a:r>
              <a:rPr lang="cs-CZ" u="sng" dirty="0">
                <a:solidFill>
                  <a:srgbClr val="0070C0"/>
                </a:solidFill>
                <a:hlinkClick r:id="rId10" tooltip="Lesní roh"/>
              </a:rPr>
              <a:t>Lesní </a:t>
            </a:r>
            <a:r>
              <a:rPr lang="cs-CZ" u="sng" dirty="0" smtClean="0">
                <a:solidFill>
                  <a:srgbClr val="0070C0"/>
                </a:solidFill>
                <a:hlinkClick r:id="rId10" tooltip="Lesní roh"/>
              </a:rPr>
              <a:t>roh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b="1" u="sng" dirty="0" smtClean="0">
              <a:solidFill>
                <a:srgbClr val="0070C0"/>
              </a:solidFill>
            </a:endParaRPr>
          </a:p>
          <a:p>
            <a:endParaRPr lang="cs-CZ" b="1" u="sng" dirty="0" smtClean="0">
              <a:solidFill>
                <a:srgbClr val="0070C0"/>
              </a:solidFill>
            </a:endParaRPr>
          </a:p>
          <a:p>
            <a:endParaRPr lang="cs-CZ" b="1" u="sng" dirty="0" smtClean="0">
              <a:solidFill>
                <a:srgbClr val="FF0000"/>
              </a:solidFill>
            </a:endParaRPr>
          </a:p>
          <a:p>
            <a:endParaRPr lang="cs-CZ" b="1" u="sng" dirty="0">
              <a:solidFill>
                <a:srgbClr val="FF0000"/>
              </a:solidFill>
            </a:endParaRPr>
          </a:p>
          <a:p>
            <a:r>
              <a:rPr lang="cs-CZ" b="1" u="sng" dirty="0" smtClean="0">
                <a:solidFill>
                  <a:srgbClr val="FF0000"/>
                </a:solidFill>
              </a:rPr>
              <a:t>Bicí</a:t>
            </a:r>
            <a:endParaRPr lang="cs-CZ" u="sng" dirty="0">
              <a:solidFill>
                <a:srgbClr val="FF0000"/>
              </a:solidFill>
            </a:endParaRPr>
          </a:p>
          <a:p>
            <a:pPr lvl="0"/>
            <a:r>
              <a:rPr lang="cs-CZ" u="sng" dirty="0">
                <a:solidFill>
                  <a:srgbClr val="0070C0"/>
                </a:solidFill>
                <a:hlinkClick r:id="rId11" tooltip="Vířivý buben"/>
              </a:rPr>
              <a:t>Malý buben</a:t>
            </a:r>
            <a:endParaRPr lang="cs-CZ" dirty="0">
              <a:solidFill>
                <a:srgbClr val="0070C0"/>
              </a:solidFill>
            </a:endParaRPr>
          </a:p>
          <a:p>
            <a:pPr lvl="0"/>
            <a:r>
              <a:rPr lang="cs-CZ" u="sng" dirty="0">
                <a:solidFill>
                  <a:srgbClr val="0070C0"/>
                </a:solidFill>
                <a:hlinkClick r:id="rId12" tooltip="Velký buben"/>
              </a:rPr>
              <a:t>Velký buben</a:t>
            </a:r>
            <a:endParaRPr lang="cs-CZ" dirty="0">
              <a:solidFill>
                <a:srgbClr val="0070C0"/>
              </a:solidFill>
            </a:endParaRPr>
          </a:p>
          <a:p>
            <a:pPr lvl="0"/>
            <a:r>
              <a:rPr lang="cs-CZ" u="sng" dirty="0">
                <a:solidFill>
                  <a:srgbClr val="0070C0"/>
                </a:solidFill>
                <a:hlinkClick r:id="rId13" tooltip="Ruční činely (stránka neexistuje)"/>
              </a:rPr>
              <a:t>Ruční činely</a:t>
            </a:r>
            <a:endParaRPr lang="cs-CZ" dirty="0">
              <a:solidFill>
                <a:srgbClr val="0070C0"/>
              </a:solidFill>
            </a:endParaRPr>
          </a:p>
          <a:p>
            <a:pPr lvl="0"/>
            <a:r>
              <a:rPr lang="cs-CZ" u="sng" dirty="0">
                <a:solidFill>
                  <a:srgbClr val="0070C0"/>
                </a:solidFill>
                <a:hlinkClick r:id="rId14" tooltip="Perkuse"/>
              </a:rPr>
              <a:t>Perkuse</a:t>
            </a:r>
            <a:endParaRPr lang="cs-CZ" dirty="0">
              <a:solidFill>
                <a:srgbClr val="0070C0"/>
              </a:solidFill>
            </a:endParaRPr>
          </a:p>
          <a:p>
            <a:endParaRPr lang="cs-CZ" dirty="0"/>
          </a:p>
        </p:txBody>
      </p:sp>
      <p:pic>
        <p:nvPicPr>
          <p:cNvPr id="2051" name="Picture 3" descr="C:\Users\Dufková\AppData\Local\Microsoft\Windows\Temporary Internet Files\Content.IE5\AM1I8PN9\MC900412544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619608"/>
            <a:ext cx="2356919" cy="1074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8205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SKLADATELÉ A POŘADY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Jaromír Vejvoda</a:t>
            </a:r>
          </a:p>
          <a:p>
            <a:r>
              <a:rPr lang="cs-CZ" dirty="0" smtClean="0"/>
              <a:t>František Kmoch</a:t>
            </a:r>
          </a:p>
          <a:p>
            <a:r>
              <a:rPr lang="cs-CZ" dirty="0" smtClean="0"/>
              <a:t>Josef </a:t>
            </a:r>
            <a:r>
              <a:rPr lang="cs-CZ" dirty="0" err="1" smtClean="0"/>
              <a:t>Poncar</a:t>
            </a:r>
            <a:endParaRPr lang="cs-CZ" dirty="0" smtClean="0"/>
          </a:p>
          <a:p>
            <a:r>
              <a:rPr lang="cs-CZ" dirty="0" smtClean="0"/>
              <a:t>Karel </a:t>
            </a:r>
            <a:r>
              <a:rPr lang="cs-CZ" dirty="0" err="1" smtClean="0"/>
              <a:t>Valdauf</a:t>
            </a:r>
            <a:endParaRPr lang="cs-CZ" dirty="0" smtClean="0"/>
          </a:p>
          <a:p>
            <a:r>
              <a:rPr lang="cs-CZ" dirty="0" smtClean="0"/>
              <a:t>Ladislav Kubeš</a:t>
            </a:r>
          </a:p>
          <a:p>
            <a:endParaRPr lang="cs-CZ" dirty="0"/>
          </a:p>
          <a:p>
            <a:r>
              <a:rPr lang="cs-CZ" dirty="0" smtClean="0"/>
              <a:t>Pořady v televizi: Sejdeme se na Vlachovce  atd.</a:t>
            </a:r>
          </a:p>
          <a:p>
            <a:r>
              <a:rPr lang="cs-CZ" dirty="0" smtClean="0"/>
              <a:t>To byl český muzikant - český životopisný film o Františku Kmochovi</a:t>
            </a:r>
            <a:endParaRPr lang="cs-CZ" dirty="0"/>
          </a:p>
        </p:txBody>
      </p:sp>
      <p:pic>
        <p:nvPicPr>
          <p:cNvPr id="3075" name="Picture 3" descr="C:\Users\Dufková\AppData\Local\Microsoft\Windows\Temporary Internet Files\Content.IE5\S7687CZ2\MC9002343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689324">
            <a:off x="5292080" y="1628800"/>
            <a:ext cx="2562131" cy="2640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5692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NEJVĚTŠÍ HITY: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ŠKODA LÁSKY </a:t>
            </a:r>
            <a:r>
              <a:rPr lang="cs-CZ" sz="2800" dirty="0" smtClean="0"/>
              <a:t>(původně Modřanská polka, první z písní Jaromíra Vejvody, jeden z největších světových hudebních hitů 20. století, oblíbená i v německé a anglické verzi)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Kdyby ty muziky nebyly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Zelené háje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Od Tábora až k nám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Na břehu Blanice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Včera jsem byl u muziky</a:t>
            </a:r>
          </a:p>
          <a:p>
            <a:endParaRPr lang="cs-CZ" sz="28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645024"/>
            <a:ext cx="2682875" cy="1957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44630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1.  Kdo napsal píseň Škoda lásky, původně     </a:t>
            </a:r>
          </a:p>
          <a:p>
            <a:pPr marL="0" indent="0">
              <a:buNone/>
            </a:pPr>
            <a:r>
              <a:rPr lang="cs-CZ" dirty="0" smtClean="0"/>
              <a:t>                     Modřanskou polku?</a:t>
            </a:r>
          </a:p>
          <a:p>
            <a:pPr marL="0" indent="0">
              <a:buNone/>
            </a:pPr>
            <a:r>
              <a:rPr lang="cs-CZ" dirty="0" smtClean="0"/>
              <a:t>2.  Který z těchto nástrojů nepatří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do dechové kapely?</a:t>
            </a: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trubka – saxofon – klarinet – tuba</a:t>
            </a:r>
          </a:p>
          <a:p>
            <a:pPr marL="0" indent="0">
              <a:buNone/>
            </a:pPr>
            <a:r>
              <a:rPr lang="cs-CZ" dirty="0" smtClean="0"/>
              <a:t>3.  Znáš nějakou dechovku působící ve tvém okolí?</a:t>
            </a:r>
          </a:p>
          <a:p>
            <a:pPr marL="0" indent="0">
              <a:buNone/>
            </a:pPr>
            <a:r>
              <a:rPr lang="cs-CZ" dirty="0" smtClean="0"/>
              <a:t>4.  O kterém skladateli a dirigentovi vypráví film To byl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český muzikant?</a:t>
            </a:r>
          </a:p>
        </p:txBody>
      </p:sp>
      <p:pic>
        <p:nvPicPr>
          <p:cNvPr id="4099" name="Picture 3" descr="C:\Users\Dufková\AppData\Local\Microsoft\Windows\Temporary Internet Files\Content.IE5\S7687CZ2\MC9003192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564904"/>
            <a:ext cx="1837030" cy="1680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8140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8138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115</TotalTime>
  <Words>381</Words>
  <Application>Microsoft Office PowerPoint</Application>
  <PresentationFormat>Předvádění na obrazovce (4:3)</PresentationFormat>
  <Paragraphs>71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Administrativní</vt:lpstr>
      <vt:lpstr>Motiv systému Office</vt:lpstr>
      <vt:lpstr>Prezentace aplikace PowerPoint</vt:lpstr>
      <vt:lpstr>Anotace</vt:lpstr>
      <vt:lpstr>DECHOVÁ HUDBA (dechovka)</vt:lpstr>
      <vt:lpstr> CHARAKTERISTIKA dechovky</vt:lpstr>
      <vt:lpstr>Používané hudební nástroje:</vt:lpstr>
      <vt:lpstr>SKLADATELÉ A POŘADY</vt:lpstr>
      <vt:lpstr>NEJVĚTŠÍ HITY:</vt:lpstr>
      <vt:lpstr>OPAKOVÁNÍ: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DECHOVÁ  HUDBA</dc:title>
  <dc:creator>Dufková</dc:creator>
  <cp:lastModifiedBy>Dufková</cp:lastModifiedBy>
  <cp:revision>12</cp:revision>
  <dcterms:created xsi:type="dcterms:W3CDTF">2012-05-29T20:15:05Z</dcterms:created>
  <dcterms:modified xsi:type="dcterms:W3CDTF">2012-05-29T22:15:52Z</dcterms:modified>
</cp:coreProperties>
</file>