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6" r:id="rId2"/>
  </p:sldMasterIdLst>
  <p:notesMasterIdLst>
    <p:notesMasterId r:id="rId9"/>
  </p:notesMasterIdLst>
  <p:sldIdLst>
    <p:sldId id="258" r:id="rId3"/>
    <p:sldId id="259" r:id="rId4"/>
    <p:sldId id="256" r:id="rId5"/>
    <p:sldId id="257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VY_12_INOVACE_04_Slovesný rod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Slovesný rod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E7E0627-194C-4940-8702-20F2B1F071C2}" type="presOf" srcId="{EBC41103-E2E5-4D48-9B4B-425520D3D098}" destId="{50C2F88D-8688-44C2-A854-691F34009D3B}" srcOrd="0" destOrd="0" presId="urn:microsoft.com/office/officeart/2005/8/layout/target3"/>
    <dgm:cxn modelId="{BCAB35E4-97CF-4B8B-80AB-39635E1DBD6B}" type="presOf" srcId="{C73C7642-F245-4585-8F88-243F9FAEF6CA}" destId="{97289DF2-90F4-4EC2-A9FC-633B00BAB610}" srcOrd="0" destOrd="0" presId="urn:microsoft.com/office/officeart/2005/8/layout/target3"/>
    <dgm:cxn modelId="{F2E7E4BA-5577-496F-B372-D1E84265C49C}" type="presOf" srcId="{FBBFC3EA-9D9D-4F3A-BEA6-9C2C0E46BF20}" destId="{832BF48F-0145-4429-9E02-8FCA946CCE9E}" srcOrd="1" destOrd="0" presId="urn:microsoft.com/office/officeart/2005/8/layout/target3"/>
    <dgm:cxn modelId="{83439D9E-B44A-48EB-8659-F88911265AD6}" type="presOf" srcId="{019433A1-1324-4DE1-9E6F-32B851095F74}" destId="{E7297F21-D4FD-4A41-AE58-814D01A6B5E7}" srcOrd="1" destOrd="0" presId="urn:microsoft.com/office/officeart/2005/8/layout/target3"/>
    <dgm:cxn modelId="{1A45A9BD-3C8B-4AAA-A1CE-6C8E639CC0B3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EA0D0E4F-FD6A-4177-8B27-1841D63682CB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236C8C1-2C94-4EEC-ACA7-742006E46C84}" type="presOf" srcId="{019433A1-1324-4DE1-9E6F-32B851095F74}" destId="{A3817367-F2BC-482F-8832-FA00B51DCCF3}" srcOrd="0" destOrd="0" presId="urn:microsoft.com/office/officeart/2005/8/layout/target3"/>
    <dgm:cxn modelId="{047D4CCC-6AC3-4AF3-B19F-268922254585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7E8EA45-B0FD-47CE-B6E7-EF3E23245FFF}" type="presOf" srcId="{DAEA276B-ECF9-46F6-A7D3-4693B2D32BC4}" destId="{F69A1436-182C-465B-AD7F-FE48E0C090C1}" srcOrd="1" destOrd="0" presId="urn:microsoft.com/office/officeart/2005/8/layout/target3"/>
    <dgm:cxn modelId="{6AEF2103-1A7F-4AED-987D-795A948EFF89}" type="presOf" srcId="{C73C7642-F245-4585-8F88-243F9FAEF6CA}" destId="{AA41A67C-3D3F-4AE9-9E0F-5D7F7BB2E741}" srcOrd="1" destOrd="0" presId="urn:microsoft.com/office/officeart/2005/8/layout/target3"/>
    <dgm:cxn modelId="{F5EEF8EC-3B21-4DEE-A7F8-0FB04A28631D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33A2FF2-CE52-4C68-9A08-5C165CDF8594}" type="presOf" srcId="{DAEA276B-ECF9-46F6-A7D3-4693B2D32BC4}" destId="{CDED6FE3-AD8F-4ACC-B6B8-710EDDD97598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EC40EEA3-8800-4FDA-9757-63CFE1F6DE3C}" type="presOf" srcId="{EBC41103-E2E5-4D48-9B4B-425520D3D098}" destId="{F969C235-9271-4D34-B740-D627A121CAD0}" srcOrd="1" destOrd="0" presId="urn:microsoft.com/office/officeart/2005/8/layout/target3"/>
    <dgm:cxn modelId="{57163D7D-A978-46C7-AA4F-581FBAFFEC41}" type="presParOf" srcId="{71045F8C-00FA-488E-A7BD-E2E6753D979D}" destId="{3577EC6B-C980-4F34-8C69-4365E7B8FC8C}" srcOrd="0" destOrd="0" presId="urn:microsoft.com/office/officeart/2005/8/layout/target3"/>
    <dgm:cxn modelId="{78C7C180-1E75-4B8C-9FE6-E81EFB976B03}" type="presParOf" srcId="{71045F8C-00FA-488E-A7BD-E2E6753D979D}" destId="{6940EB87-DC1D-4BC3-9408-9AC2E1FFC039}" srcOrd="1" destOrd="0" presId="urn:microsoft.com/office/officeart/2005/8/layout/target3"/>
    <dgm:cxn modelId="{07AF5EA7-CF30-4B30-BEC1-FA3F931880AB}" type="presParOf" srcId="{71045F8C-00FA-488E-A7BD-E2E6753D979D}" destId="{BC35EE03-4121-4EF9-923D-7CB6D30D358D}" srcOrd="2" destOrd="0" presId="urn:microsoft.com/office/officeart/2005/8/layout/target3"/>
    <dgm:cxn modelId="{CA5AE160-7624-4614-8C80-DF79C7607D5D}" type="presParOf" srcId="{71045F8C-00FA-488E-A7BD-E2E6753D979D}" destId="{C95EEA27-3CBF-4645-A92D-9D8AF5C1CBFC}" srcOrd="3" destOrd="0" presId="urn:microsoft.com/office/officeart/2005/8/layout/target3"/>
    <dgm:cxn modelId="{903FBC8C-14F4-4ACA-9FBB-3CFDC63C05A6}" type="presParOf" srcId="{71045F8C-00FA-488E-A7BD-E2E6753D979D}" destId="{851BB866-B6AE-4566-893F-4C635BA974FC}" srcOrd="4" destOrd="0" presId="urn:microsoft.com/office/officeart/2005/8/layout/target3"/>
    <dgm:cxn modelId="{6922516D-47DA-4C5B-8061-A92FCEC6A49F}" type="presParOf" srcId="{71045F8C-00FA-488E-A7BD-E2E6753D979D}" destId="{643EA938-EDE0-4533-ACCC-D2BD6F3A527C}" srcOrd="5" destOrd="0" presId="urn:microsoft.com/office/officeart/2005/8/layout/target3"/>
    <dgm:cxn modelId="{F868A484-0839-49D1-9E1F-A8EC4FB0B95B}" type="presParOf" srcId="{71045F8C-00FA-488E-A7BD-E2E6753D979D}" destId="{92F31B18-D66D-4CC7-89B9-378928DE877D}" srcOrd="6" destOrd="0" presId="urn:microsoft.com/office/officeart/2005/8/layout/target3"/>
    <dgm:cxn modelId="{CA7045BF-4A7B-4D16-8BA6-01BD141ECDF7}" type="presParOf" srcId="{71045F8C-00FA-488E-A7BD-E2E6753D979D}" destId="{902074E1-B931-4618-97F1-FADBE82E9C3C}" srcOrd="7" destOrd="0" presId="urn:microsoft.com/office/officeart/2005/8/layout/target3"/>
    <dgm:cxn modelId="{E0650643-E510-4B63-ADD0-110B1009414A}" type="presParOf" srcId="{71045F8C-00FA-488E-A7BD-E2E6753D979D}" destId="{A3817367-F2BC-482F-8832-FA00B51DCCF3}" srcOrd="8" destOrd="0" presId="urn:microsoft.com/office/officeart/2005/8/layout/target3"/>
    <dgm:cxn modelId="{A533BBCF-DCBD-4E74-85C9-5F958B55155D}" type="presParOf" srcId="{71045F8C-00FA-488E-A7BD-E2E6753D979D}" destId="{626ABFF6-56C8-4386-B662-68EC364EED9D}" srcOrd="9" destOrd="0" presId="urn:microsoft.com/office/officeart/2005/8/layout/target3"/>
    <dgm:cxn modelId="{D4651E17-7145-44A6-BBCD-FE65CDC19585}" type="presParOf" srcId="{71045F8C-00FA-488E-A7BD-E2E6753D979D}" destId="{6DB11F1C-D028-4800-9625-6611CA9DE6D4}" srcOrd="10" destOrd="0" presId="urn:microsoft.com/office/officeart/2005/8/layout/target3"/>
    <dgm:cxn modelId="{C0130974-507B-4BCD-AEF5-0B8840A5AACD}" type="presParOf" srcId="{71045F8C-00FA-488E-A7BD-E2E6753D979D}" destId="{CDED6FE3-AD8F-4ACC-B6B8-710EDDD97598}" srcOrd="11" destOrd="0" presId="urn:microsoft.com/office/officeart/2005/8/layout/target3"/>
    <dgm:cxn modelId="{AC4B2523-2236-47AC-8586-FA86BA270361}" type="presParOf" srcId="{71045F8C-00FA-488E-A7BD-E2E6753D979D}" destId="{397AC6D7-84A6-4150-958F-83C92D9ACF38}" srcOrd="12" destOrd="0" presId="urn:microsoft.com/office/officeart/2005/8/layout/target3"/>
    <dgm:cxn modelId="{275E1C43-5893-457F-879E-F8BFD11C5771}" type="presParOf" srcId="{71045F8C-00FA-488E-A7BD-E2E6753D979D}" destId="{D7419528-33A6-416D-9E64-B3F7915C5149}" srcOrd="13" destOrd="0" presId="urn:microsoft.com/office/officeart/2005/8/layout/target3"/>
    <dgm:cxn modelId="{B2A9B410-98EB-48E7-B767-0A3BDE27D64A}" type="presParOf" srcId="{71045F8C-00FA-488E-A7BD-E2E6753D979D}" destId="{97289DF2-90F4-4EC2-A9FC-633B00BAB610}" srcOrd="14" destOrd="0" presId="urn:microsoft.com/office/officeart/2005/8/layout/target3"/>
    <dgm:cxn modelId="{BB28A0EE-ACED-41EA-AE6D-250822102B22}" type="presParOf" srcId="{71045F8C-00FA-488E-A7BD-E2E6753D979D}" destId="{234EBA9D-95B4-4C20-A84E-6F65F1085DC6}" srcOrd="15" destOrd="0" presId="urn:microsoft.com/office/officeart/2005/8/layout/target3"/>
    <dgm:cxn modelId="{2C178A5F-753B-4F11-9DA7-D0F88D85265E}" type="presParOf" srcId="{71045F8C-00FA-488E-A7BD-E2E6753D979D}" destId="{12255512-213F-41DF-90A6-8B4CD74A2B52}" srcOrd="16" destOrd="0" presId="urn:microsoft.com/office/officeart/2005/8/layout/target3"/>
    <dgm:cxn modelId="{A589DD0D-A988-41D3-8682-DFECF161EC3E}" type="presParOf" srcId="{71045F8C-00FA-488E-A7BD-E2E6753D979D}" destId="{50C2F88D-8688-44C2-A854-691F34009D3B}" srcOrd="17" destOrd="0" presId="urn:microsoft.com/office/officeart/2005/8/layout/target3"/>
    <dgm:cxn modelId="{5B5FEB40-6EE7-4191-8DA5-E971258EDDB3}" type="presParOf" srcId="{71045F8C-00FA-488E-A7BD-E2E6753D979D}" destId="{4D19AB04-24FA-40C2-B203-52AE3D15E171}" srcOrd="18" destOrd="0" presId="urn:microsoft.com/office/officeart/2005/8/layout/target3"/>
    <dgm:cxn modelId="{D57699D4-0622-4242-BEC2-CAF2649D5072}" type="presParOf" srcId="{71045F8C-00FA-488E-A7BD-E2E6753D979D}" destId="{832BF48F-0145-4429-9E02-8FCA946CCE9E}" srcOrd="19" destOrd="0" presId="urn:microsoft.com/office/officeart/2005/8/layout/target3"/>
    <dgm:cxn modelId="{886B1252-010A-4882-B166-AF67D2358F50}" type="presParOf" srcId="{71045F8C-00FA-488E-A7BD-E2E6753D979D}" destId="{E7297F21-D4FD-4A41-AE58-814D01A6B5E7}" srcOrd="20" destOrd="0" presId="urn:microsoft.com/office/officeart/2005/8/layout/target3"/>
    <dgm:cxn modelId="{A9DCFF21-ABF2-4EA6-9EDA-901858C3E071}" type="presParOf" srcId="{71045F8C-00FA-488E-A7BD-E2E6753D979D}" destId="{F69A1436-182C-465B-AD7F-FE48E0C090C1}" srcOrd="21" destOrd="0" presId="urn:microsoft.com/office/officeart/2005/8/layout/target3"/>
    <dgm:cxn modelId="{637E1C05-2DFF-4D45-BA65-40E2E91B95C1}" type="presParOf" srcId="{71045F8C-00FA-488E-A7BD-E2E6753D979D}" destId="{AA41A67C-3D3F-4AE9-9E0F-5D7F7BB2E741}" srcOrd="22" destOrd="0" presId="urn:microsoft.com/office/officeart/2005/8/layout/target3"/>
    <dgm:cxn modelId="{FE9F02AB-B20C-4A39-BFA2-CE0B86D9400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VY_12_INOVACE_04_Slovesný rod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Slovesný rod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36353-295C-425F-8E26-6DB8C960FC4A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E11D6-5E38-4FE9-9270-3A1B86C95E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238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509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49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295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853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37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73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64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64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194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886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37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01CFA-A6B3-4871-87AF-0A0AE40CFFC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511A4-A687-4CC1-9773-8BC15D0F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477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4346035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388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36004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158286"/>
              </p:ext>
            </p:extLst>
          </p:nvPr>
        </p:nvGraphicFramePr>
        <p:xfrm>
          <a:off x="1691680" y="980728"/>
          <a:ext cx="6096000" cy="559336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71237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968924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doplňovací cvičení</a:t>
                      </a:r>
                      <a:endParaRPr lang="cs-CZ" dirty="0"/>
                    </a:p>
                  </a:txBody>
                  <a:tcPr/>
                </a:tc>
              </a:tr>
              <a:tr h="913205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fix 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1217526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2021278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Doplňovací</a:t>
                      </a:r>
                      <a:r>
                        <a:rPr lang="cs-CZ" baseline="0" dirty="0" smtClean="0"/>
                        <a:t> cvičení</a:t>
                      </a:r>
                      <a:r>
                        <a:rPr lang="cs-CZ" dirty="0" smtClean="0"/>
                        <a:t> lze realizovat pomocí fixu určeného k psaní na interaktivní tabuli</a:t>
                      </a:r>
                      <a:r>
                        <a:rPr lang="cs-CZ" smtClean="0"/>
                        <a:t>.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571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SLOVESA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SLOVESNÝ ROD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2230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323529" y="1752600"/>
            <a:ext cx="3600400" cy="38862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cs-CZ" sz="2800" u="sng" dirty="0" smtClean="0"/>
              <a:t>ČINNÝ</a:t>
            </a: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Podmět je původcem děje</a:t>
            </a:r>
          </a:p>
          <a:p>
            <a:pPr marL="0" indent="0" algn="ctr">
              <a:buNone/>
            </a:pPr>
            <a:r>
              <a:rPr lang="cs-CZ" sz="2100" dirty="0" smtClean="0">
                <a:solidFill>
                  <a:srgbClr val="FF0000"/>
                </a:solidFill>
              </a:rPr>
              <a:t>HUSITÉ </a:t>
            </a:r>
            <a:r>
              <a:rPr lang="cs-CZ" sz="2100" dirty="0" smtClean="0">
                <a:solidFill>
                  <a:srgbClr val="00B0F0"/>
                </a:solidFill>
              </a:rPr>
              <a:t>DOBYLI</a:t>
            </a:r>
            <a:r>
              <a:rPr lang="cs-CZ" sz="2100" dirty="0" smtClean="0"/>
              <a:t> HRAD.</a:t>
            </a:r>
          </a:p>
          <a:p>
            <a:pPr marL="0" indent="0" algn="ctr">
              <a:buNone/>
            </a:pPr>
            <a:r>
              <a:rPr lang="cs-CZ" sz="2100" dirty="0" smtClean="0">
                <a:solidFill>
                  <a:srgbClr val="FF0000"/>
                </a:solidFill>
              </a:rPr>
              <a:t>KONĚ</a:t>
            </a:r>
            <a:r>
              <a:rPr lang="cs-CZ" sz="2100" dirty="0" smtClean="0"/>
              <a:t> </a:t>
            </a:r>
            <a:r>
              <a:rPr lang="cs-CZ" sz="2100" dirty="0" smtClean="0">
                <a:solidFill>
                  <a:srgbClr val="00B0F0"/>
                </a:solidFill>
              </a:rPr>
              <a:t>TÁHNOU</a:t>
            </a:r>
            <a:r>
              <a:rPr lang="cs-CZ" sz="2100" dirty="0" smtClean="0"/>
              <a:t> KOČÁR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355976" y="1628800"/>
            <a:ext cx="4176464" cy="46196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cs-CZ" sz="2800" u="sng" dirty="0" smtClean="0"/>
              <a:t>TRPNÝ</a:t>
            </a: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Podmět není původcem děje</a:t>
            </a:r>
          </a:p>
          <a:p>
            <a:pPr marL="0" indent="0" algn="ctr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HRAD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00B0F0"/>
                </a:solidFill>
              </a:rPr>
              <a:t>BYL DOBYT </a:t>
            </a:r>
            <a:r>
              <a:rPr lang="cs-CZ" sz="2000" dirty="0" smtClean="0"/>
              <a:t>HUSITY.</a:t>
            </a:r>
          </a:p>
          <a:p>
            <a:pPr marL="0" indent="0" algn="ctr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KOČÁR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00B0F0"/>
                </a:solidFill>
              </a:rPr>
              <a:t>JE TAŽEN </a:t>
            </a:r>
            <a:r>
              <a:rPr lang="cs-CZ" sz="2000" dirty="0" smtClean="0"/>
              <a:t>KOŇMI.</a:t>
            </a:r>
          </a:p>
          <a:p>
            <a:pPr marL="0" indent="0" algn="ctr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POŘAD </a:t>
            </a:r>
            <a:r>
              <a:rPr lang="cs-CZ" sz="2000" dirty="0" smtClean="0">
                <a:solidFill>
                  <a:srgbClr val="00B0F0"/>
                </a:solidFill>
              </a:rPr>
              <a:t>SE VYSÍLAL.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sz="20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629400" cy="1143000"/>
          </a:xfrm>
        </p:spPr>
        <p:txBody>
          <a:bodyPr/>
          <a:lstStyle/>
          <a:p>
            <a:pPr algn="ctr"/>
            <a:r>
              <a:rPr lang="cs-CZ" dirty="0" smtClean="0"/>
              <a:t>SLOVESNÝ ROD: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866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548680"/>
            <a:ext cx="6629400" cy="1143000"/>
          </a:xfrm>
        </p:spPr>
        <p:txBody>
          <a:bodyPr/>
          <a:lstStyle/>
          <a:p>
            <a:r>
              <a:rPr lang="cs-CZ" dirty="0" smtClean="0"/>
              <a:t>Určete slovesný rod: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 rot="393432">
            <a:off x="626222" y="2254063"/>
            <a:ext cx="789485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Dopis byl odeslán v úterý.                 __________           </a:t>
            </a:r>
          </a:p>
          <a:p>
            <a:r>
              <a:rPr lang="cs-CZ" sz="2400" dirty="0" smtClean="0"/>
              <a:t>Maminka pověsila prádlo na balkón.   __________         </a:t>
            </a:r>
          </a:p>
          <a:p>
            <a:r>
              <a:rPr lang="cs-CZ" sz="2400" dirty="0" smtClean="0"/>
              <a:t>Úředníci neodeslali odpověď včas.    __________            </a:t>
            </a:r>
          </a:p>
          <a:p>
            <a:r>
              <a:rPr lang="cs-CZ" sz="2400" dirty="0" smtClean="0"/>
              <a:t>Svetr je upleten z ovčí vlny.             __________              </a:t>
            </a:r>
          </a:p>
          <a:p>
            <a:r>
              <a:rPr lang="cs-CZ" sz="2400" dirty="0" smtClean="0"/>
              <a:t>V televizi se vysílal nový pořad.         __________              </a:t>
            </a:r>
          </a:p>
          <a:p>
            <a:r>
              <a:rPr lang="cs-CZ" sz="2400" dirty="0" smtClean="0"/>
              <a:t>Kamarádi se sešli před školou.           __________            </a:t>
            </a:r>
          </a:p>
          <a:p>
            <a:r>
              <a:rPr lang="cs-CZ" sz="2400" dirty="0" smtClean="0"/>
              <a:t>Nedorozumění mezi nimi se vysvětlilo. _________       </a:t>
            </a:r>
          </a:p>
          <a:p>
            <a:r>
              <a:rPr lang="cs-CZ" sz="2400" dirty="0" smtClean="0"/>
              <a:t>Babička mi upletla nový svetr.           __________             </a:t>
            </a:r>
          </a:p>
          <a:p>
            <a:r>
              <a:rPr lang="cs-CZ" sz="2400" dirty="0" smtClean="0"/>
              <a:t>Léky jsou hrazeny pojišťovnou.         __________            </a:t>
            </a:r>
          </a:p>
          <a:p>
            <a:r>
              <a:rPr lang="cs-CZ" sz="2400" dirty="0" smtClean="0"/>
              <a:t>Holub byl chycen dravcem.                __________        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6930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ŘEŠENÍ: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80920" cy="4656576"/>
          </a:xfrm>
        </p:spPr>
        <p:txBody>
          <a:bodyPr numCol="2">
            <a:noAutofit/>
          </a:bodyPr>
          <a:lstStyle/>
          <a:p>
            <a:r>
              <a:rPr lang="cs-CZ" sz="2000" dirty="0" smtClean="0"/>
              <a:t>Dopis byl odeslán v úterý.     </a:t>
            </a:r>
            <a:r>
              <a:rPr lang="cs-CZ" sz="2000" dirty="0" smtClean="0">
                <a:solidFill>
                  <a:srgbClr val="FFFF00"/>
                </a:solidFill>
              </a:rPr>
              <a:t>TRPNÝ</a:t>
            </a:r>
          </a:p>
          <a:p>
            <a:r>
              <a:rPr lang="cs-CZ" sz="2000" dirty="0" smtClean="0"/>
              <a:t>Maminka pověsila prádlo na balkón.             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smtClean="0">
                <a:solidFill>
                  <a:srgbClr val="FFFF00"/>
                </a:solidFill>
              </a:rPr>
              <a:t>ČINNÝ</a:t>
            </a:r>
          </a:p>
          <a:p>
            <a:r>
              <a:rPr lang="cs-CZ" sz="2000" dirty="0" smtClean="0"/>
              <a:t>Úředníci neodeslali odpověď včas.               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smtClean="0">
                <a:solidFill>
                  <a:srgbClr val="FFFF00"/>
                </a:solidFill>
              </a:rPr>
              <a:t>ČINNÝ</a:t>
            </a:r>
          </a:p>
          <a:p>
            <a:r>
              <a:rPr lang="cs-CZ" sz="2000" dirty="0" smtClean="0"/>
              <a:t>Svetr je upleten z ovčí vlny. </a:t>
            </a:r>
            <a:r>
              <a:rPr lang="cs-CZ" sz="2000" dirty="0" smtClean="0">
                <a:solidFill>
                  <a:srgbClr val="FFFF00"/>
                </a:solidFill>
              </a:rPr>
              <a:t>TRPNÝ</a:t>
            </a:r>
          </a:p>
          <a:p>
            <a:r>
              <a:rPr lang="cs-CZ" sz="2000" dirty="0" smtClean="0"/>
              <a:t>V televizi se vysílal nový pořad.  </a:t>
            </a:r>
            <a:r>
              <a:rPr lang="cs-CZ" sz="2000" dirty="0" smtClean="0">
                <a:solidFill>
                  <a:srgbClr val="FFFF00"/>
                </a:solidFill>
              </a:rPr>
              <a:t>TRPNÝ</a:t>
            </a:r>
          </a:p>
          <a:p>
            <a:r>
              <a:rPr lang="cs-CZ" sz="2000" dirty="0" smtClean="0"/>
              <a:t>Kamarádi se sešli před školou.   </a:t>
            </a:r>
            <a:r>
              <a:rPr lang="cs-CZ" sz="2000" dirty="0" smtClean="0">
                <a:solidFill>
                  <a:srgbClr val="FFFF00"/>
                </a:solidFill>
              </a:rPr>
              <a:t>ČINNÝ</a:t>
            </a:r>
          </a:p>
          <a:p>
            <a:r>
              <a:rPr lang="cs-CZ" sz="2000" dirty="0" smtClean="0"/>
              <a:t>Nedorozumění mezi nimi se vysvětlilo.         </a:t>
            </a:r>
            <a:r>
              <a:rPr lang="cs-CZ" sz="2000" dirty="0" smtClean="0">
                <a:solidFill>
                  <a:srgbClr val="FFFF00"/>
                </a:solidFill>
              </a:rPr>
              <a:t>TRPNÝ</a:t>
            </a:r>
          </a:p>
          <a:p>
            <a:r>
              <a:rPr lang="cs-CZ" sz="2000" dirty="0" smtClean="0"/>
              <a:t>Babička mi upletla nový svetr.  </a:t>
            </a:r>
            <a:r>
              <a:rPr lang="cs-CZ" sz="2000" dirty="0" smtClean="0">
                <a:solidFill>
                  <a:srgbClr val="FFFF00"/>
                </a:solidFill>
              </a:rPr>
              <a:t>ČINNÝ</a:t>
            </a:r>
          </a:p>
          <a:p>
            <a:r>
              <a:rPr lang="cs-CZ" sz="2000" dirty="0" smtClean="0"/>
              <a:t>Léky jsou hrazeny pojišťovnou.  </a:t>
            </a:r>
            <a:r>
              <a:rPr lang="cs-CZ" sz="2000" dirty="0" smtClean="0">
                <a:solidFill>
                  <a:srgbClr val="FFFF00"/>
                </a:solidFill>
              </a:rPr>
              <a:t>TRPNÝ</a:t>
            </a:r>
          </a:p>
          <a:p>
            <a:r>
              <a:rPr lang="cs-CZ" sz="2000" dirty="0" smtClean="0"/>
              <a:t>Holub byl chycen dravcem.  </a:t>
            </a:r>
            <a:r>
              <a:rPr lang="cs-CZ" sz="2000" dirty="0" smtClean="0">
                <a:solidFill>
                  <a:srgbClr val="FFFF00"/>
                </a:solidFill>
              </a:rPr>
              <a:t>TRPNÝ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1029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</TotalTime>
  <Words>281</Words>
  <Application>Microsoft Office PowerPoint</Application>
  <PresentationFormat>Předvádění na obrazovce (4:3)</PresentationFormat>
  <Paragraphs>52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1</vt:lpstr>
      <vt:lpstr>Motiv systému Office</vt:lpstr>
      <vt:lpstr>Prezentace aplikace PowerPoint</vt:lpstr>
      <vt:lpstr>Anotace</vt:lpstr>
      <vt:lpstr>SLOVESA</vt:lpstr>
      <vt:lpstr>SLOVESNÝ ROD:</vt:lpstr>
      <vt:lpstr>Určete slovesný rod:</vt:lpstr>
      <vt:lpstr>ŘEŠENÍ: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</dc:title>
  <dc:creator>Dufková</dc:creator>
  <cp:lastModifiedBy>Dufková</cp:lastModifiedBy>
  <cp:revision>12</cp:revision>
  <dcterms:created xsi:type="dcterms:W3CDTF">2012-03-10T21:57:18Z</dcterms:created>
  <dcterms:modified xsi:type="dcterms:W3CDTF">2012-05-31T21:27:02Z</dcterms:modified>
</cp:coreProperties>
</file>