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0" r:id="rId2"/>
  </p:sldMasterIdLst>
  <p:notesMasterIdLst>
    <p:notesMasterId r:id="rId12"/>
  </p:notesMasterIdLst>
  <p:sldIdLst>
    <p:sldId id="260" r:id="rId3"/>
    <p:sldId id="261" r:id="rId4"/>
    <p:sldId id="256" r:id="rId5"/>
    <p:sldId id="257" r:id="rId6"/>
    <p:sldId id="258" r:id="rId7"/>
    <p:sldId id="259" r:id="rId8"/>
    <p:sldId id="263" r:id="rId9"/>
    <p:sldId id="264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Dana Dufková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VY_12_INOVACE_05_Slovesný </a:t>
          </a:r>
          <a:r>
            <a:rPr lang="cs-CZ" dirty="0" smtClean="0"/>
            <a:t>způsob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Slovesný způsob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Český jazyk pro 7. ročník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0C4D214-6668-417B-B733-D55FF745A357}" type="presOf" srcId="{EBC41103-E2E5-4D48-9B4B-425520D3D098}" destId="{50C2F88D-8688-44C2-A854-691F34009D3B}" srcOrd="0" destOrd="0" presId="urn:microsoft.com/office/officeart/2005/8/layout/target3"/>
    <dgm:cxn modelId="{3BC077F4-47D9-4986-B1E4-E8AB995F96D4}" type="presOf" srcId="{019433A1-1324-4DE1-9E6F-32B851095F74}" destId="{E7297F21-D4FD-4A41-AE58-814D01A6B5E7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46A66FD2-FED3-4671-A671-40815634539A}" type="presOf" srcId="{C73C7642-F245-4585-8F88-243F9FAEF6CA}" destId="{97289DF2-90F4-4EC2-A9FC-633B00BAB610}" srcOrd="0" destOrd="0" presId="urn:microsoft.com/office/officeart/2005/8/layout/target3"/>
    <dgm:cxn modelId="{8515D148-8722-409E-81F0-79C06AA991C6}" type="presOf" srcId="{445C7998-7549-48B0-BD68-D4F0167F02E5}" destId="{4D19AB04-24FA-40C2-B203-52AE3D15E171}" srcOrd="1" destOrd="0" presId="urn:microsoft.com/office/officeart/2005/8/layout/target3"/>
    <dgm:cxn modelId="{6B6051D3-78D5-4170-979F-EB0DF9BA198C}" type="presOf" srcId="{DAEA276B-ECF9-46F6-A7D3-4693B2D32BC4}" destId="{F69A1436-182C-465B-AD7F-FE48E0C090C1}" srcOrd="1" destOrd="0" presId="urn:microsoft.com/office/officeart/2005/8/layout/target3"/>
    <dgm:cxn modelId="{41C2706D-05D5-4A02-9CF8-2B57E1DFE5B2}" type="presOf" srcId="{C73C7642-F245-4585-8F88-243F9FAEF6CA}" destId="{AA41A67C-3D3F-4AE9-9E0F-5D7F7BB2E7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678F9285-84D7-4716-BC78-814778699FA1}" type="presOf" srcId="{39F8B381-5807-488E-AC22-73DD4140ED4A}" destId="{71045F8C-00FA-488E-A7BD-E2E6753D979D}" srcOrd="0" destOrd="0" presId="urn:microsoft.com/office/officeart/2005/8/layout/target3"/>
    <dgm:cxn modelId="{AFFC0B2F-6601-4014-98F6-127F265E6464}" type="presOf" srcId="{FBBFC3EA-9D9D-4F3A-BEA6-9C2C0E46BF20}" destId="{832BF48F-0145-4429-9E02-8FCA946CCE9E}" srcOrd="1" destOrd="0" presId="urn:microsoft.com/office/officeart/2005/8/layout/target3"/>
    <dgm:cxn modelId="{FE32912A-6A17-4ACF-86E3-0EEE43DB61AC}" type="presOf" srcId="{DAEA276B-ECF9-46F6-A7D3-4693B2D32BC4}" destId="{CDED6FE3-AD8F-4ACC-B6B8-710EDDD97598}" srcOrd="0" destOrd="0" presId="urn:microsoft.com/office/officeart/2005/8/layout/target3"/>
    <dgm:cxn modelId="{C11A6B31-5484-4E4B-9DA1-80C42703AFB9}" type="presOf" srcId="{FBBFC3EA-9D9D-4F3A-BEA6-9C2C0E46BF20}" destId="{643EA938-EDE0-4533-ACCC-D2BD6F3A527C}" srcOrd="0" destOrd="0" presId="urn:microsoft.com/office/officeart/2005/8/layout/target3"/>
    <dgm:cxn modelId="{10616A71-F2B2-4066-91B2-65B297FFB2A1}" type="presOf" srcId="{019433A1-1324-4DE1-9E6F-32B851095F74}" destId="{A3817367-F2BC-482F-8832-FA00B51DCCF3}" srcOrd="0" destOrd="0" presId="urn:microsoft.com/office/officeart/2005/8/layout/target3"/>
    <dgm:cxn modelId="{C3AE5653-338B-41E8-9DFC-67A741A011E6}" type="presOf" srcId="{445C7998-7549-48B0-BD68-D4F0167F02E5}" destId="{BC35EE03-4121-4EF9-923D-7CB6D30D358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F7DB3E7-9A61-4097-9737-FC0983C34F31}" type="presOf" srcId="{EBC41103-E2E5-4D48-9B4B-425520D3D098}" destId="{F969C235-9271-4D34-B740-D627A121CAD0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62D88809-686D-4B6E-9500-AAD1D864F388}" type="presParOf" srcId="{71045F8C-00FA-488E-A7BD-E2E6753D979D}" destId="{3577EC6B-C980-4F34-8C69-4365E7B8FC8C}" srcOrd="0" destOrd="0" presId="urn:microsoft.com/office/officeart/2005/8/layout/target3"/>
    <dgm:cxn modelId="{805B728D-0457-4A84-B367-995F074FEB1E}" type="presParOf" srcId="{71045F8C-00FA-488E-A7BD-E2E6753D979D}" destId="{6940EB87-DC1D-4BC3-9408-9AC2E1FFC039}" srcOrd="1" destOrd="0" presId="urn:microsoft.com/office/officeart/2005/8/layout/target3"/>
    <dgm:cxn modelId="{C96BC3D2-B880-4F9B-A510-BE6D72917FD6}" type="presParOf" srcId="{71045F8C-00FA-488E-A7BD-E2E6753D979D}" destId="{BC35EE03-4121-4EF9-923D-7CB6D30D358D}" srcOrd="2" destOrd="0" presId="urn:microsoft.com/office/officeart/2005/8/layout/target3"/>
    <dgm:cxn modelId="{E9B2E7F1-0E36-47C0-8296-F485529CFF3B}" type="presParOf" srcId="{71045F8C-00FA-488E-A7BD-E2E6753D979D}" destId="{C95EEA27-3CBF-4645-A92D-9D8AF5C1CBFC}" srcOrd="3" destOrd="0" presId="urn:microsoft.com/office/officeart/2005/8/layout/target3"/>
    <dgm:cxn modelId="{BE5F1F4C-588F-4DA6-97D1-6BB189A43AEA}" type="presParOf" srcId="{71045F8C-00FA-488E-A7BD-E2E6753D979D}" destId="{851BB866-B6AE-4566-893F-4C635BA974FC}" srcOrd="4" destOrd="0" presId="urn:microsoft.com/office/officeart/2005/8/layout/target3"/>
    <dgm:cxn modelId="{E0909231-1415-428C-9C1C-462086B9E1DF}" type="presParOf" srcId="{71045F8C-00FA-488E-A7BD-E2E6753D979D}" destId="{643EA938-EDE0-4533-ACCC-D2BD6F3A527C}" srcOrd="5" destOrd="0" presId="urn:microsoft.com/office/officeart/2005/8/layout/target3"/>
    <dgm:cxn modelId="{B081FC06-78AC-4FA0-8DA6-62424892BB4C}" type="presParOf" srcId="{71045F8C-00FA-488E-A7BD-E2E6753D979D}" destId="{92F31B18-D66D-4CC7-89B9-378928DE877D}" srcOrd="6" destOrd="0" presId="urn:microsoft.com/office/officeart/2005/8/layout/target3"/>
    <dgm:cxn modelId="{866BA6A9-8987-45EC-96DE-98FD9730AA64}" type="presParOf" srcId="{71045F8C-00FA-488E-A7BD-E2E6753D979D}" destId="{902074E1-B931-4618-97F1-FADBE82E9C3C}" srcOrd="7" destOrd="0" presId="urn:microsoft.com/office/officeart/2005/8/layout/target3"/>
    <dgm:cxn modelId="{5A3F90FF-9AD3-4E47-BC8F-1E2DF6C5B160}" type="presParOf" srcId="{71045F8C-00FA-488E-A7BD-E2E6753D979D}" destId="{A3817367-F2BC-482F-8832-FA00B51DCCF3}" srcOrd="8" destOrd="0" presId="urn:microsoft.com/office/officeart/2005/8/layout/target3"/>
    <dgm:cxn modelId="{D60D9962-4293-4506-AE07-CE55868B3843}" type="presParOf" srcId="{71045F8C-00FA-488E-A7BD-E2E6753D979D}" destId="{626ABFF6-56C8-4386-B662-68EC364EED9D}" srcOrd="9" destOrd="0" presId="urn:microsoft.com/office/officeart/2005/8/layout/target3"/>
    <dgm:cxn modelId="{B9926783-2DE2-4571-947A-26F03451C1CE}" type="presParOf" srcId="{71045F8C-00FA-488E-A7BD-E2E6753D979D}" destId="{6DB11F1C-D028-4800-9625-6611CA9DE6D4}" srcOrd="10" destOrd="0" presId="urn:microsoft.com/office/officeart/2005/8/layout/target3"/>
    <dgm:cxn modelId="{BF08A784-4C20-416F-B43C-595BC7314208}" type="presParOf" srcId="{71045F8C-00FA-488E-A7BD-E2E6753D979D}" destId="{CDED6FE3-AD8F-4ACC-B6B8-710EDDD97598}" srcOrd="11" destOrd="0" presId="urn:microsoft.com/office/officeart/2005/8/layout/target3"/>
    <dgm:cxn modelId="{187CD2F7-E3C6-49E8-80EF-F7A2972C892D}" type="presParOf" srcId="{71045F8C-00FA-488E-A7BD-E2E6753D979D}" destId="{397AC6D7-84A6-4150-958F-83C92D9ACF38}" srcOrd="12" destOrd="0" presId="urn:microsoft.com/office/officeart/2005/8/layout/target3"/>
    <dgm:cxn modelId="{6D3970D8-B13C-4A95-9AFF-1A04C3B5261A}" type="presParOf" srcId="{71045F8C-00FA-488E-A7BD-E2E6753D979D}" destId="{D7419528-33A6-416D-9E64-B3F7915C5149}" srcOrd="13" destOrd="0" presId="urn:microsoft.com/office/officeart/2005/8/layout/target3"/>
    <dgm:cxn modelId="{1001C515-5DD1-4638-A0A3-84DE68DBA9EF}" type="presParOf" srcId="{71045F8C-00FA-488E-A7BD-E2E6753D979D}" destId="{97289DF2-90F4-4EC2-A9FC-633B00BAB610}" srcOrd="14" destOrd="0" presId="urn:microsoft.com/office/officeart/2005/8/layout/target3"/>
    <dgm:cxn modelId="{DB7C6371-6734-4817-B376-8694F8CA44CD}" type="presParOf" srcId="{71045F8C-00FA-488E-A7BD-E2E6753D979D}" destId="{234EBA9D-95B4-4C20-A84E-6F65F1085DC6}" srcOrd="15" destOrd="0" presId="urn:microsoft.com/office/officeart/2005/8/layout/target3"/>
    <dgm:cxn modelId="{D3D05718-F5DE-4A3F-BB27-55BECDAD24EA}" type="presParOf" srcId="{71045F8C-00FA-488E-A7BD-E2E6753D979D}" destId="{12255512-213F-41DF-90A6-8B4CD74A2B52}" srcOrd="16" destOrd="0" presId="urn:microsoft.com/office/officeart/2005/8/layout/target3"/>
    <dgm:cxn modelId="{DDC697A7-A798-4D8F-B280-2140D9346CA9}" type="presParOf" srcId="{71045F8C-00FA-488E-A7BD-E2E6753D979D}" destId="{50C2F88D-8688-44C2-A854-691F34009D3B}" srcOrd="17" destOrd="0" presId="urn:microsoft.com/office/officeart/2005/8/layout/target3"/>
    <dgm:cxn modelId="{97A88A98-FC89-4164-8C29-DD71D3811EEC}" type="presParOf" srcId="{71045F8C-00FA-488E-A7BD-E2E6753D979D}" destId="{4D19AB04-24FA-40C2-B203-52AE3D15E171}" srcOrd="18" destOrd="0" presId="urn:microsoft.com/office/officeart/2005/8/layout/target3"/>
    <dgm:cxn modelId="{50C4BB63-C56B-40FE-8375-156708B0C2D9}" type="presParOf" srcId="{71045F8C-00FA-488E-A7BD-E2E6753D979D}" destId="{832BF48F-0145-4429-9E02-8FCA946CCE9E}" srcOrd="19" destOrd="0" presId="urn:microsoft.com/office/officeart/2005/8/layout/target3"/>
    <dgm:cxn modelId="{3C82038F-47BF-4F11-9370-19755DD55A5D}" type="presParOf" srcId="{71045F8C-00FA-488E-A7BD-E2E6753D979D}" destId="{E7297F21-D4FD-4A41-AE58-814D01A6B5E7}" srcOrd="20" destOrd="0" presId="urn:microsoft.com/office/officeart/2005/8/layout/target3"/>
    <dgm:cxn modelId="{0DC8B7A7-0C95-41C3-84D8-D6188751C083}" type="presParOf" srcId="{71045F8C-00FA-488E-A7BD-E2E6753D979D}" destId="{F69A1436-182C-465B-AD7F-FE48E0C090C1}" srcOrd="21" destOrd="0" presId="urn:microsoft.com/office/officeart/2005/8/layout/target3"/>
    <dgm:cxn modelId="{CED5D30E-D661-4A15-B471-D765BF3B444E}" type="presParOf" srcId="{71045F8C-00FA-488E-A7BD-E2E6753D979D}" destId="{AA41A67C-3D3F-4AE9-9E0F-5D7F7BB2E741}" srcOrd="22" destOrd="0" presId="urn:microsoft.com/office/officeart/2005/8/layout/target3"/>
    <dgm:cxn modelId="{AD05317F-1CEB-4BB8-956D-5981057F8629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Dana Dufková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VY_12_INOVACE_05_Slovesný </a:t>
          </a:r>
          <a:r>
            <a:rPr lang="cs-CZ" sz="1400" kern="1200" dirty="0" smtClean="0"/>
            <a:t>způsob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Český jazyk pro 7. ročník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Slovesný způsob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194DD1-4E10-4CD0-B6EF-31F57F59E7FC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B4C608-48B2-4B04-905A-598DF72C6C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4532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045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4C608-48B2-4B04-905A-598DF72C6C6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124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Same Side Corner Rectangle 6"/>
          <p:cNvSpPr/>
          <p:nvPr/>
        </p:nvSpPr>
        <p:spPr>
          <a:xfrm flipV="1">
            <a:off x="228600" y="4724400"/>
            <a:ext cx="8686800" cy="1828800"/>
          </a:xfrm>
          <a:prstGeom prst="round2SameRect">
            <a:avLst>
              <a:gd name="adj1" fmla="val 10784"/>
              <a:gd name="adj2" fmla="val 0"/>
            </a:avLst>
          </a:prstGeom>
          <a:solidFill>
            <a:schemeClr val="tx2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ound Same Side Corner Rectangle 7"/>
          <p:cNvSpPr/>
          <p:nvPr/>
        </p:nvSpPr>
        <p:spPr>
          <a:xfrm>
            <a:off x="228600" y="228600"/>
            <a:ext cx="8686800" cy="4419600"/>
          </a:xfrm>
          <a:prstGeom prst="round2SameRect">
            <a:avLst>
              <a:gd name="adj1" fmla="val 2821"/>
              <a:gd name="adj2" fmla="val 0"/>
            </a:avLst>
          </a:prstGeom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ctrTitle"/>
          </p:nvPr>
        </p:nvSpPr>
        <p:spPr>
          <a:xfrm>
            <a:off x="609600" y="533400"/>
            <a:ext cx="7924800" cy="3886201"/>
          </a:xfrm>
        </p:spPr>
        <p:txBody>
          <a:bodyPr>
            <a:normAutofit/>
          </a:bodyPr>
          <a:lstStyle>
            <a:lvl1pPr algn="ctr">
              <a:defRPr sz="48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subTitle" idx="1"/>
          </p:nvPr>
        </p:nvSpPr>
        <p:spPr>
          <a:xfrm>
            <a:off x="304800" y="4800600"/>
            <a:ext cx="8534400" cy="16002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800">
                <a:solidFill>
                  <a:schemeClr val="bg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>
          <a:xfrm>
            <a:off x="228600" y="6553200"/>
            <a:ext cx="2133600" cy="287782"/>
          </a:xfrm>
        </p:spPr>
        <p:txBody>
          <a:bodyPr/>
          <a:lstStyle/>
          <a:p>
            <a:fld id="{BF11F905-696A-4F82-B112-32248763A9D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>
          <a:xfrm>
            <a:off x="2895600" y="6553200"/>
            <a:ext cx="3429000" cy="287782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>
          <a:xfrm>
            <a:off x="6858000" y="6553200"/>
            <a:ext cx="2057400" cy="287782"/>
          </a:xfrm>
        </p:spPr>
        <p:txBody>
          <a:bodyPr/>
          <a:lstStyle/>
          <a:p>
            <a:fld id="{0EAC4967-8B48-4208-9C31-B8D009EDEC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1F905-696A-4F82-B112-32248763A9D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C4967-8B48-4208-9C31-B8D009EDEC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228600"/>
            <a:ext cx="8686800" cy="4953000"/>
          </a:xfrm>
          <a:prstGeom prst="round2SameRect">
            <a:avLst>
              <a:gd name="adj1" fmla="val 2821"/>
              <a:gd name="adj2" fmla="val 0"/>
            </a:avLst>
          </a:prstGeom>
          <a:solidFill>
            <a:schemeClr val="tx2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ound Same Side Corner Rectangle 6"/>
          <p:cNvSpPr/>
          <p:nvPr/>
        </p:nvSpPr>
        <p:spPr>
          <a:xfrm flipV="1">
            <a:off x="228600" y="5257800"/>
            <a:ext cx="8686800" cy="1295400"/>
          </a:xfrm>
          <a:prstGeom prst="round2SameRect">
            <a:avLst>
              <a:gd name="adj1" fmla="val 10784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685800" y="838200"/>
            <a:ext cx="7772400" cy="4191000"/>
          </a:xfrm>
        </p:spPr>
        <p:txBody>
          <a:bodyPr anchor="ctr"/>
          <a:lstStyle>
            <a:lvl1pPr algn="ctr">
              <a:defRPr sz="4800" b="0" cap="none" baseline="0">
                <a:solidFill>
                  <a:schemeClr val="bg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722313" y="5410200"/>
            <a:ext cx="7772400" cy="104298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8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1F905-696A-4F82-B112-32248763A9D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C4967-8B48-4208-9C31-B8D009EDEC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301752" y="1600200"/>
            <a:ext cx="4160520" cy="47548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160520" cy="47548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1F905-696A-4F82-B112-32248763A9D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C4967-8B48-4208-9C31-B8D009EDEC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301752" y="1535112"/>
            <a:ext cx="4160520" cy="827087"/>
          </a:xfrm>
        </p:spPr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>
              <a:contourClr>
                <a:schemeClr val="accent2">
                  <a:shade val="75000"/>
                </a:schemeClr>
              </a:contourClr>
            </a:sp3d>
          </a:bodyPr>
          <a:lstStyle>
            <a:lvl1pPr marL="0" indent="0" algn="ctr">
              <a:buNone/>
              <a:defRPr lang="en-US" sz="2400" b="0" dirty="0" smtClean="0">
                <a:ln w="11430"/>
                <a:solidFill>
                  <a:schemeClr val="tx2"/>
                </a:solidFill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301752" y="2373312"/>
            <a:ext cx="41605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4" y="1535112"/>
            <a:ext cx="4160520" cy="827087"/>
          </a:xfrm>
        </p:spPr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>
              <a:contourClr>
                <a:schemeClr val="accent2">
                  <a:shade val="75000"/>
                </a:schemeClr>
              </a:contourClr>
            </a:sp3d>
          </a:bodyPr>
          <a:lstStyle>
            <a:lvl1pPr marL="0" indent="0" algn="ctr">
              <a:buNone/>
              <a:defRPr lang="en-US" sz="2400" b="0" dirty="0" smtClean="0">
                <a:ln w="11430"/>
                <a:solidFill>
                  <a:schemeClr val="tx2"/>
                </a:solidFill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4" y="2373312"/>
            <a:ext cx="41605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1F905-696A-4F82-B112-32248763A9D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C4967-8B48-4208-9C31-B8D009EDEC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1F905-696A-4F82-B112-32248763A9D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4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C4967-8B48-4208-9C31-B8D009EDEC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1F905-696A-4F82-B112-32248763A9D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3" name="Rectangl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C4967-8B48-4208-9C31-B8D009EDEC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304800" y="228600"/>
            <a:ext cx="4495800" cy="1143000"/>
          </a:xfrm>
        </p:spPr>
        <p:txBody>
          <a:bodyPr anchor="ctr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28600" y="1600200"/>
            <a:ext cx="8686800" cy="4724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1F905-696A-4F82-B112-32248763A9D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C4967-8B48-4208-9C31-B8D009EDEC37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/>
          <p:cNvSpPr/>
          <p:nvPr/>
        </p:nvSpPr>
        <p:spPr>
          <a:xfrm>
            <a:off x="4876800" y="152400"/>
            <a:ext cx="3581400" cy="129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4967288" y="152400"/>
            <a:ext cx="3400425" cy="1295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5105400" y="228600"/>
            <a:ext cx="3200400" cy="1143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600">
                <a:solidFill>
                  <a:schemeClr val="bg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pic" idx="1"/>
          </p:nvPr>
        </p:nvSpPr>
        <p:spPr>
          <a:xfrm>
            <a:off x="228600" y="1524000"/>
            <a:ext cx="8686800" cy="4910328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1F905-696A-4F82-B112-32248763A9D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C4967-8B48-4208-9C31-B8D009EDEC37}" type="slidenum">
              <a:rPr lang="cs-CZ" smtClean="0"/>
              <a:t>‹#›</a:t>
            </a:fld>
            <a:endParaRPr lang="cs-CZ"/>
          </a:p>
        </p:txBody>
      </p:sp>
      <p:sp useBgFill="1">
        <p:nvSpPr>
          <p:cNvPr id="9" name="Rectangle 8"/>
          <p:cNvSpPr/>
          <p:nvPr/>
        </p:nvSpPr>
        <p:spPr>
          <a:xfrm>
            <a:off x="4876800" y="152400"/>
            <a:ext cx="3581400" cy="129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4967288" y="152400"/>
            <a:ext cx="3400425" cy="1295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304800" y="228600"/>
            <a:ext cx="4495800" cy="1143000"/>
          </a:xfrm>
        </p:spPr>
        <p:txBody>
          <a:bodyPr anchor="ctr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5105400" y="228600"/>
            <a:ext cx="3200400" cy="114300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1" name="Straight Connector 10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1F905-696A-4F82-B112-32248763A9D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C4967-8B48-4208-9C31-B8D009EDEC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400800" cy="60499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1F905-696A-4F82-B112-32248763A9D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C4967-8B48-4208-9C31-B8D009EDEC3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ound Same Side Corner Rectangle 6"/>
          <p:cNvSpPr/>
          <p:nvPr/>
        </p:nvSpPr>
        <p:spPr>
          <a:xfrm rot="5400000">
            <a:off x="4862513" y="2300287"/>
            <a:ext cx="6096000" cy="1952625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 orient="vert"/>
          </p:nvPr>
        </p:nvSpPr>
        <p:spPr>
          <a:xfrm>
            <a:off x="7029450" y="274638"/>
            <a:ext cx="1752600" cy="5973762"/>
          </a:xfrm>
        </p:spPr>
        <p:txBody>
          <a:bodyPr vert="eaVert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1F905-696A-4F82-B112-32248763A9D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C4967-8B48-4208-9C31-B8D009EDEC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2568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1F905-696A-4F82-B112-32248763A9D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C4967-8B48-4208-9C31-B8D009EDEC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4253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1F905-696A-4F82-B112-32248763A9D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C4967-8B48-4208-9C31-B8D009EDEC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3778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1F905-696A-4F82-B112-32248763A9D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C4967-8B48-4208-9C31-B8D009EDEC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5661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1F905-696A-4F82-B112-32248763A9D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C4967-8B48-4208-9C31-B8D009EDEC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4122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1F905-696A-4F82-B112-32248763A9D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C4967-8B48-4208-9C31-B8D009EDEC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3419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1F905-696A-4F82-B112-32248763A9D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C4967-8B48-4208-9C31-B8D009EDEC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6274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1F905-696A-4F82-B112-32248763A9D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C4967-8B48-4208-9C31-B8D009EDEC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6074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1F905-696A-4F82-B112-32248763A9D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C4967-8B48-4208-9C31-B8D009EDEC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7408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1F905-696A-4F82-B112-32248763A9D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C4967-8B48-4208-9C31-B8D009EDEC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65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1F905-696A-4F82-B112-32248763A9D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C4967-8B48-4208-9C31-B8D009EDEC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8183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Same Side Corner Rectangle 6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04800" y="274638"/>
            <a:ext cx="8534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600200"/>
            <a:ext cx="85344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00" y="6520942"/>
            <a:ext cx="2133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BF11F905-696A-4F82-B112-32248763A9D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5600" y="6520942"/>
            <a:ext cx="34290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81800" y="6520942"/>
            <a:ext cx="2133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0EAC4967-8B48-4208-9C31-B8D009EDEC37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228600" y="6524625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3600" kern="1200">
          <a:solidFill>
            <a:srgbClr val="FFFFFF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Wingdings 2" pitchFamily="18" charset="2"/>
        <a:buChar char="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2"/>
        </a:buClr>
        <a:buSzPct val="100000"/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630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73736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2194560" indent="-182880" algn="l" defTabSz="914400" rtl="0" eaLnBrk="1" latinLnBrk="0" hangingPunct="1">
        <a:spcBef>
          <a:spcPts val="310"/>
        </a:spcBef>
        <a:buClr>
          <a:schemeClr val="accent2"/>
        </a:buClr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11F905-696A-4F82-B112-32248763A9D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AC4967-8B48-4208-9C31-B8D009EDEC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0280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0774341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30006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332656"/>
            <a:ext cx="7024744" cy="36004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4181649"/>
              </p:ext>
            </p:extLst>
          </p:nvPr>
        </p:nvGraphicFramePr>
        <p:xfrm>
          <a:off x="1691680" y="980728"/>
          <a:ext cx="6096000" cy="559336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471237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968924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doplňovací cvičení</a:t>
                      </a:r>
                      <a:endParaRPr lang="cs-CZ" dirty="0"/>
                    </a:p>
                  </a:txBody>
                  <a:tcPr/>
                </a:tc>
              </a:tr>
              <a:tr h="913205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Pravidla,</a:t>
                      </a:r>
                      <a:r>
                        <a:rPr lang="cs-CZ" baseline="0" dirty="0" smtClean="0"/>
                        <a:t> fix na tabuli, učebnice, nástěnný mluvnický přehled</a:t>
                      </a:r>
                      <a:endParaRPr lang="cs-CZ" dirty="0"/>
                    </a:p>
                  </a:txBody>
                  <a:tcPr/>
                </a:tc>
              </a:tr>
              <a:tr h="1217526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2021278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Doplňovací</a:t>
                      </a:r>
                      <a:r>
                        <a:rPr lang="cs-CZ" baseline="0" dirty="0" smtClean="0"/>
                        <a:t> cvičení</a:t>
                      </a:r>
                      <a:r>
                        <a:rPr lang="cs-CZ" dirty="0" smtClean="0"/>
                        <a:t> lze realizovat pomocí fixu určeného k psaní na interaktivní tabuli</a:t>
                      </a:r>
                      <a:r>
                        <a:rPr lang="cs-CZ" smtClean="0"/>
                        <a:t>.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01147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09600" y="-243408"/>
            <a:ext cx="7924800" cy="3816424"/>
          </a:xfrm>
        </p:spPr>
        <p:txBody>
          <a:bodyPr>
            <a:normAutofit/>
          </a:bodyPr>
          <a:lstStyle/>
          <a:p>
            <a:r>
              <a:rPr lang="cs-CZ" sz="7200" dirty="0" smtClean="0"/>
              <a:t>SLOVESA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SLOVESNÝ ZPŮSOB</a:t>
            </a:r>
            <a:endParaRPr lang="cs-CZ" sz="4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3788" y="2538413"/>
            <a:ext cx="1876425" cy="178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19265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dirty="0" smtClean="0"/>
              <a:t>SLOVESNÝ ZPŮSOB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6000" dirty="0" smtClean="0"/>
              <a:t>                                         </a:t>
            </a:r>
          </a:p>
          <a:p>
            <a:pPr algn="ctr"/>
            <a:r>
              <a:rPr lang="cs-CZ" sz="6000" dirty="0" smtClean="0"/>
              <a:t>OZNAMOVACÍ</a:t>
            </a:r>
          </a:p>
          <a:p>
            <a:pPr algn="ctr"/>
            <a:r>
              <a:rPr lang="cs-CZ" sz="6000" dirty="0" smtClean="0"/>
              <a:t>ROZKAZOVACÍ</a:t>
            </a:r>
          </a:p>
          <a:p>
            <a:pPr algn="ctr"/>
            <a:r>
              <a:rPr lang="cs-CZ" sz="6000" dirty="0" smtClean="0"/>
              <a:t>PODMIŇOVACÍ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479592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400" dirty="0" smtClean="0">
                <a:solidFill>
                  <a:srgbClr val="0070C0"/>
                </a:solidFill>
              </a:rPr>
              <a:t>ROZKAZOVACÍ ZPŮSOB:</a:t>
            </a:r>
            <a:endParaRPr lang="cs-CZ" sz="5400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sz="3600" dirty="0" smtClean="0"/>
              <a:t>2. OSOBA ČÍSLA JEDNOTNÉHO      SEĎ!</a:t>
            </a:r>
          </a:p>
          <a:p>
            <a:r>
              <a:rPr lang="cs-CZ" sz="3600" dirty="0" smtClean="0"/>
              <a:t>1. OSOBA ČÍSLA MNOŽNÉHO     SEĎ</a:t>
            </a:r>
            <a:r>
              <a:rPr lang="cs-CZ" sz="3600" dirty="0" smtClean="0">
                <a:solidFill>
                  <a:srgbClr val="FF0000"/>
                </a:solidFill>
              </a:rPr>
              <a:t>ME</a:t>
            </a:r>
            <a:r>
              <a:rPr lang="cs-CZ" sz="3600" dirty="0" smtClean="0"/>
              <a:t>!</a:t>
            </a:r>
          </a:p>
          <a:p>
            <a:r>
              <a:rPr lang="cs-CZ" sz="3600" dirty="0" smtClean="0"/>
              <a:t>2. OSOBA ČÍSLA MNOŽNÉHO      SEĎ</a:t>
            </a:r>
            <a:r>
              <a:rPr lang="cs-CZ" sz="3600" dirty="0" smtClean="0">
                <a:solidFill>
                  <a:srgbClr val="FF0000"/>
                </a:solidFill>
              </a:rPr>
              <a:t>TE</a:t>
            </a:r>
            <a:r>
              <a:rPr lang="cs-CZ" sz="3600" dirty="0" smtClean="0"/>
              <a:t>!</a:t>
            </a:r>
          </a:p>
          <a:p>
            <a:endParaRPr lang="cs-CZ" sz="3600" dirty="0"/>
          </a:p>
          <a:p>
            <a:pPr algn="ctr"/>
            <a:r>
              <a:rPr lang="cs-CZ" sz="3600" dirty="0">
                <a:solidFill>
                  <a:srgbClr val="FF0000"/>
                </a:solidFill>
              </a:rPr>
              <a:t>n</a:t>
            </a:r>
            <a:r>
              <a:rPr lang="cs-CZ" sz="3600" dirty="0" smtClean="0">
                <a:solidFill>
                  <a:srgbClr val="FF0000"/>
                </a:solidFill>
              </a:rPr>
              <a:t>eurčujeme čas!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948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PODMIŇOVACÍ ZPŮSOB: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cs-CZ" dirty="0" smtClean="0">
                <a:solidFill>
                  <a:srgbClr val="0070C0"/>
                </a:solidFill>
              </a:rPr>
              <a:t>PŘÍTOMNÝ: </a:t>
            </a:r>
          </a:p>
          <a:p>
            <a:pPr marL="0" indent="0" algn="ctr">
              <a:buNone/>
            </a:pPr>
            <a:r>
              <a:rPr lang="cs-CZ" dirty="0" smtClean="0"/>
              <a:t>SEDĚL </a:t>
            </a:r>
            <a:r>
              <a:rPr lang="cs-CZ" dirty="0" smtClean="0">
                <a:solidFill>
                  <a:srgbClr val="FF0000"/>
                </a:solidFill>
              </a:rPr>
              <a:t>BYCH</a:t>
            </a:r>
            <a:r>
              <a:rPr lang="cs-CZ" dirty="0" smtClean="0"/>
              <a:t>, SEDĚL </a:t>
            </a:r>
            <a:r>
              <a:rPr lang="cs-CZ" dirty="0" smtClean="0">
                <a:solidFill>
                  <a:srgbClr val="FF0000"/>
                </a:solidFill>
              </a:rPr>
              <a:t>BYS</a:t>
            </a:r>
            <a:r>
              <a:rPr lang="cs-CZ" dirty="0" smtClean="0"/>
              <a:t>, SEDĚL </a:t>
            </a:r>
            <a:r>
              <a:rPr lang="cs-CZ" dirty="0" smtClean="0">
                <a:solidFill>
                  <a:srgbClr val="FF0000"/>
                </a:solidFill>
              </a:rPr>
              <a:t>BY</a:t>
            </a:r>
          </a:p>
          <a:p>
            <a:pPr marL="0" indent="0" algn="ctr">
              <a:buNone/>
            </a:pPr>
            <a:r>
              <a:rPr lang="cs-CZ" dirty="0" smtClean="0"/>
              <a:t>SEDĚLI</a:t>
            </a:r>
            <a:r>
              <a:rPr lang="cs-CZ" dirty="0" smtClean="0">
                <a:solidFill>
                  <a:srgbClr val="FF0000"/>
                </a:solidFill>
              </a:rPr>
              <a:t> BYCHOM</a:t>
            </a:r>
            <a:r>
              <a:rPr lang="cs-CZ" dirty="0" smtClean="0"/>
              <a:t>, SEDĚLI</a:t>
            </a:r>
            <a:r>
              <a:rPr lang="cs-CZ" dirty="0" smtClean="0">
                <a:solidFill>
                  <a:srgbClr val="FF0000"/>
                </a:solidFill>
              </a:rPr>
              <a:t> BYSTE</a:t>
            </a:r>
            <a:r>
              <a:rPr lang="cs-CZ" dirty="0" smtClean="0"/>
              <a:t>,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SEDĚLI</a:t>
            </a:r>
            <a:r>
              <a:rPr lang="cs-CZ" dirty="0" smtClean="0">
                <a:solidFill>
                  <a:srgbClr val="FF0000"/>
                </a:solidFill>
              </a:rPr>
              <a:t> BY</a:t>
            </a:r>
          </a:p>
          <a:p>
            <a:pPr marL="0" indent="0" algn="ctr">
              <a:buNone/>
            </a:pP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rgbClr val="0070C0"/>
                </a:solidFill>
              </a:rPr>
              <a:t>MINULÝ:</a:t>
            </a:r>
          </a:p>
          <a:p>
            <a:pPr marL="0" indent="0" algn="ctr">
              <a:buNone/>
            </a:pPr>
            <a:r>
              <a:rPr lang="cs-CZ" dirty="0" smtClean="0"/>
              <a:t>BYL </a:t>
            </a:r>
            <a:r>
              <a:rPr lang="cs-CZ" dirty="0" smtClean="0">
                <a:solidFill>
                  <a:srgbClr val="FF0000"/>
                </a:solidFill>
              </a:rPr>
              <a:t>BYCH</a:t>
            </a:r>
            <a:r>
              <a:rPr lang="cs-CZ" dirty="0" smtClean="0"/>
              <a:t> SEDĚL, BYL </a:t>
            </a:r>
            <a:r>
              <a:rPr lang="cs-CZ" dirty="0" smtClean="0">
                <a:solidFill>
                  <a:srgbClr val="FF0000"/>
                </a:solidFill>
              </a:rPr>
              <a:t>BYS</a:t>
            </a:r>
            <a:r>
              <a:rPr lang="cs-CZ" dirty="0" smtClean="0"/>
              <a:t> SEDĚL, BYL </a:t>
            </a:r>
            <a:r>
              <a:rPr lang="cs-CZ" dirty="0" smtClean="0">
                <a:solidFill>
                  <a:srgbClr val="FF0000"/>
                </a:solidFill>
              </a:rPr>
              <a:t>BY</a:t>
            </a:r>
            <a:r>
              <a:rPr lang="cs-CZ" dirty="0" smtClean="0"/>
              <a:t> SEDĚL</a:t>
            </a:r>
          </a:p>
          <a:p>
            <a:pPr marL="0" indent="0" algn="ctr">
              <a:buNone/>
            </a:pPr>
            <a:r>
              <a:rPr lang="cs-CZ" dirty="0" smtClean="0"/>
              <a:t>BYLI </a:t>
            </a:r>
            <a:r>
              <a:rPr lang="cs-CZ" dirty="0" smtClean="0">
                <a:solidFill>
                  <a:srgbClr val="FF0000"/>
                </a:solidFill>
              </a:rPr>
              <a:t>BYCHOM </a:t>
            </a:r>
            <a:r>
              <a:rPr lang="cs-CZ" dirty="0" smtClean="0"/>
              <a:t>SEDĚLI, BYLI </a:t>
            </a:r>
            <a:r>
              <a:rPr lang="cs-CZ" dirty="0" smtClean="0">
                <a:solidFill>
                  <a:srgbClr val="FF0000"/>
                </a:solidFill>
              </a:rPr>
              <a:t>BYSTE</a:t>
            </a:r>
            <a:r>
              <a:rPr lang="cs-CZ" dirty="0" smtClean="0"/>
              <a:t> SEDĚLI, BYLI </a:t>
            </a:r>
            <a:r>
              <a:rPr lang="cs-CZ" dirty="0" smtClean="0">
                <a:solidFill>
                  <a:srgbClr val="FF0000"/>
                </a:solidFill>
              </a:rPr>
              <a:t>BY</a:t>
            </a:r>
            <a:r>
              <a:rPr lang="cs-CZ" dirty="0" smtClean="0"/>
              <a:t> SEDĚLI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Platí i pro spojení kdybych, abych!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3997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Slovesa převeď do způsobu rozkazovacího --- podmiňovacího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1752" y="1600200"/>
            <a:ext cx="4198240" cy="4754880"/>
          </a:xfrm>
        </p:spPr>
        <p:txBody>
          <a:bodyPr/>
          <a:lstStyle/>
          <a:p>
            <a:r>
              <a:rPr lang="cs-CZ" dirty="0" smtClean="0"/>
              <a:t>Díváš se na televizi?</a:t>
            </a:r>
          </a:p>
          <a:p>
            <a:r>
              <a:rPr lang="cs-CZ" dirty="0" smtClean="0"/>
              <a:t>__________________</a:t>
            </a:r>
          </a:p>
          <a:p>
            <a:r>
              <a:rPr lang="cs-CZ" dirty="0" smtClean="0"/>
              <a:t>Nakoupili jste pečivo.</a:t>
            </a:r>
          </a:p>
          <a:p>
            <a:r>
              <a:rPr lang="cs-CZ" dirty="0" smtClean="0"/>
              <a:t>__________________</a:t>
            </a:r>
          </a:p>
          <a:p>
            <a:r>
              <a:rPr lang="cs-CZ" dirty="0" smtClean="0"/>
              <a:t>Učíme se novou píseň.</a:t>
            </a:r>
          </a:p>
          <a:p>
            <a:r>
              <a:rPr lang="cs-CZ" dirty="0" smtClean="0"/>
              <a:t>__________________</a:t>
            </a:r>
          </a:p>
          <a:p>
            <a:r>
              <a:rPr lang="cs-CZ" dirty="0" smtClean="0"/>
              <a:t>Píšeš příšerně!</a:t>
            </a:r>
          </a:p>
          <a:p>
            <a:r>
              <a:rPr lang="cs-CZ" dirty="0" smtClean="0"/>
              <a:t>__________________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1600200"/>
            <a:ext cx="4320480" cy="4754880"/>
          </a:xfrm>
        </p:spPr>
        <p:txBody>
          <a:bodyPr/>
          <a:lstStyle/>
          <a:p>
            <a:r>
              <a:rPr lang="cs-CZ" sz="2000" dirty="0" smtClean="0"/>
              <a:t>Jdu do divadla.</a:t>
            </a:r>
          </a:p>
          <a:p>
            <a:r>
              <a:rPr lang="cs-CZ" sz="2000" dirty="0" smtClean="0"/>
              <a:t>___________________________</a:t>
            </a:r>
          </a:p>
          <a:p>
            <a:r>
              <a:rPr lang="cs-CZ" sz="2000" dirty="0" smtClean="0"/>
              <a:t>Kamarádka bydlí blízko.</a:t>
            </a:r>
          </a:p>
          <a:p>
            <a:r>
              <a:rPr lang="cs-CZ" sz="2000" dirty="0" smtClean="0"/>
              <a:t>___________________________</a:t>
            </a:r>
          </a:p>
          <a:p>
            <a:r>
              <a:rPr lang="cs-CZ" sz="2000" dirty="0" smtClean="0"/>
              <a:t>Na louce se pásly ovce.</a:t>
            </a:r>
          </a:p>
          <a:p>
            <a:r>
              <a:rPr lang="cs-CZ" sz="2000" dirty="0" smtClean="0"/>
              <a:t>___________________________</a:t>
            </a:r>
          </a:p>
          <a:p>
            <a:r>
              <a:rPr lang="cs-CZ" sz="2000" dirty="0" smtClean="0"/>
              <a:t>Uklízíme rádi!</a:t>
            </a:r>
          </a:p>
          <a:p>
            <a:r>
              <a:rPr lang="cs-CZ" sz="2000" dirty="0" smtClean="0"/>
              <a:t>___________________________</a:t>
            </a:r>
          </a:p>
          <a:p>
            <a:r>
              <a:rPr lang="cs-CZ" sz="2000" dirty="0" smtClean="0"/>
              <a:t>Nemůžeš to dodělat?</a:t>
            </a:r>
          </a:p>
          <a:p>
            <a:r>
              <a:rPr lang="cs-CZ" sz="2000" dirty="0" smtClean="0"/>
              <a:t>___________________________</a:t>
            </a:r>
          </a:p>
          <a:p>
            <a:r>
              <a:rPr lang="cs-CZ" sz="2000" dirty="0" smtClean="0"/>
              <a:t>Nechcete si zazpívat?</a:t>
            </a:r>
          </a:p>
          <a:p>
            <a:r>
              <a:rPr lang="cs-CZ" sz="2000" dirty="0" smtClean="0"/>
              <a:t>___________________________</a:t>
            </a:r>
          </a:p>
        </p:txBody>
      </p:sp>
    </p:spTree>
    <p:extLst>
      <p:ext uri="{BB962C8B-B14F-4D97-AF65-F5344CB8AC3E}">
        <p14:creationId xmlns:p14="http://schemas.microsoft.com/office/powerpoint/2010/main" val="3567809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rozkazovací </a:t>
            </a:r>
            <a:r>
              <a:rPr lang="cs-CZ" smtClean="0"/>
              <a:t>------- podmiňovací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Dívej se na televizi!</a:t>
            </a:r>
          </a:p>
          <a:p>
            <a:r>
              <a:rPr lang="cs-CZ" dirty="0" smtClean="0"/>
              <a:t>Nakupte pečivo!</a:t>
            </a:r>
          </a:p>
          <a:p>
            <a:r>
              <a:rPr lang="cs-CZ" dirty="0" smtClean="0"/>
              <a:t>Učme se novou píseň!</a:t>
            </a:r>
          </a:p>
          <a:p>
            <a:r>
              <a:rPr lang="cs-CZ" dirty="0" smtClean="0"/>
              <a:t>Piš příšerně!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99992" y="1600200"/>
            <a:ext cx="4392488" cy="4754880"/>
          </a:xfrm>
        </p:spPr>
        <p:txBody>
          <a:bodyPr>
            <a:normAutofit/>
          </a:bodyPr>
          <a:lstStyle/>
          <a:p>
            <a:r>
              <a:rPr lang="cs-CZ" dirty="0" smtClean="0"/>
              <a:t>Šel bych do divadla.</a:t>
            </a:r>
          </a:p>
          <a:p>
            <a:r>
              <a:rPr lang="cs-CZ" dirty="0" smtClean="0"/>
              <a:t>Kamarádka by bydlela blízko.</a:t>
            </a:r>
          </a:p>
          <a:p>
            <a:r>
              <a:rPr lang="cs-CZ" dirty="0" smtClean="0"/>
              <a:t>Na louce by se byly pásly ovce.</a:t>
            </a:r>
          </a:p>
          <a:p>
            <a:r>
              <a:rPr lang="cs-CZ" dirty="0" smtClean="0"/>
              <a:t>Uklízeli bychom rádi.</a:t>
            </a:r>
          </a:p>
          <a:p>
            <a:r>
              <a:rPr lang="cs-CZ" dirty="0" smtClean="0"/>
              <a:t>Nemohl bys to dodělat?</a:t>
            </a:r>
          </a:p>
          <a:p>
            <a:r>
              <a:rPr lang="cs-CZ" dirty="0" smtClean="0"/>
              <a:t>Nechtěli byste si zazpívat?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1765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0247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efab">
  <a:themeElements>
    <a:clrScheme name="Prefab">
      <a:dk1>
        <a:sysClr val="windowText" lastClr="000000"/>
      </a:dk1>
      <a:lt1>
        <a:sysClr val="window" lastClr="FFFFFF"/>
      </a:lt1>
      <a:dk2>
        <a:srgbClr val="5D5C64"/>
      </a:dk2>
      <a:lt2>
        <a:srgbClr val="E4D9BE"/>
      </a:lt2>
      <a:accent1>
        <a:srgbClr val="E0B62E"/>
      </a:accent1>
      <a:accent2>
        <a:srgbClr val="E6632E"/>
      </a:accent2>
      <a:accent3>
        <a:srgbClr val="73C1C7"/>
      </a:accent3>
      <a:accent4>
        <a:srgbClr val="75964C"/>
      </a:accent4>
      <a:accent5>
        <a:srgbClr val="C78C45"/>
      </a:accent5>
      <a:accent6>
        <a:srgbClr val="BCA076"/>
      </a:accent6>
      <a:hlink>
        <a:srgbClr val="CF3B0D"/>
      </a:hlink>
      <a:folHlink>
        <a:srgbClr val="7E756C"/>
      </a:folHlink>
    </a:clrScheme>
    <a:fontScheme name="Prefab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refab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0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17000"/>
                <a:satMod val="350000"/>
              </a:schemeClr>
            </a:gs>
          </a:gsLst>
          <a:lin ang="4000000" scaled="1"/>
        </a:gradFill>
        <a:gradFill rotWithShape="1">
          <a:gsLst>
            <a:gs pos="0">
              <a:schemeClr val="phClr">
                <a:tint val="75000"/>
                <a:satMod val="110000"/>
              </a:schemeClr>
            </a:gs>
            <a:gs pos="30000">
              <a:schemeClr val="phClr">
                <a:shade val="75000"/>
                <a:satMod val="130000"/>
              </a:schemeClr>
            </a:gs>
            <a:gs pos="50000">
              <a:schemeClr val="phClr">
                <a:shade val="70000"/>
                <a:satMod val="135000"/>
              </a:schemeClr>
            </a:gs>
            <a:gs pos="100000">
              <a:schemeClr val="phClr">
                <a:tint val="75000"/>
                <a:satMod val="110000"/>
              </a:schemeClr>
            </a:gs>
          </a:gsLst>
          <a:lin ang="40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0000" algn="ct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110000" algn="ctr" rotWithShape="0">
              <a:srgbClr val="000000">
                <a:alpha val="65000"/>
              </a:srgbClr>
            </a:outerShdw>
          </a:effectLst>
        </a:effectStyle>
        <a:effectStyle>
          <a:effectLst>
            <a:outerShdw blurRad="120000" algn="ctr" rotWithShape="0">
              <a:srgbClr val="000000">
                <a:alpha val="70000"/>
              </a:srgbClr>
            </a:outerShdw>
          </a:effectLst>
          <a:scene3d>
            <a:camera prst="orthographicFront"/>
            <a:lightRig rig="glow" dir="t">
              <a:rot lat="0" lon="0" rev="1800000"/>
            </a:lightRig>
          </a:scene3d>
          <a:sp3d contourW="12700" prstMaterial="dkEdge">
            <a:bevelT w="50800" h="44450" prst="angle"/>
            <a:contourClr>
              <a:schemeClr val="phClr">
                <a:shade val="4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110000"/>
              </a:schemeClr>
            </a:gs>
            <a:gs pos="30000">
              <a:schemeClr val="phClr">
                <a:shade val="75000"/>
                <a:satMod val="130000"/>
              </a:schemeClr>
            </a:gs>
            <a:gs pos="50000">
              <a:schemeClr val="phClr">
                <a:shade val="70000"/>
                <a:satMod val="135000"/>
              </a:schemeClr>
            </a:gs>
            <a:gs pos="100000">
              <a:schemeClr val="phClr">
                <a:tint val="75000"/>
                <a:satMod val="110000"/>
              </a:schemeClr>
            </a:gs>
          </a:gsLst>
          <a:lin ang="4000000" scaled="1"/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20000"/>
              </a:schemeClr>
              <a:schemeClr val="phClr">
                <a:tint val="94000"/>
                <a:satMod val="2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Konstrukční motiv</Template>
  <TotalTime>85</TotalTime>
  <Words>303</Words>
  <Application>Microsoft Office PowerPoint</Application>
  <PresentationFormat>Předvádění na obrazovce (4:3)</PresentationFormat>
  <Paragraphs>81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Prefab</vt:lpstr>
      <vt:lpstr>Motiv systému Office</vt:lpstr>
      <vt:lpstr>Prezentace aplikace PowerPoint</vt:lpstr>
      <vt:lpstr>Anotace</vt:lpstr>
      <vt:lpstr>SLOVESA</vt:lpstr>
      <vt:lpstr>SLOVESNÝ ZPŮSOB</vt:lpstr>
      <vt:lpstr>ROZKAZOVACÍ ZPŮSOB:</vt:lpstr>
      <vt:lpstr>PODMIŇOVACÍ ZPŮSOB:</vt:lpstr>
      <vt:lpstr>Slovesa převeď do způsobu rozkazovacího --- podmiňovacího </vt:lpstr>
      <vt:lpstr>ŘEŠENÍ: rozkazovací ------- podmiňovací 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SLOVESA</dc:title>
  <dc:creator>Dufková</dc:creator>
  <cp:lastModifiedBy>Dufková</cp:lastModifiedBy>
  <cp:revision>13</cp:revision>
  <dcterms:created xsi:type="dcterms:W3CDTF">2012-03-23T08:29:30Z</dcterms:created>
  <dcterms:modified xsi:type="dcterms:W3CDTF">2012-05-31T21:28:21Z</dcterms:modified>
</cp:coreProperties>
</file>