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57" r:id="rId3"/>
    <p:sldId id="258" r:id="rId4"/>
    <p:sldId id="256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VY_12_INOVACE_10_Podmět a přísudek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Podmět a přísudek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1A22DA-1026-42ED-A149-7DA5D98AF0CF}" type="presOf" srcId="{EBC41103-E2E5-4D48-9B4B-425520D3D098}" destId="{50C2F88D-8688-44C2-A854-691F34009D3B}" srcOrd="0" destOrd="0" presId="urn:microsoft.com/office/officeart/2005/8/layout/target3"/>
    <dgm:cxn modelId="{890C51F6-F2FF-465F-B36B-D5F02B07D497}" type="presOf" srcId="{445C7998-7549-48B0-BD68-D4F0167F02E5}" destId="{4D19AB04-24FA-40C2-B203-52AE3D15E171}" srcOrd="1" destOrd="0" presId="urn:microsoft.com/office/officeart/2005/8/layout/target3"/>
    <dgm:cxn modelId="{13A178A9-F0A6-43F2-A75A-850FFEE68F10}" type="presOf" srcId="{FBBFC3EA-9D9D-4F3A-BEA6-9C2C0E46BF20}" destId="{643EA938-EDE0-4533-ACCC-D2BD6F3A527C}" srcOrd="0" destOrd="0" presId="urn:microsoft.com/office/officeart/2005/8/layout/target3"/>
    <dgm:cxn modelId="{CCD375AD-9F8A-4BA6-B5B9-D8D488CEB8FA}" type="presOf" srcId="{445C7998-7549-48B0-BD68-D4F0167F02E5}" destId="{BC35EE03-4121-4EF9-923D-7CB6D30D358D}" srcOrd="0" destOrd="0" presId="urn:microsoft.com/office/officeart/2005/8/layout/target3"/>
    <dgm:cxn modelId="{3340B171-3B9E-4AE6-AE35-9B4ACCDF2EEB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C3CD874-CF0F-45E6-A847-10E4E6E93A69}" type="presOf" srcId="{C73C7642-F245-4585-8F88-243F9FAEF6CA}" destId="{AA41A67C-3D3F-4AE9-9E0F-5D7F7BB2E741}" srcOrd="1" destOrd="0" presId="urn:microsoft.com/office/officeart/2005/8/layout/target3"/>
    <dgm:cxn modelId="{A77DB257-37C5-442A-A1E6-478040351056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455D7D7-3F93-4DCA-A1F4-CDEB82300E13}" type="presOf" srcId="{DAEA276B-ECF9-46F6-A7D3-4693B2D32BC4}" destId="{F69A1436-182C-465B-AD7F-FE48E0C090C1}" srcOrd="1" destOrd="0" presId="urn:microsoft.com/office/officeart/2005/8/layout/target3"/>
    <dgm:cxn modelId="{FEB45B13-70C1-4B01-B516-D7E4E7945570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4E8B2E4-55E5-4757-BAE3-E882C36EB65B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F74491A-62B9-45A2-9FE2-4ED197F26A0E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28F9A1F-D81F-49A4-AEE4-CFF174C047BC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6C29A1C-A2CE-49CB-90D1-63873C32A642}" type="presOf" srcId="{019433A1-1324-4DE1-9E6F-32B851095F74}" destId="{E7297F21-D4FD-4A41-AE58-814D01A6B5E7}" srcOrd="1" destOrd="0" presId="urn:microsoft.com/office/officeart/2005/8/layout/target3"/>
    <dgm:cxn modelId="{5E5F049B-685A-45B8-ABA5-30E6CC2EBC18}" type="presParOf" srcId="{71045F8C-00FA-488E-A7BD-E2E6753D979D}" destId="{3577EC6B-C980-4F34-8C69-4365E7B8FC8C}" srcOrd="0" destOrd="0" presId="urn:microsoft.com/office/officeart/2005/8/layout/target3"/>
    <dgm:cxn modelId="{19DDD59D-5005-4B09-A456-5CC6B517FBD3}" type="presParOf" srcId="{71045F8C-00FA-488E-A7BD-E2E6753D979D}" destId="{6940EB87-DC1D-4BC3-9408-9AC2E1FFC039}" srcOrd="1" destOrd="0" presId="urn:microsoft.com/office/officeart/2005/8/layout/target3"/>
    <dgm:cxn modelId="{0C4EFADB-85BC-4051-B3F6-55DA54315E48}" type="presParOf" srcId="{71045F8C-00FA-488E-A7BD-E2E6753D979D}" destId="{BC35EE03-4121-4EF9-923D-7CB6D30D358D}" srcOrd="2" destOrd="0" presId="urn:microsoft.com/office/officeart/2005/8/layout/target3"/>
    <dgm:cxn modelId="{2C9CD6B1-F77E-4CE2-BF97-FCD8A400C786}" type="presParOf" srcId="{71045F8C-00FA-488E-A7BD-E2E6753D979D}" destId="{C95EEA27-3CBF-4645-A92D-9D8AF5C1CBFC}" srcOrd="3" destOrd="0" presId="urn:microsoft.com/office/officeart/2005/8/layout/target3"/>
    <dgm:cxn modelId="{C7D8C730-7540-460A-84ED-4B2F0ED320D0}" type="presParOf" srcId="{71045F8C-00FA-488E-A7BD-E2E6753D979D}" destId="{851BB866-B6AE-4566-893F-4C635BA974FC}" srcOrd="4" destOrd="0" presId="urn:microsoft.com/office/officeart/2005/8/layout/target3"/>
    <dgm:cxn modelId="{3EA890A7-DA8D-443E-9ED4-D0D243E6A520}" type="presParOf" srcId="{71045F8C-00FA-488E-A7BD-E2E6753D979D}" destId="{643EA938-EDE0-4533-ACCC-D2BD6F3A527C}" srcOrd="5" destOrd="0" presId="urn:microsoft.com/office/officeart/2005/8/layout/target3"/>
    <dgm:cxn modelId="{FB93BD91-0905-464B-BCB1-76CEC8D166D9}" type="presParOf" srcId="{71045F8C-00FA-488E-A7BD-E2E6753D979D}" destId="{92F31B18-D66D-4CC7-89B9-378928DE877D}" srcOrd="6" destOrd="0" presId="urn:microsoft.com/office/officeart/2005/8/layout/target3"/>
    <dgm:cxn modelId="{1900D506-6FBE-42BD-919C-DFE3FEF6E7A2}" type="presParOf" srcId="{71045F8C-00FA-488E-A7BD-E2E6753D979D}" destId="{902074E1-B931-4618-97F1-FADBE82E9C3C}" srcOrd="7" destOrd="0" presId="urn:microsoft.com/office/officeart/2005/8/layout/target3"/>
    <dgm:cxn modelId="{451CC536-74CB-401F-B359-CC6159B96748}" type="presParOf" srcId="{71045F8C-00FA-488E-A7BD-E2E6753D979D}" destId="{A3817367-F2BC-482F-8832-FA00B51DCCF3}" srcOrd="8" destOrd="0" presId="urn:microsoft.com/office/officeart/2005/8/layout/target3"/>
    <dgm:cxn modelId="{D2A50392-00F7-4189-91D8-7E042D9471EA}" type="presParOf" srcId="{71045F8C-00FA-488E-A7BD-E2E6753D979D}" destId="{626ABFF6-56C8-4386-B662-68EC364EED9D}" srcOrd="9" destOrd="0" presId="urn:microsoft.com/office/officeart/2005/8/layout/target3"/>
    <dgm:cxn modelId="{09B6B6CC-EFB9-4DFD-8DF9-F7FE8B0C7480}" type="presParOf" srcId="{71045F8C-00FA-488E-A7BD-E2E6753D979D}" destId="{6DB11F1C-D028-4800-9625-6611CA9DE6D4}" srcOrd="10" destOrd="0" presId="urn:microsoft.com/office/officeart/2005/8/layout/target3"/>
    <dgm:cxn modelId="{224DFEB2-1275-4F48-823E-82F300649B43}" type="presParOf" srcId="{71045F8C-00FA-488E-A7BD-E2E6753D979D}" destId="{CDED6FE3-AD8F-4ACC-B6B8-710EDDD97598}" srcOrd="11" destOrd="0" presId="urn:microsoft.com/office/officeart/2005/8/layout/target3"/>
    <dgm:cxn modelId="{29708785-4B98-4BC6-A806-5DD1B172E270}" type="presParOf" srcId="{71045F8C-00FA-488E-A7BD-E2E6753D979D}" destId="{397AC6D7-84A6-4150-958F-83C92D9ACF38}" srcOrd="12" destOrd="0" presId="urn:microsoft.com/office/officeart/2005/8/layout/target3"/>
    <dgm:cxn modelId="{BEA1F870-F916-49E9-8409-8F2BC24D4B31}" type="presParOf" srcId="{71045F8C-00FA-488E-A7BD-E2E6753D979D}" destId="{D7419528-33A6-416D-9E64-B3F7915C5149}" srcOrd="13" destOrd="0" presId="urn:microsoft.com/office/officeart/2005/8/layout/target3"/>
    <dgm:cxn modelId="{51EC368B-58CA-44A8-AB1D-A40E68399DCA}" type="presParOf" srcId="{71045F8C-00FA-488E-A7BD-E2E6753D979D}" destId="{97289DF2-90F4-4EC2-A9FC-633B00BAB610}" srcOrd="14" destOrd="0" presId="urn:microsoft.com/office/officeart/2005/8/layout/target3"/>
    <dgm:cxn modelId="{CE169E98-E086-43F5-914C-E5CF94DE8EE2}" type="presParOf" srcId="{71045F8C-00FA-488E-A7BD-E2E6753D979D}" destId="{234EBA9D-95B4-4C20-A84E-6F65F1085DC6}" srcOrd="15" destOrd="0" presId="urn:microsoft.com/office/officeart/2005/8/layout/target3"/>
    <dgm:cxn modelId="{C4902F81-3F8B-4792-8434-09164B51BC44}" type="presParOf" srcId="{71045F8C-00FA-488E-A7BD-E2E6753D979D}" destId="{12255512-213F-41DF-90A6-8B4CD74A2B52}" srcOrd="16" destOrd="0" presId="urn:microsoft.com/office/officeart/2005/8/layout/target3"/>
    <dgm:cxn modelId="{646004A2-882C-40A7-ADC7-2DA2546E1EF0}" type="presParOf" srcId="{71045F8C-00FA-488E-A7BD-E2E6753D979D}" destId="{50C2F88D-8688-44C2-A854-691F34009D3B}" srcOrd="17" destOrd="0" presId="urn:microsoft.com/office/officeart/2005/8/layout/target3"/>
    <dgm:cxn modelId="{A022977E-44A4-49EE-AE34-80687BE05DD2}" type="presParOf" srcId="{71045F8C-00FA-488E-A7BD-E2E6753D979D}" destId="{4D19AB04-24FA-40C2-B203-52AE3D15E171}" srcOrd="18" destOrd="0" presId="urn:microsoft.com/office/officeart/2005/8/layout/target3"/>
    <dgm:cxn modelId="{CFA36E48-A74F-4749-9959-B578A5E0D721}" type="presParOf" srcId="{71045F8C-00FA-488E-A7BD-E2E6753D979D}" destId="{832BF48F-0145-4429-9E02-8FCA946CCE9E}" srcOrd="19" destOrd="0" presId="urn:microsoft.com/office/officeart/2005/8/layout/target3"/>
    <dgm:cxn modelId="{35417EA5-80A2-46EC-B82F-2DB61CEC61D4}" type="presParOf" srcId="{71045F8C-00FA-488E-A7BD-E2E6753D979D}" destId="{E7297F21-D4FD-4A41-AE58-814D01A6B5E7}" srcOrd="20" destOrd="0" presId="urn:microsoft.com/office/officeart/2005/8/layout/target3"/>
    <dgm:cxn modelId="{647A7C73-5D87-45C2-91BC-6EB7082C7EBF}" type="presParOf" srcId="{71045F8C-00FA-488E-A7BD-E2E6753D979D}" destId="{F69A1436-182C-465B-AD7F-FE48E0C090C1}" srcOrd="21" destOrd="0" presId="urn:microsoft.com/office/officeart/2005/8/layout/target3"/>
    <dgm:cxn modelId="{D908DDD6-0833-4A4D-826B-5475CB63EF5D}" type="presParOf" srcId="{71045F8C-00FA-488E-A7BD-E2E6753D979D}" destId="{AA41A67C-3D3F-4AE9-9E0F-5D7F7BB2E741}" srcOrd="22" destOrd="0" presId="urn:microsoft.com/office/officeart/2005/8/layout/target3"/>
    <dgm:cxn modelId="{DD4B6979-6E57-4646-8DB4-FBBD546559E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VY_12_INOVACE_10_Podmět a přísudek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Podmět a přísudek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67D1D7-85C1-4F85-8612-B1C22729624D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08CEE9-EC7B-46CE-AFE7-A0BDE7B583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632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769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576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811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09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66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500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683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37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10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068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9292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521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23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468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772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3374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5709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0270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1258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2171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5904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335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l="-247000" r="-24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120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FBCF95-AC8A-4118-8616-15B6A42B5ACC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8A67E9-6CDA-4B85-A7A6-4710B171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795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14014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689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2024145"/>
              </p:ext>
            </p:extLst>
          </p:nvPr>
        </p:nvGraphicFramePr>
        <p:xfrm>
          <a:off x="1691680" y="1340768"/>
          <a:ext cx="6120680" cy="47303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6855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5779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0508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95222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58083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Podmět lze označit</a:t>
                      </a:r>
                      <a:r>
                        <a:rPr lang="cs-CZ" baseline="0" dirty="0" smtClean="0"/>
                        <a:t> rovnou čarou nebo modrou barvou, přísudek vlnovkou nebo červeně.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100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88031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ZÁKLADNÍ VĚTNÉ ČLENY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68477" y="2967335"/>
            <a:ext cx="70070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PODMĚT A PŘÍSUDEK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772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PODMĚT (Po):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/>
          </a:bodyPr>
          <a:lstStyle/>
          <a:p>
            <a:endParaRPr lang="cs-CZ" sz="3000" dirty="0" smtClean="0"/>
          </a:p>
          <a:p>
            <a:r>
              <a:rPr lang="cs-CZ" sz="3000" dirty="0" smtClean="0"/>
              <a:t>ZÁKLADNÍ VĚTNÝ ČLEN, NENÍ NA JINÉM ZÁVISLÝ</a:t>
            </a:r>
          </a:p>
          <a:p>
            <a:r>
              <a:rPr lang="cs-CZ" sz="3000" dirty="0" smtClean="0"/>
              <a:t>S PŘÍSUDKEM TVOŘÍ ZÁKLADNÍ SKLADEBNÍ DVOJICI</a:t>
            </a:r>
          </a:p>
          <a:p>
            <a:r>
              <a:rPr lang="cs-CZ" sz="3000" dirty="0" smtClean="0"/>
              <a:t>PTÁME SE NA NĚJ </a:t>
            </a:r>
            <a:r>
              <a:rPr lang="cs-CZ" sz="3000" dirty="0" smtClean="0">
                <a:solidFill>
                  <a:srgbClr val="C00000"/>
                </a:solidFill>
              </a:rPr>
              <a:t>1. PÁDOVOU OTÁZKOU </a:t>
            </a:r>
            <a:r>
              <a:rPr lang="cs-CZ" sz="3000" dirty="0" smtClean="0"/>
              <a:t>(KDO? CO?)</a:t>
            </a:r>
          </a:p>
          <a:p>
            <a:r>
              <a:rPr lang="cs-CZ" sz="3000" dirty="0" smtClean="0"/>
              <a:t>MŮŽE BÝT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NEVYJÁDŘENÝ </a:t>
            </a:r>
            <a:r>
              <a:rPr lang="cs-CZ" sz="3000" dirty="0" smtClean="0"/>
              <a:t>(Přišla domů. –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ONA</a:t>
            </a:r>
            <a:r>
              <a:rPr lang="cs-CZ" sz="3000" dirty="0" smtClean="0"/>
              <a:t>)</a:t>
            </a:r>
          </a:p>
          <a:p>
            <a:r>
              <a:rPr lang="cs-CZ" sz="3000" dirty="0" smtClean="0"/>
              <a:t>POKUD PODMĚT CHYBÍ, JE VĚTA JEDNOČLENNÁ</a:t>
            </a:r>
          </a:p>
          <a:p>
            <a:r>
              <a:rPr lang="cs-CZ" sz="3000" dirty="0" smtClean="0"/>
              <a:t>NEJČASTĚJI JE PODMĚTEM PODSTATNÉ JMÉNO, ZÁJMENO (přídavné jméno, číslovka, infinitiv slovesa)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28511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PŘÍSUDEK (</a:t>
            </a:r>
            <a:r>
              <a:rPr lang="cs-CZ" dirty="0" err="1" smtClean="0">
                <a:solidFill>
                  <a:srgbClr val="C00000"/>
                </a:solidFill>
              </a:rPr>
              <a:t>Př</a:t>
            </a:r>
            <a:r>
              <a:rPr lang="cs-CZ" smtClean="0">
                <a:solidFill>
                  <a:srgbClr val="C00000"/>
                </a:solidFill>
              </a:rPr>
              <a:t>):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24936" cy="48965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ZÁKLADNÍ VĚTNÝ ČLEN, ZÁVISÍ NA PODMĚTU</a:t>
            </a:r>
          </a:p>
          <a:p>
            <a:r>
              <a:rPr lang="cs-CZ" dirty="0" smtClean="0"/>
              <a:t>BÝVÁ JÍM VĚTŠINOU SLOVESO V URČITÉM TVARU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=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PŘÍSUDEK SLOVESNÝ</a:t>
            </a:r>
            <a:endParaRPr lang="cs-CZ" dirty="0" smtClean="0"/>
          </a:p>
          <a:p>
            <a:r>
              <a:rPr lang="cs-CZ" dirty="0" smtClean="0"/>
              <a:t>Přísudkem mohou být i jiné druhy slov, např. podstatná a přídavná jména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=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PŘÍSUDEK JMENNÝ SE SPONOU </a:t>
            </a:r>
            <a:r>
              <a:rPr lang="cs-CZ" dirty="0" smtClean="0"/>
              <a:t>nebo citoslovce (Žába žbluňk do vody.)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 Tato jména jsou s podmětem spojena tvary slovesa </a:t>
            </a:r>
            <a:r>
              <a:rPr lang="cs-CZ" dirty="0" smtClean="0">
                <a:solidFill>
                  <a:srgbClr val="C00000"/>
                </a:solidFill>
              </a:rPr>
              <a:t>být, bývat (stát se, stávat se) = SPONA</a:t>
            </a:r>
          </a:p>
          <a:p>
            <a:r>
              <a:rPr lang="cs-CZ" dirty="0" smtClean="0"/>
              <a:t>Pomocná slovesa (mít, moci, muset, smět, chtít)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spojujeme s infinitivem – např. Musel odejít.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51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OZNAČTE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PŘÍSUDEK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Vesnice zapadala sněhem.</a:t>
            </a:r>
          </a:p>
          <a:p>
            <a:r>
              <a:rPr lang="cs-CZ" dirty="0" smtClean="0"/>
              <a:t>Byl nemocný.</a:t>
            </a:r>
          </a:p>
          <a:p>
            <a:r>
              <a:rPr lang="cs-CZ" dirty="0" smtClean="0"/>
              <a:t>Ty se neztratíš!</a:t>
            </a:r>
          </a:p>
          <a:p>
            <a:r>
              <a:rPr lang="cs-CZ" dirty="0" smtClean="0"/>
              <a:t>Váza bum na podlahu.</a:t>
            </a:r>
          </a:p>
          <a:p>
            <a:r>
              <a:rPr lang="cs-CZ" dirty="0" smtClean="0"/>
              <a:t>Petra je spokojena.</a:t>
            </a:r>
          </a:p>
          <a:p>
            <a:r>
              <a:rPr lang="cs-CZ" dirty="0" smtClean="0"/>
              <a:t>Žít znamená pracovat.</a:t>
            </a:r>
          </a:p>
          <a:p>
            <a:r>
              <a:rPr lang="cs-CZ" dirty="0" smtClean="0"/>
              <a:t>Tvoje ano není přesvědčivé.</a:t>
            </a:r>
          </a:p>
          <a:p>
            <a:r>
              <a:rPr lang="cs-CZ" dirty="0" smtClean="0"/>
              <a:t>Bratr se stal strojvůdcem.</a:t>
            </a:r>
          </a:p>
          <a:p>
            <a:r>
              <a:rPr lang="cs-CZ" dirty="0" smtClean="0"/>
              <a:t>Chtěli přijít co nejdříve.</a:t>
            </a:r>
          </a:p>
        </p:txBody>
      </p:sp>
    </p:spTree>
    <p:extLst>
      <p:ext uri="{BB962C8B-B14F-4D97-AF65-F5344CB8AC3E}">
        <p14:creationId xmlns:p14="http://schemas.microsoft.com/office/powerpoint/2010/main" val="163450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Vesnice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zapadala</a:t>
            </a:r>
            <a:r>
              <a:rPr lang="cs-CZ" dirty="0" smtClean="0"/>
              <a:t> sněhem.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Byl nemocný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(On)</a:t>
            </a: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se neztratíš</a:t>
            </a:r>
            <a:r>
              <a:rPr lang="cs-CZ" dirty="0" smtClean="0"/>
              <a:t>!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Váza </a:t>
            </a:r>
            <a:r>
              <a:rPr lang="cs-CZ" dirty="0" smtClean="0">
                <a:solidFill>
                  <a:srgbClr val="FF0000"/>
                </a:solidFill>
              </a:rPr>
              <a:t>bum </a:t>
            </a:r>
            <a:r>
              <a:rPr lang="cs-CZ" dirty="0" smtClean="0"/>
              <a:t>na podlahu.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Petra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je spokojena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Žít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znamená</a:t>
            </a:r>
            <a:r>
              <a:rPr lang="cs-CZ" dirty="0" smtClean="0"/>
              <a:t> pracovat.</a:t>
            </a:r>
          </a:p>
          <a:p>
            <a:r>
              <a:rPr lang="cs-CZ" dirty="0" smtClean="0"/>
              <a:t>Tvoje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 </a:t>
            </a:r>
            <a:r>
              <a:rPr lang="cs-CZ" dirty="0" smtClean="0">
                <a:solidFill>
                  <a:srgbClr val="FF0000"/>
                </a:solidFill>
              </a:rPr>
              <a:t>není přesvědčivé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Bratr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se stal strojvůdcem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Chtěli přijít </a:t>
            </a:r>
            <a:r>
              <a:rPr lang="cs-CZ" dirty="0" smtClean="0"/>
              <a:t>co nejdříve.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(Oni)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783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988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370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Anotace</vt:lpstr>
      <vt:lpstr>Prezentace aplikace PowerPoint</vt:lpstr>
      <vt:lpstr>PODMĚT (Po):</vt:lpstr>
      <vt:lpstr>PŘÍSUDEK (Př):</vt:lpstr>
      <vt:lpstr>OZNAČTE PODMĚT A PŘÍSUDEK: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</dc:creator>
  <cp:lastModifiedBy>Dufková</cp:lastModifiedBy>
  <cp:revision>10</cp:revision>
  <dcterms:created xsi:type="dcterms:W3CDTF">2012-06-02T11:47:27Z</dcterms:created>
  <dcterms:modified xsi:type="dcterms:W3CDTF">2012-06-02T18:04:21Z</dcterms:modified>
</cp:coreProperties>
</file>