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0"/>
  </p:notesMasterIdLst>
  <p:sldIdLst>
    <p:sldId id="262" r:id="rId3"/>
    <p:sldId id="263" r:id="rId4"/>
    <p:sldId id="256" r:id="rId5"/>
    <p:sldId id="257" r:id="rId6"/>
    <p:sldId id="258" r:id="rId7"/>
    <p:sldId id="261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VY_12_INOVACE_14_Přívlastek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Přívlastek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Český jazyk pro 7. ročník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9FA512-F8B0-4250-BF7B-836F5A602971}" type="presOf" srcId="{C73C7642-F245-4585-8F88-243F9FAEF6CA}" destId="{97289DF2-90F4-4EC2-A9FC-633B00BAB610}" srcOrd="0" destOrd="0" presId="urn:microsoft.com/office/officeart/2005/8/layout/target3"/>
    <dgm:cxn modelId="{B7BA34A4-2186-4DED-AE9B-164327B91163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FD493DF9-924B-4DD7-B752-2183C05E9150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C17ECEF9-C868-4A32-BE62-0163387E605D}" type="presOf" srcId="{FBBFC3EA-9D9D-4F3A-BEA6-9C2C0E46BF20}" destId="{832BF48F-0145-4429-9E02-8FCA946CCE9E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6295FABB-B71A-4B66-BA02-90C130BA41B0}" type="presOf" srcId="{DAEA276B-ECF9-46F6-A7D3-4693B2D32BC4}" destId="{F69A1436-182C-465B-AD7F-FE48E0C090C1}" srcOrd="1" destOrd="0" presId="urn:microsoft.com/office/officeart/2005/8/layout/target3"/>
    <dgm:cxn modelId="{93D35F42-73C3-49ED-A67A-0EA509F7EE7A}" type="presOf" srcId="{019433A1-1324-4DE1-9E6F-32B851095F74}" destId="{E7297F21-D4FD-4A41-AE58-814D01A6B5E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0A42132-6771-4A59-B64D-F2AB35895C5F}" type="presOf" srcId="{EBC41103-E2E5-4D48-9B4B-425520D3D098}" destId="{F969C235-9271-4D34-B740-D627A121CAD0}" srcOrd="1" destOrd="0" presId="urn:microsoft.com/office/officeart/2005/8/layout/target3"/>
    <dgm:cxn modelId="{88C8A62D-C09F-4614-A418-70B4642AEEAF}" type="presOf" srcId="{C73C7642-F245-4585-8F88-243F9FAEF6CA}" destId="{AA41A67C-3D3F-4AE9-9E0F-5D7F7BB2E741}" srcOrd="1" destOrd="0" presId="urn:microsoft.com/office/officeart/2005/8/layout/target3"/>
    <dgm:cxn modelId="{8A876740-A9B7-4DA6-8A7D-AAB1A5441DC4}" type="presOf" srcId="{445C7998-7549-48B0-BD68-D4F0167F02E5}" destId="{BC35EE03-4121-4EF9-923D-7CB6D30D358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BF456A2F-0519-49AB-B44F-A0012F5907B1}" type="presOf" srcId="{39F8B381-5807-488E-AC22-73DD4140ED4A}" destId="{71045F8C-00FA-488E-A7BD-E2E6753D979D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4F447E50-E598-4E3F-B580-DAE21ED26764}" type="presOf" srcId="{FBBFC3EA-9D9D-4F3A-BEA6-9C2C0E46BF20}" destId="{643EA938-EDE0-4533-ACCC-D2BD6F3A527C}" srcOrd="0" destOrd="0" presId="urn:microsoft.com/office/officeart/2005/8/layout/target3"/>
    <dgm:cxn modelId="{6668D435-5456-4260-9992-10921252E463}" type="presOf" srcId="{EBC41103-E2E5-4D48-9B4B-425520D3D098}" destId="{50C2F88D-8688-44C2-A854-691F34009D3B}" srcOrd="0" destOrd="0" presId="urn:microsoft.com/office/officeart/2005/8/layout/target3"/>
    <dgm:cxn modelId="{76E58250-516B-41B1-B1FC-30A08645F2E8}" type="presOf" srcId="{DAEA276B-ECF9-46F6-A7D3-4693B2D32BC4}" destId="{CDED6FE3-AD8F-4ACC-B6B8-710EDDD97598}" srcOrd="0" destOrd="0" presId="urn:microsoft.com/office/officeart/2005/8/layout/target3"/>
    <dgm:cxn modelId="{41CF2769-FBD0-4EBE-AA6E-2DEC049C3008}" type="presParOf" srcId="{71045F8C-00FA-488E-A7BD-E2E6753D979D}" destId="{3577EC6B-C980-4F34-8C69-4365E7B8FC8C}" srcOrd="0" destOrd="0" presId="urn:microsoft.com/office/officeart/2005/8/layout/target3"/>
    <dgm:cxn modelId="{3977F5B9-7A54-4BB5-82FD-5578BD1258D2}" type="presParOf" srcId="{71045F8C-00FA-488E-A7BD-E2E6753D979D}" destId="{6940EB87-DC1D-4BC3-9408-9AC2E1FFC039}" srcOrd="1" destOrd="0" presId="urn:microsoft.com/office/officeart/2005/8/layout/target3"/>
    <dgm:cxn modelId="{22B1783F-117E-49BB-9564-5ADE15D4E888}" type="presParOf" srcId="{71045F8C-00FA-488E-A7BD-E2E6753D979D}" destId="{BC35EE03-4121-4EF9-923D-7CB6D30D358D}" srcOrd="2" destOrd="0" presId="urn:microsoft.com/office/officeart/2005/8/layout/target3"/>
    <dgm:cxn modelId="{4B25C0E0-FABE-4DDA-89CD-6087F074A9F1}" type="presParOf" srcId="{71045F8C-00FA-488E-A7BD-E2E6753D979D}" destId="{C95EEA27-3CBF-4645-A92D-9D8AF5C1CBFC}" srcOrd="3" destOrd="0" presId="urn:microsoft.com/office/officeart/2005/8/layout/target3"/>
    <dgm:cxn modelId="{838863DB-EE34-4981-9258-D85089316ECD}" type="presParOf" srcId="{71045F8C-00FA-488E-A7BD-E2E6753D979D}" destId="{851BB866-B6AE-4566-893F-4C635BA974FC}" srcOrd="4" destOrd="0" presId="urn:microsoft.com/office/officeart/2005/8/layout/target3"/>
    <dgm:cxn modelId="{ADA04C61-16F6-4CF7-BEF8-B6EE627455DD}" type="presParOf" srcId="{71045F8C-00FA-488E-A7BD-E2E6753D979D}" destId="{643EA938-EDE0-4533-ACCC-D2BD6F3A527C}" srcOrd="5" destOrd="0" presId="urn:microsoft.com/office/officeart/2005/8/layout/target3"/>
    <dgm:cxn modelId="{0A18D279-97C3-40E3-8246-5A85256E743C}" type="presParOf" srcId="{71045F8C-00FA-488E-A7BD-E2E6753D979D}" destId="{92F31B18-D66D-4CC7-89B9-378928DE877D}" srcOrd="6" destOrd="0" presId="urn:microsoft.com/office/officeart/2005/8/layout/target3"/>
    <dgm:cxn modelId="{493F56B5-59D6-4A1B-A21D-547CA35D931D}" type="presParOf" srcId="{71045F8C-00FA-488E-A7BD-E2E6753D979D}" destId="{902074E1-B931-4618-97F1-FADBE82E9C3C}" srcOrd="7" destOrd="0" presId="urn:microsoft.com/office/officeart/2005/8/layout/target3"/>
    <dgm:cxn modelId="{8FC9474D-D176-40AB-8427-D276105EC879}" type="presParOf" srcId="{71045F8C-00FA-488E-A7BD-E2E6753D979D}" destId="{A3817367-F2BC-482F-8832-FA00B51DCCF3}" srcOrd="8" destOrd="0" presId="urn:microsoft.com/office/officeart/2005/8/layout/target3"/>
    <dgm:cxn modelId="{C9C931A5-E1A9-42E5-A1FB-E11D5DD3C367}" type="presParOf" srcId="{71045F8C-00FA-488E-A7BD-E2E6753D979D}" destId="{626ABFF6-56C8-4386-B662-68EC364EED9D}" srcOrd="9" destOrd="0" presId="urn:microsoft.com/office/officeart/2005/8/layout/target3"/>
    <dgm:cxn modelId="{3AC35547-2C5B-45E2-8CE9-F11F543853FE}" type="presParOf" srcId="{71045F8C-00FA-488E-A7BD-E2E6753D979D}" destId="{6DB11F1C-D028-4800-9625-6611CA9DE6D4}" srcOrd="10" destOrd="0" presId="urn:microsoft.com/office/officeart/2005/8/layout/target3"/>
    <dgm:cxn modelId="{16BBEDAC-7EC8-4EC1-A152-3F23A441BB69}" type="presParOf" srcId="{71045F8C-00FA-488E-A7BD-E2E6753D979D}" destId="{CDED6FE3-AD8F-4ACC-B6B8-710EDDD97598}" srcOrd="11" destOrd="0" presId="urn:microsoft.com/office/officeart/2005/8/layout/target3"/>
    <dgm:cxn modelId="{8624ACD3-A7C0-4F4C-A95E-7559246F3A75}" type="presParOf" srcId="{71045F8C-00FA-488E-A7BD-E2E6753D979D}" destId="{397AC6D7-84A6-4150-958F-83C92D9ACF38}" srcOrd="12" destOrd="0" presId="urn:microsoft.com/office/officeart/2005/8/layout/target3"/>
    <dgm:cxn modelId="{6400330C-2357-4883-B586-3C893AF45FAD}" type="presParOf" srcId="{71045F8C-00FA-488E-A7BD-E2E6753D979D}" destId="{D7419528-33A6-416D-9E64-B3F7915C5149}" srcOrd="13" destOrd="0" presId="urn:microsoft.com/office/officeart/2005/8/layout/target3"/>
    <dgm:cxn modelId="{4DBD34AC-7BDF-419C-8279-4218E4C7659B}" type="presParOf" srcId="{71045F8C-00FA-488E-A7BD-E2E6753D979D}" destId="{97289DF2-90F4-4EC2-A9FC-633B00BAB610}" srcOrd="14" destOrd="0" presId="urn:microsoft.com/office/officeart/2005/8/layout/target3"/>
    <dgm:cxn modelId="{AEBCD9E4-76CC-4C61-B227-C886496E626A}" type="presParOf" srcId="{71045F8C-00FA-488E-A7BD-E2E6753D979D}" destId="{234EBA9D-95B4-4C20-A84E-6F65F1085DC6}" srcOrd="15" destOrd="0" presId="urn:microsoft.com/office/officeart/2005/8/layout/target3"/>
    <dgm:cxn modelId="{808CF83F-321F-4A20-9460-CB956675911C}" type="presParOf" srcId="{71045F8C-00FA-488E-A7BD-E2E6753D979D}" destId="{12255512-213F-41DF-90A6-8B4CD74A2B52}" srcOrd="16" destOrd="0" presId="urn:microsoft.com/office/officeart/2005/8/layout/target3"/>
    <dgm:cxn modelId="{830F5B38-D6A0-4128-82DE-326D0A2A8318}" type="presParOf" srcId="{71045F8C-00FA-488E-A7BD-E2E6753D979D}" destId="{50C2F88D-8688-44C2-A854-691F34009D3B}" srcOrd="17" destOrd="0" presId="urn:microsoft.com/office/officeart/2005/8/layout/target3"/>
    <dgm:cxn modelId="{3189CAA6-0C31-408D-A775-0C9D9090DD60}" type="presParOf" srcId="{71045F8C-00FA-488E-A7BD-E2E6753D979D}" destId="{4D19AB04-24FA-40C2-B203-52AE3D15E171}" srcOrd="18" destOrd="0" presId="urn:microsoft.com/office/officeart/2005/8/layout/target3"/>
    <dgm:cxn modelId="{8CE062FA-4AE1-4C90-B31B-59268B3E2677}" type="presParOf" srcId="{71045F8C-00FA-488E-A7BD-E2E6753D979D}" destId="{832BF48F-0145-4429-9E02-8FCA946CCE9E}" srcOrd="19" destOrd="0" presId="urn:microsoft.com/office/officeart/2005/8/layout/target3"/>
    <dgm:cxn modelId="{33242C6F-FADD-4D4A-B0BD-9952E9D89C0E}" type="presParOf" srcId="{71045F8C-00FA-488E-A7BD-E2E6753D979D}" destId="{E7297F21-D4FD-4A41-AE58-814D01A6B5E7}" srcOrd="20" destOrd="0" presId="urn:microsoft.com/office/officeart/2005/8/layout/target3"/>
    <dgm:cxn modelId="{DB0E9084-3DD3-4861-8D80-F8C8278BCD76}" type="presParOf" srcId="{71045F8C-00FA-488E-A7BD-E2E6753D979D}" destId="{F69A1436-182C-465B-AD7F-FE48E0C090C1}" srcOrd="21" destOrd="0" presId="urn:microsoft.com/office/officeart/2005/8/layout/target3"/>
    <dgm:cxn modelId="{CAC07637-9B20-449B-87EF-F0CD57B41D15}" type="presParOf" srcId="{71045F8C-00FA-488E-A7BD-E2E6753D979D}" destId="{AA41A67C-3D3F-4AE9-9E0F-5D7F7BB2E741}" srcOrd="22" destOrd="0" presId="urn:microsoft.com/office/officeart/2005/8/layout/target3"/>
    <dgm:cxn modelId="{57873605-01D6-49E5-AB39-2234008E9BAD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VY_12_INOVACE_14_Přívlastek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Český jazyk pro 7. ročník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Přívlastek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0C3C6B-14B3-4E34-9A32-CDFDECFD2C42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00DFA5-E05E-4B16-BEDD-94FE92BE63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2636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0B2F25-4934-419A-9596-25F0B9FD0B1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3204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87458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78893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15708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80854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33125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92225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24029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13245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46173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14719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1885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A0D593-28FC-4A12-9263-1C583CA6F1C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224A1-6E54-4C60-896E-CE3170D18C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5142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6809158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306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Anotace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9862256"/>
              </p:ext>
            </p:extLst>
          </p:nvPr>
        </p:nvGraphicFramePr>
        <p:xfrm>
          <a:off x="1691680" y="1340768"/>
          <a:ext cx="6120680" cy="496691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96344"/>
                <a:gridCol w="3024336"/>
              </a:tblGrid>
              <a:tr h="368554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757794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procvičování</a:t>
                      </a:r>
                      <a:endParaRPr lang="cs-CZ" dirty="0"/>
                    </a:p>
                  </a:txBody>
                  <a:tcPr/>
                </a:tc>
              </a:tr>
              <a:tr h="805084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Pravidla,</a:t>
                      </a:r>
                      <a:r>
                        <a:rPr lang="cs-CZ" baseline="0" dirty="0" smtClean="0"/>
                        <a:t> fix na tabuli, učebnice, nástěnný mluvnický přehled</a:t>
                      </a:r>
                      <a:endParaRPr lang="cs-CZ" dirty="0"/>
                    </a:p>
                  </a:txBody>
                  <a:tcPr/>
                </a:tc>
              </a:tr>
              <a:tr h="952225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1580839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Procvičování lze realizovat pomocí fixu určeného k psaní na interaktivní tabuli. 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666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PŘÍVLASTEK</a:t>
            </a:r>
            <a:endParaRPr lang="cs-CZ" sz="7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800" b="1" dirty="0" smtClean="0">
                <a:ln/>
                <a:solidFill>
                  <a:schemeClr val="accent3"/>
                </a:solidFill>
              </a:rPr>
              <a:t>ROZVÍJEJÍCÍ VĚTNÝ ČLEN</a:t>
            </a:r>
            <a:endParaRPr lang="cs-CZ" sz="4800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882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PŘÍVLASTEK</a:t>
            </a:r>
            <a:endParaRPr lang="cs-CZ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807361"/>
            <a:ext cx="7776863" cy="4051437"/>
          </a:xfrm>
        </p:spPr>
        <p:txBody>
          <a:bodyPr>
            <a:normAutofit/>
          </a:bodyPr>
          <a:lstStyle/>
          <a:p>
            <a:r>
              <a:rPr lang="cs-CZ" sz="3200" dirty="0" smtClean="0"/>
              <a:t>ZÁVISÍ NA </a:t>
            </a:r>
            <a:r>
              <a:rPr lang="cs-CZ" sz="3200" dirty="0" smtClean="0">
                <a:solidFill>
                  <a:srgbClr val="FF0000"/>
                </a:solidFill>
              </a:rPr>
              <a:t>PODSTATNÉM JMÉNĚ </a:t>
            </a:r>
          </a:p>
          <a:p>
            <a:r>
              <a:rPr lang="cs-CZ" sz="3200" dirty="0" smtClean="0"/>
              <a:t>ROZVÍJÍ PODSTATNÉ JMÉNO</a:t>
            </a:r>
          </a:p>
          <a:p>
            <a:r>
              <a:rPr lang="cs-CZ" sz="3200" dirty="0" smtClean="0"/>
              <a:t>BLÍŽE URČUJE JEHO VÝZNAM</a:t>
            </a:r>
          </a:p>
          <a:p>
            <a:r>
              <a:rPr lang="cs-CZ" sz="3200" dirty="0" smtClean="0"/>
              <a:t>TVOŘÍ S PODSTATNÝM JMÉNEM SKLADEBNÍ DVOJICI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327577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3" y="260649"/>
            <a:ext cx="7123080" cy="108012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DRUHY PŘÍVLASTKU</a:t>
            </a:r>
            <a:endParaRPr lang="cs-CZ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412776"/>
            <a:ext cx="4752528" cy="5832648"/>
          </a:xfrm>
        </p:spPr>
        <p:txBody>
          <a:bodyPr>
            <a:normAutofit fontScale="92500" lnSpcReduction="20000"/>
          </a:bodyPr>
          <a:lstStyle/>
          <a:p>
            <a:r>
              <a:rPr lang="cs-CZ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SHODNÝ</a:t>
            </a:r>
          </a:p>
          <a:p>
            <a:r>
              <a:rPr lang="cs-CZ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SHODUJE SE V PÁDĚ, ČÍSLE, RODĚ</a:t>
            </a:r>
          </a:p>
          <a:p>
            <a:r>
              <a:rPr lang="cs-CZ" sz="2800" b="1" cap="all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VYJÁDŘENÝ PŘÍDAVNÝM JMÉNEM (3., 4., 1.)</a:t>
            </a:r>
          </a:p>
          <a:p>
            <a:r>
              <a:rPr lang="cs-CZ" sz="2800" b="1" cap="all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STOJÍ OBVYKLE </a:t>
            </a:r>
            <a:r>
              <a:rPr lang="cs-CZ" sz="2800" b="1" cap="all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PŘED </a:t>
            </a:r>
            <a:r>
              <a:rPr lang="cs-CZ" sz="2800" b="1" cap="all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PODSTATNÝM </a:t>
            </a:r>
            <a:r>
              <a:rPr lang="cs-CZ" sz="2800" b="1" cap="all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JMÉNEM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800" b="1" cap="all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   </a:t>
            </a:r>
            <a:r>
              <a:rPr lang="cs-CZ" sz="2600" b="1" cap="all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(v odborných názvech -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cs-CZ" sz="2600" b="1" cap="all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 </a:t>
            </a:r>
            <a:r>
              <a:rPr lang="cs-CZ" sz="2600" b="1" cap="all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    </a:t>
            </a:r>
            <a:r>
              <a:rPr lang="cs-CZ" sz="2600" b="1" cap="all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kuna lesní </a:t>
            </a:r>
            <a:r>
              <a:rPr lang="cs-CZ" sz="2600" b="1" cap="all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cs-CZ" sz="2400" b="1" cap="all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je až za ním)</a:t>
            </a:r>
            <a:endParaRPr lang="cs-CZ" sz="2400" b="1" cap="all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tx1"/>
              </a:solidFill>
            </a:endParaRPr>
          </a:p>
          <a:p>
            <a:r>
              <a:rPr lang="cs-CZ" sz="2800" b="1" cap="all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F0"/>
                </a:solidFill>
              </a:rPr>
              <a:t>STARÉ </a:t>
            </a:r>
            <a:r>
              <a:rPr lang="cs-CZ" sz="2800" b="1" cap="all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/>
                </a:solidFill>
              </a:rPr>
              <a:t>DOMY,</a:t>
            </a:r>
            <a:r>
              <a:rPr lang="cs-CZ" sz="2800" b="1" cap="all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F0"/>
                </a:solidFill>
              </a:rPr>
              <a:t> PRVNÍ </a:t>
            </a:r>
            <a:r>
              <a:rPr lang="cs-CZ" sz="2800" b="1" cap="all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MÍSTO</a:t>
            </a:r>
            <a:endParaRPr lang="cs-CZ" sz="2800" b="1" cap="all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</a:endParaRPr>
          </a:p>
          <a:p>
            <a:endParaRPr lang="cs-CZ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60032" y="1844824"/>
            <a:ext cx="3816424" cy="4051302"/>
          </a:xfrm>
        </p:spPr>
        <p:txBody>
          <a:bodyPr>
            <a:normAutofit fontScale="92500" lnSpcReduction="20000"/>
          </a:bodyPr>
          <a:lstStyle/>
          <a:p>
            <a:r>
              <a:rPr lang="cs-CZ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NESHODNÝ</a:t>
            </a:r>
          </a:p>
          <a:p>
            <a:endParaRPr lang="cs-CZ" sz="9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cs-CZ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S PODSTATNÝM JMÉNEM SE NESHODUJE</a:t>
            </a:r>
          </a:p>
          <a:p>
            <a:r>
              <a:rPr lang="cs-CZ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STOJÍ VŽDY </a:t>
            </a:r>
            <a:r>
              <a:rPr lang="cs-CZ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ZA </a:t>
            </a:r>
            <a:r>
              <a:rPr lang="cs-CZ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 NÍM</a:t>
            </a:r>
          </a:p>
          <a:p>
            <a:r>
              <a:rPr lang="cs-CZ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KRAJINA </a:t>
            </a:r>
            <a:r>
              <a:rPr lang="cs-CZ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F0"/>
                </a:solidFill>
              </a:rPr>
              <a:t>BEZ</a:t>
            </a:r>
            <a:r>
              <a:rPr lang="cs-CZ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cs-CZ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F0"/>
                </a:solidFill>
              </a:rPr>
              <a:t>LESA</a:t>
            </a:r>
            <a:r>
              <a:rPr lang="cs-CZ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, ZÁVODNÍK </a:t>
            </a:r>
            <a:r>
              <a:rPr lang="cs-CZ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F0"/>
                </a:solidFill>
              </a:rPr>
              <a:t>Z PRAHY</a:t>
            </a:r>
          </a:p>
          <a:p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37744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8424936" cy="92447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SHODNÝ    </a:t>
            </a:r>
            <a:r>
              <a:rPr lang="cs-CZ" spc="50" dirty="0" smtClean="0">
                <a:ln w="11430"/>
                <a:solidFill>
                  <a:schemeClr val="tx1"/>
                </a:solidFill>
              </a:rPr>
              <a:t>DOPLŇ:</a:t>
            </a: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NESHODNÝ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2" y="1809749"/>
            <a:ext cx="3941167" cy="405130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________________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PRAŽSKÝ</a:t>
            </a:r>
            <a:r>
              <a:rPr lang="cs-CZ" sz="2400" dirty="0" smtClean="0"/>
              <a:t> ZÁVODNÍK</a:t>
            </a:r>
          </a:p>
          <a:p>
            <a:r>
              <a:rPr lang="cs-CZ" sz="2400" dirty="0" smtClean="0"/>
              <a:t>________________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DĚTSKÉ</a:t>
            </a:r>
            <a:r>
              <a:rPr lang="cs-CZ" sz="2400" dirty="0" smtClean="0"/>
              <a:t> VÝKRESY</a:t>
            </a:r>
          </a:p>
          <a:p>
            <a:r>
              <a:rPr lang="cs-CZ" sz="2400" dirty="0" smtClean="0"/>
              <a:t>________________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HORSKÁ</a:t>
            </a:r>
            <a:r>
              <a:rPr lang="cs-CZ" sz="2400" dirty="0" smtClean="0"/>
              <a:t> CHALUPA</a:t>
            </a:r>
          </a:p>
          <a:p>
            <a:r>
              <a:rPr lang="cs-CZ" sz="2400" dirty="0" smtClean="0"/>
              <a:t>________________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63280" y="1809749"/>
            <a:ext cx="3869160" cy="405130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2400" spc="50" dirty="0" smtClean="0">
                <a:ln w="11430"/>
                <a:solidFill>
                  <a:schemeClr val="tx1"/>
                </a:solidFill>
              </a:rPr>
              <a:t>KRAJINA </a:t>
            </a:r>
            <a:r>
              <a:rPr lang="cs-CZ" sz="2400" spc="50" dirty="0" smtClean="0">
                <a:ln w="11430"/>
                <a:solidFill>
                  <a:srgbClr val="FF0000"/>
                </a:solidFill>
              </a:rPr>
              <a:t>BEZ LESA</a:t>
            </a:r>
          </a:p>
          <a:p>
            <a:r>
              <a:rPr lang="cs-CZ" sz="2400" spc="50" dirty="0" smtClean="0">
                <a:ln w="11430"/>
                <a:solidFill>
                  <a:schemeClr val="tx1"/>
                </a:solidFill>
              </a:rPr>
              <a:t>________________</a:t>
            </a:r>
          </a:p>
          <a:p>
            <a:r>
              <a:rPr lang="cs-CZ" sz="2400" spc="50" dirty="0" smtClean="0">
                <a:ln w="11430"/>
                <a:solidFill>
                  <a:schemeClr val="tx1"/>
                </a:solidFill>
              </a:rPr>
              <a:t>POLÉVKA </a:t>
            </a:r>
            <a:r>
              <a:rPr lang="cs-CZ" sz="2400" spc="50" dirty="0" smtClean="0">
                <a:ln w="11430"/>
                <a:solidFill>
                  <a:srgbClr val="FF0000"/>
                </a:solidFill>
              </a:rPr>
              <a:t>Z RYB</a:t>
            </a:r>
          </a:p>
          <a:p>
            <a:r>
              <a:rPr lang="cs-CZ" sz="2400" spc="50" dirty="0" smtClean="0">
                <a:ln w="11430"/>
                <a:solidFill>
                  <a:schemeClr val="tx1"/>
                </a:solidFill>
              </a:rPr>
              <a:t>________________</a:t>
            </a:r>
          </a:p>
          <a:p>
            <a:r>
              <a:rPr lang="cs-CZ" sz="2400" spc="50" dirty="0" smtClean="0">
                <a:ln w="11430"/>
                <a:solidFill>
                  <a:schemeClr val="tx1"/>
                </a:solidFill>
              </a:rPr>
              <a:t>KŘÍDLA </a:t>
            </a:r>
            <a:r>
              <a:rPr lang="cs-CZ" sz="2400" spc="50" dirty="0" smtClean="0">
                <a:ln w="11430"/>
                <a:solidFill>
                  <a:srgbClr val="FF0000"/>
                </a:solidFill>
              </a:rPr>
              <a:t>MOTÝLA</a:t>
            </a:r>
          </a:p>
          <a:p>
            <a:r>
              <a:rPr lang="cs-CZ" sz="2400" spc="50" dirty="0" smtClean="0">
                <a:ln w="11430"/>
                <a:solidFill>
                  <a:schemeClr val="tx1"/>
                </a:solidFill>
              </a:rPr>
              <a:t>________________</a:t>
            </a:r>
          </a:p>
          <a:p>
            <a:r>
              <a:rPr lang="cs-CZ" sz="2400" spc="50" dirty="0" smtClean="0">
                <a:ln w="11430"/>
                <a:solidFill>
                  <a:schemeClr val="tx1"/>
                </a:solidFill>
              </a:rPr>
              <a:t>RAZÍTKO </a:t>
            </a:r>
            <a:r>
              <a:rPr lang="cs-CZ" sz="2400" spc="50" dirty="0" smtClean="0">
                <a:ln w="11430"/>
                <a:solidFill>
                  <a:srgbClr val="FF0000"/>
                </a:solidFill>
              </a:rPr>
              <a:t>FIRMY</a:t>
            </a:r>
            <a:endParaRPr lang="cs-CZ" sz="2400" spc="50" dirty="0">
              <a:ln w="11430"/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87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SHODNÝ  </a:t>
            </a:r>
            <a:r>
              <a:rPr lang="cs-CZ" spc="50" smtClean="0">
                <a:ln w="11430"/>
                <a:solidFill>
                  <a:schemeClr val="tx1"/>
                </a:solidFill>
              </a:rPr>
              <a:t>ŘEŠENÍ:</a:t>
            </a:r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NESHODNÝ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2" y="1809749"/>
            <a:ext cx="3941167" cy="405130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BEZLESÁ</a:t>
            </a:r>
            <a:r>
              <a:rPr lang="cs-CZ" sz="2400" dirty="0" smtClean="0"/>
              <a:t> KRAJINA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PRAŽSKÝ</a:t>
            </a:r>
            <a:r>
              <a:rPr lang="cs-CZ" sz="2400" dirty="0" smtClean="0"/>
              <a:t> ZÁVODNÍK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RYBÍ</a:t>
            </a:r>
            <a:r>
              <a:rPr lang="cs-CZ" sz="2400" dirty="0" smtClean="0"/>
              <a:t> POLÉVKA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DĚTSKÉ</a:t>
            </a:r>
            <a:r>
              <a:rPr lang="cs-CZ" sz="2400" dirty="0" smtClean="0"/>
              <a:t> VÝKRESY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MOTÝLÍ</a:t>
            </a:r>
            <a:r>
              <a:rPr lang="cs-CZ" sz="2400" dirty="0" smtClean="0"/>
              <a:t> KŘÍDLA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HORSKÁ</a:t>
            </a:r>
            <a:r>
              <a:rPr lang="cs-CZ" sz="2400" dirty="0" smtClean="0"/>
              <a:t> CHALUPA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FIREMNÍ</a:t>
            </a:r>
            <a:r>
              <a:rPr lang="cs-CZ" sz="2400" dirty="0" smtClean="0"/>
              <a:t> RAZÍTKO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63280" y="1809749"/>
            <a:ext cx="3869160" cy="405130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2400" spc="50" dirty="0" smtClean="0">
                <a:ln w="11430"/>
                <a:solidFill>
                  <a:schemeClr val="tx1"/>
                </a:solidFill>
              </a:rPr>
              <a:t>KRAJINA </a:t>
            </a:r>
            <a:r>
              <a:rPr lang="cs-CZ" sz="2400" spc="50" dirty="0" smtClean="0">
                <a:ln w="11430"/>
                <a:solidFill>
                  <a:srgbClr val="FF0000"/>
                </a:solidFill>
              </a:rPr>
              <a:t>BEZ LESA</a:t>
            </a:r>
          </a:p>
          <a:p>
            <a:r>
              <a:rPr lang="cs-CZ" sz="2400" spc="50" dirty="0" smtClean="0">
                <a:ln w="11430"/>
                <a:solidFill>
                  <a:schemeClr val="tx1"/>
                </a:solidFill>
              </a:rPr>
              <a:t>ZÁVODNÍK </a:t>
            </a:r>
            <a:r>
              <a:rPr lang="cs-CZ" sz="2400" spc="50" dirty="0" smtClean="0">
                <a:ln w="11430"/>
                <a:solidFill>
                  <a:srgbClr val="FF0000"/>
                </a:solidFill>
              </a:rPr>
              <a:t>Z PRAHY</a:t>
            </a:r>
          </a:p>
          <a:p>
            <a:r>
              <a:rPr lang="cs-CZ" sz="2400" spc="50" dirty="0" smtClean="0">
                <a:ln w="11430"/>
                <a:solidFill>
                  <a:schemeClr val="tx1"/>
                </a:solidFill>
              </a:rPr>
              <a:t>POLÉVKA </a:t>
            </a:r>
            <a:r>
              <a:rPr lang="cs-CZ" sz="2400" spc="50" dirty="0" smtClean="0">
                <a:ln w="11430"/>
                <a:solidFill>
                  <a:srgbClr val="FF0000"/>
                </a:solidFill>
              </a:rPr>
              <a:t>Z RYB</a:t>
            </a:r>
          </a:p>
          <a:p>
            <a:r>
              <a:rPr lang="cs-CZ" sz="2400" spc="50" dirty="0" smtClean="0">
                <a:ln w="11430"/>
                <a:solidFill>
                  <a:schemeClr val="tx1"/>
                </a:solidFill>
              </a:rPr>
              <a:t>VÝKRESY </a:t>
            </a:r>
            <a:r>
              <a:rPr lang="cs-CZ" sz="2400" spc="50" dirty="0" smtClean="0">
                <a:ln w="11430"/>
                <a:solidFill>
                  <a:srgbClr val="FF0000"/>
                </a:solidFill>
              </a:rPr>
              <a:t>OD DĚTÍ</a:t>
            </a:r>
          </a:p>
          <a:p>
            <a:r>
              <a:rPr lang="cs-CZ" sz="2400" spc="50" dirty="0" smtClean="0">
                <a:ln w="11430"/>
                <a:solidFill>
                  <a:schemeClr val="tx1"/>
                </a:solidFill>
              </a:rPr>
              <a:t>KŘÍDLA </a:t>
            </a:r>
            <a:r>
              <a:rPr lang="cs-CZ" sz="2400" spc="50" dirty="0" smtClean="0">
                <a:ln w="11430"/>
                <a:solidFill>
                  <a:srgbClr val="FF0000"/>
                </a:solidFill>
              </a:rPr>
              <a:t>MOTÝLA</a:t>
            </a:r>
          </a:p>
          <a:p>
            <a:r>
              <a:rPr lang="cs-CZ" sz="2400" spc="50" dirty="0" smtClean="0">
                <a:ln w="11430"/>
                <a:solidFill>
                  <a:schemeClr val="tx1"/>
                </a:solidFill>
              </a:rPr>
              <a:t>CHALUPA </a:t>
            </a:r>
            <a:r>
              <a:rPr lang="cs-CZ" sz="2400" spc="50" dirty="0" smtClean="0">
                <a:ln w="11430"/>
                <a:solidFill>
                  <a:srgbClr val="FF0000"/>
                </a:solidFill>
              </a:rPr>
              <a:t>V HORÁCH</a:t>
            </a:r>
          </a:p>
          <a:p>
            <a:r>
              <a:rPr lang="cs-CZ" sz="2400" spc="50" dirty="0" smtClean="0">
                <a:ln w="11430"/>
                <a:solidFill>
                  <a:schemeClr val="tx1"/>
                </a:solidFill>
              </a:rPr>
              <a:t>RAZÍTKO </a:t>
            </a:r>
            <a:r>
              <a:rPr lang="cs-CZ" sz="2400" spc="50" dirty="0" smtClean="0">
                <a:ln w="11430"/>
                <a:solidFill>
                  <a:srgbClr val="FF0000"/>
                </a:solidFill>
              </a:rPr>
              <a:t>FIRMY</a:t>
            </a:r>
            <a:endParaRPr lang="cs-CZ" sz="2400" spc="50" dirty="0">
              <a:ln w="11430"/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33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112</TotalTime>
  <Words>244</Words>
  <Application>Microsoft Office PowerPoint</Application>
  <PresentationFormat>Předvádění na obrazovce (4:3)</PresentationFormat>
  <Paragraphs>68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Spring</vt:lpstr>
      <vt:lpstr>Motiv systému Office</vt:lpstr>
      <vt:lpstr>Prezentace aplikace PowerPoint</vt:lpstr>
      <vt:lpstr>Anotace</vt:lpstr>
      <vt:lpstr>PŘÍVLASTEK</vt:lpstr>
      <vt:lpstr>PŘÍVLASTEK</vt:lpstr>
      <vt:lpstr>DRUHY PŘÍVLASTKU</vt:lpstr>
      <vt:lpstr>SHODNÝ    DOPLŇ:   NESHODNÝ</vt:lpstr>
      <vt:lpstr>SHODNÝ  ŘEŠENÍ: NESHODNÝ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Dufková</dc:creator>
  <cp:lastModifiedBy>Dufková</cp:lastModifiedBy>
  <cp:revision>9</cp:revision>
  <dcterms:created xsi:type="dcterms:W3CDTF">2012-06-03T07:16:15Z</dcterms:created>
  <dcterms:modified xsi:type="dcterms:W3CDTF">2012-06-04T14:43:17Z</dcterms:modified>
</cp:coreProperties>
</file>