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3" r:id="rId2"/>
    <p:sldId id="264" r:id="rId3"/>
    <p:sldId id="256" r:id="rId4"/>
    <p:sldId id="258" r:id="rId5"/>
    <p:sldId id="257" r:id="rId6"/>
    <p:sldId id="259" r:id="rId7"/>
    <p:sldId id="260" r:id="rId8"/>
    <p:sldId id="262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Dana Dufková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VY_12_INOVACE_15_Doplněk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Doplněk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Český jazyk pro 7. ročník ZŠ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  <dgm:t>
        <a:bodyPr/>
        <a:lstStyle/>
        <a:p>
          <a:endParaRPr lang="cs-CZ"/>
        </a:p>
      </dgm:t>
    </dgm:pt>
    <dgm:pt modelId="{851BB866-B6AE-4566-893F-4C635BA974FC}" type="pres">
      <dgm:prSet presAssocID="{FBBFC3EA-9D9D-4F3A-BEA6-9C2C0E46BF20}" presName="circle2" presStyleLbl="node1" presStyleIdx="1" presStyleCnt="6"/>
      <dgm:spPr/>
      <dgm:t>
        <a:bodyPr/>
        <a:lstStyle/>
        <a:p>
          <a:endParaRPr lang="cs-CZ"/>
        </a:p>
      </dgm:t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  <dgm:t>
        <a:bodyPr/>
        <a:lstStyle/>
        <a:p>
          <a:endParaRPr lang="cs-CZ"/>
        </a:p>
      </dgm:t>
    </dgm:pt>
    <dgm:pt modelId="{902074E1-B931-4618-97F1-FADBE82E9C3C}" type="pres">
      <dgm:prSet presAssocID="{019433A1-1324-4DE1-9E6F-32B851095F74}" presName="circle3" presStyleLbl="node1" presStyleIdx="2" presStyleCnt="6"/>
      <dgm:spPr/>
      <dgm:t>
        <a:bodyPr/>
        <a:lstStyle/>
        <a:p>
          <a:endParaRPr lang="cs-CZ"/>
        </a:p>
      </dgm:t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  <dgm:t>
        <a:bodyPr/>
        <a:lstStyle/>
        <a:p>
          <a:endParaRPr lang="cs-CZ"/>
        </a:p>
      </dgm:t>
    </dgm:pt>
    <dgm:pt modelId="{6DB11F1C-D028-4800-9625-6611CA9DE6D4}" type="pres">
      <dgm:prSet presAssocID="{DAEA276B-ECF9-46F6-A7D3-4693B2D32BC4}" presName="circle4" presStyleLbl="node1" presStyleIdx="3" presStyleCnt="6"/>
      <dgm:spPr/>
      <dgm:t>
        <a:bodyPr/>
        <a:lstStyle/>
        <a:p>
          <a:endParaRPr lang="cs-CZ"/>
        </a:p>
      </dgm:t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  <dgm:t>
        <a:bodyPr/>
        <a:lstStyle/>
        <a:p>
          <a:endParaRPr lang="cs-CZ"/>
        </a:p>
      </dgm:t>
    </dgm:pt>
    <dgm:pt modelId="{D7419528-33A6-416D-9E64-B3F7915C5149}" type="pres">
      <dgm:prSet presAssocID="{C73C7642-F245-4585-8F88-243F9FAEF6CA}" presName="circle5" presStyleLbl="node1" presStyleIdx="4" presStyleCnt="6"/>
      <dgm:spPr/>
      <dgm:t>
        <a:bodyPr/>
        <a:lstStyle/>
        <a:p>
          <a:endParaRPr lang="cs-CZ"/>
        </a:p>
      </dgm:t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  <dgm:t>
        <a:bodyPr/>
        <a:lstStyle/>
        <a:p>
          <a:endParaRPr lang="cs-CZ"/>
        </a:p>
      </dgm:t>
    </dgm:pt>
    <dgm:pt modelId="{12255512-213F-41DF-90A6-8B4CD74A2B52}" type="pres">
      <dgm:prSet presAssocID="{EBC41103-E2E5-4D48-9B4B-425520D3D098}" presName="circle6" presStyleLbl="node1" presStyleIdx="5" presStyleCnt="6"/>
      <dgm:spPr/>
      <dgm:t>
        <a:bodyPr/>
        <a:lstStyle/>
        <a:p>
          <a:endParaRPr lang="cs-CZ"/>
        </a:p>
      </dgm:t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1B04ED-A6D5-40EF-ABE6-28A81FD43979}" type="presOf" srcId="{C73C7642-F245-4585-8F88-243F9FAEF6CA}" destId="{AA41A67C-3D3F-4AE9-9E0F-5D7F7BB2E741}" srcOrd="1" destOrd="0" presId="urn:microsoft.com/office/officeart/2005/8/layout/target3"/>
    <dgm:cxn modelId="{F7C9E581-F1E0-46C3-AC12-38FAFCE6FEF8}" type="presOf" srcId="{EBC41103-E2E5-4D48-9B4B-425520D3D098}" destId="{50C2F88D-8688-44C2-A854-691F34009D3B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52260D66-3A08-481F-A59E-F46C9CFF94FB}" type="presOf" srcId="{FBBFC3EA-9D9D-4F3A-BEA6-9C2C0E46BF20}" destId="{832BF48F-0145-4429-9E02-8FCA946CCE9E}" srcOrd="1" destOrd="0" presId="urn:microsoft.com/office/officeart/2005/8/layout/target3"/>
    <dgm:cxn modelId="{811BF1F2-6540-49EE-B91D-3885CD8AE21D}" type="presOf" srcId="{C73C7642-F245-4585-8F88-243F9FAEF6CA}" destId="{97289DF2-90F4-4EC2-A9FC-633B00BAB610}" srcOrd="0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E18796C2-EF7A-4E78-8227-DB7522E9F5C4}" type="presOf" srcId="{445C7998-7549-48B0-BD68-D4F0167F02E5}" destId="{BC35EE03-4121-4EF9-923D-7CB6D30D358D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C483F28-3505-4089-9757-822324DE0A8B}" type="presOf" srcId="{019433A1-1324-4DE1-9E6F-32B851095F74}" destId="{A3817367-F2BC-482F-8832-FA00B51DCCF3}" srcOrd="0" destOrd="0" presId="urn:microsoft.com/office/officeart/2005/8/layout/target3"/>
    <dgm:cxn modelId="{06B4B586-FE42-4219-9216-7C715E8F6FC6}" type="presOf" srcId="{019433A1-1324-4DE1-9E6F-32B851095F74}" destId="{E7297F21-D4FD-4A41-AE58-814D01A6B5E7}" srcOrd="1" destOrd="0" presId="urn:microsoft.com/office/officeart/2005/8/layout/target3"/>
    <dgm:cxn modelId="{87744D08-B97B-4BCA-8108-D2263337A85D}" type="presOf" srcId="{DAEA276B-ECF9-46F6-A7D3-4693B2D32BC4}" destId="{CDED6FE3-AD8F-4ACC-B6B8-710EDDD97598}" srcOrd="0" destOrd="0" presId="urn:microsoft.com/office/officeart/2005/8/layout/target3"/>
    <dgm:cxn modelId="{F8A12107-5864-492B-BA27-FE4F8DDC2989}" type="presOf" srcId="{FBBFC3EA-9D9D-4F3A-BEA6-9C2C0E46BF20}" destId="{643EA938-EDE0-4533-ACCC-D2BD6F3A527C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9B918C59-5A44-4FD1-9D13-EAEF460D2E23}" type="presOf" srcId="{EBC41103-E2E5-4D48-9B4B-425520D3D098}" destId="{F969C235-9271-4D34-B740-D627A121CAD0}" srcOrd="1" destOrd="0" presId="urn:microsoft.com/office/officeart/2005/8/layout/target3"/>
    <dgm:cxn modelId="{0CE83736-D02F-4F16-ABB6-E78284CD2535}" type="presOf" srcId="{39F8B381-5807-488E-AC22-73DD4140ED4A}" destId="{71045F8C-00FA-488E-A7BD-E2E6753D979D}" srcOrd="0" destOrd="0" presId="urn:microsoft.com/office/officeart/2005/8/layout/target3"/>
    <dgm:cxn modelId="{0426D67A-EC31-4F8C-A1E9-D03EAECD7FC5}" type="presOf" srcId="{DAEA276B-ECF9-46F6-A7D3-4693B2D32BC4}" destId="{F69A1436-182C-465B-AD7F-FE48E0C090C1}" srcOrd="1" destOrd="0" presId="urn:microsoft.com/office/officeart/2005/8/layout/target3"/>
    <dgm:cxn modelId="{B1ECF865-E0F1-4B43-BD65-21BAFD5A5C00}" type="presOf" srcId="{445C7998-7549-48B0-BD68-D4F0167F02E5}" destId="{4D19AB04-24FA-40C2-B203-52AE3D15E171}" srcOrd="1" destOrd="0" presId="urn:microsoft.com/office/officeart/2005/8/layout/target3"/>
    <dgm:cxn modelId="{5DBE280A-22AD-43B9-8A4D-89F4545FC77D}" type="presParOf" srcId="{71045F8C-00FA-488E-A7BD-E2E6753D979D}" destId="{3577EC6B-C980-4F34-8C69-4365E7B8FC8C}" srcOrd="0" destOrd="0" presId="urn:microsoft.com/office/officeart/2005/8/layout/target3"/>
    <dgm:cxn modelId="{4F17D8A1-5255-499D-9736-7611C6465741}" type="presParOf" srcId="{71045F8C-00FA-488E-A7BD-E2E6753D979D}" destId="{6940EB87-DC1D-4BC3-9408-9AC2E1FFC039}" srcOrd="1" destOrd="0" presId="urn:microsoft.com/office/officeart/2005/8/layout/target3"/>
    <dgm:cxn modelId="{FEB2B07F-90C7-45FD-8DE4-8C9A8D861117}" type="presParOf" srcId="{71045F8C-00FA-488E-A7BD-E2E6753D979D}" destId="{BC35EE03-4121-4EF9-923D-7CB6D30D358D}" srcOrd="2" destOrd="0" presId="urn:microsoft.com/office/officeart/2005/8/layout/target3"/>
    <dgm:cxn modelId="{69894452-D613-4CDD-BAF0-0B69C9E136FB}" type="presParOf" srcId="{71045F8C-00FA-488E-A7BD-E2E6753D979D}" destId="{C95EEA27-3CBF-4645-A92D-9D8AF5C1CBFC}" srcOrd="3" destOrd="0" presId="urn:microsoft.com/office/officeart/2005/8/layout/target3"/>
    <dgm:cxn modelId="{1A5D5A74-1468-421C-BCA3-BB2D4AE9770E}" type="presParOf" srcId="{71045F8C-00FA-488E-A7BD-E2E6753D979D}" destId="{851BB866-B6AE-4566-893F-4C635BA974FC}" srcOrd="4" destOrd="0" presId="urn:microsoft.com/office/officeart/2005/8/layout/target3"/>
    <dgm:cxn modelId="{6E1031C9-ACE8-4A05-ABEC-355209774121}" type="presParOf" srcId="{71045F8C-00FA-488E-A7BD-E2E6753D979D}" destId="{643EA938-EDE0-4533-ACCC-D2BD6F3A527C}" srcOrd="5" destOrd="0" presId="urn:microsoft.com/office/officeart/2005/8/layout/target3"/>
    <dgm:cxn modelId="{9B3E1A90-99F1-40FE-8615-B01B856D4B03}" type="presParOf" srcId="{71045F8C-00FA-488E-A7BD-E2E6753D979D}" destId="{92F31B18-D66D-4CC7-89B9-378928DE877D}" srcOrd="6" destOrd="0" presId="urn:microsoft.com/office/officeart/2005/8/layout/target3"/>
    <dgm:cxn modelId="{EF7B3CC2-C005-4DB1-8669-29047845DB79}" type="presParOf" srcId="{71045F8C-00FA-488E-A7BD-E2E6753D979D}" destId="{902074E1-B931-4618-97F1-FADBE82E9C3C}" srcOrd="7" destOrd="0" presId="urn:microsoft.com/office/officeart/2005/8/layout/target3"/>
    <dgm:cxn modelId="{58A68412-16E8-42FA-A13C-DE2F2F6AA58D}" type="presParOf" srcId="{71045F8C-00FA-488E-A7BD-E2E6753D979D}" destId="{A3817367-F2BC-482F-8832-FA00B51DCCF3}" srcOrd="8" destOrd="0" presId="urn:microsoft.com/office/officeart/2005/8/layout/target3"/>
    <dgm:cxn modelId="{DB380EAE-C7A7-4410-BC72-B94355C89D97}" type="presParOf" srcId="{71045F8C-00FA-488E-A7BD-E2E6753D979D}" destId="{626ABFF6-56C8-4386-B662-68EC364EED9D}" srcOrd="9" destOrd="0" presId="urn:microsoft.com/office/officeart/2005/8/layout/target3"/>
    <dgm:cxn modelId="{D744366B-4C5E-4BD1-9320-0EFCA5B2BAE7}" type="presParOf" srcId="{71045F8C-00FA-488E-A7BD-E2E6753D979D}" destId="{6DB11F1C-D028-4800-9625-6611CA9DE6D4}" srcOrd="10" destOrd="0" presId="urn:microsoft.com/office/officeart/2005/8/layout/target3"/>
    <dgm:cxn modelId="{BE5B7230-2A81-454F-9774-8329CF3B1B20}" type="presParOf" srcId="{71045F8C-00FA-488E-A7BD-E2E6753D979D}" destId="{CDED6FE3-AD8F-4ACC-B6B8-710EDDD97598}" srcOrd="11" destOrd="0" presId="urn:microsoft.com/office/officeart/2005/8/layout/target3"/>
    <dgm:cxn modelId="{9DD0B94F-4680-4229-B5C2-44EB392CBCC6}" type="presParOf" srcId="{71045F8C-00FA-488E-A7BD-E2E6753D979D}" destId="{397AC6D7-84A6-4150-958F-83C92D9ACF38}" srcOrd="12" destOrd="0" presId="urn:microsoft.com/office/officeart/2005/8/layout/target3"/>
    <dgm:cxn modelId="{F19D59FC-E4C0-4346-88B1-DC4C620AC763}" type="presParOf" srcId="{71045F8C-00FA-488E-A7BD-E2E6753D979D}" destId="{D7419528-33A6-416D-9E64-B3F7915C5149}" srcOrd="13" destOrd="0" presId="urn:microsoft.com/office/officeart/2005/8/layout/target3"/>
    <dgm:cxn modelId="{5DAD4D50-86F1-4384-AC77-8B01621CE033}" type="presParOf" srcId="{71045F8C-00FA-488E-A7BD-E2E6753D979D}" destId="{97289DF2-90F4-4EC2-A9FC-633B00BAB610}" srcOrd="14" destOrd="0" presId="urn:microsoft.com/office/officeart/2005/8/layout/target3"/>
    <dgm:cxn modelId="{874D0DB0-C42A-4E7D-96BA-2323F8E00E57}" type="presParOf" srcId="{71045F8C-00FA-488E-A7BD-E2E6753D979D}" destId="{234EBA9D-95B4-4C20-A84E-6F65F1085DC6}" srcOrd="15" destOrd="0" presId="urn:microsoft.com/office/officeart/2005/8/layout/target3"/>
    <dgm:cxn modelId="{592EECF6-0430-43B0-834C-DC697CBBBC2F}" type="presParOf" srcId="{71045F8C-00FA-488E-A7BD-E2E6753D979D}" destId="{12255512-213F-41DF-90A6-8B4CD74A2B52}" srcOrd="16" destOrd="0" presId="urn:microsoft.com/office/officeart/2005/8/layout/target3"/>
    <dgm:cxn modelId="{58AC079C-08D9-4E61-B085-C5259D384E20}" type="presParOf" srcId="{71045F8C-00FA-488E-A7BD-E2E6753D979D}" destId="{50C2F88D-8688-44C2-A854-691F34009D3B}" srcOrd="17" destOrd="0" presId="urn:microsoft.com/office/officeart/2005/8/layout/target3"/>
    <dgm:cxn modelId="{D4FE3B9F-9681-45EE-836E-83BB57D2495C}" type="presParOf" srcId="{71045F8C-00FA-488E-A7BD-E2E6753D979D}" destId="{4D19AB04-24FA-40C2-B203-52AE3D15E171}" srcOrd="18" destOrd="0" presId="urn:microsoft.com/office/officeart/2005/8/layout/target3"/>
    <dgm:cxn modelId="{A73F4B74-B2B1-4BCE-A6C5-57CB458B7E7E}" type="presParOf" srcId="{71045F8C-00FA-488E-A7BD-E2E6753D979D}" destId="{832BF48F-0145-4429-9E02-8FCA946CCE9E}" srcOrd="19" destOrd="0" presId="urn:microsoft.com/office/officeart/2005/8/layout/target3"/>
    <dgm:cxn modelId="{A54F8BAC-1259-493F-BD01-DDA21062E92E}" type="presParOf" srcId="{71045F8C-00FA-488E-A7BD-E2E6753D979D}" destId="{E7297F21-D4FD-4A41-AE58-814D01A6B5E7}" srcOrd="20" destOrd="0" presId="urn:microsoft.com/office/officeart/2005/8/layout/target3"/>
    <dgm:cxn modelId="{72677FA9-771A-47CF-9E31-78F6211EB6D6}" type="presParOf" srcId="{71045F8C-00FA-488E-A7BD-E2E6753D979D}" destId="{F69A1436-182C-465B-AD7F-FE48E0C090C1}" srcOrd="21" destOrd="0" presId="urn:microsoft.com/office/officeart/2005/8/layout/target3"/>
    <dgm:cxn modelId="{4752691F-66B0-4AA9-90DB-B28F90E942CB}" type="presParOf" srcId="{71045F8C-00FA-488E-A7BD-E2E6753D979D}" destId="{AA41A67C-3D3F-4AE9-9E0F-5D7F7BB2E741}" srcOrd="22" destOrd="0" presId="urn:microsoft.com/office/officeart/2005/8/layout/target3"/>
    <dgm:cxn modelId="{687A9114-D1BF-4757-A32C-11CFEF906AD9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Dana Dufková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VY_12_INOVACE_15_Doplněk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Český jazyk pro 7. ročník ZŠ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Doplněk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2040E7-8FC6-4D3A-85D8-F55BC38373AD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4C2B9E-9DDB-4785-B7EC-A2B8C15D1BB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5558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0B2F25-4934-419A-9596-25F0B9FD0B17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32045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0CEFA-2127-40AE-830B-1735A3D270D6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79C86-156E-42D8-B481-55F0EB9CB7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7157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0CEFA-2127-40AE-830B-1735A3D270D6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79C86-156E-42D8-B481-55F0EB9CB7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8658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0CEFA-2127-40AE-830B-1735A3D270D6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79C86-156E-42D8-B481-55F0EB9CB7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7346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0CEFA-2127-40AE-830B-1735A3D270D6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79C86-156E-42D8-B481-55F0EB9CB7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9233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0CEFA-2127-40AE-830B-1735A3D270D6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79C86-156E-42D8-B481-55F0EB9CB7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6518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0CEFA-2127-40AE-830B-1735A3D270D6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79C86-156E-42D8-B481-55F0EB9CB7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3705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0CEFA-2127-40AE-830B-1735A3D270D6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79C86-156E-42D8-B481-55F0EB9CB7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0969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0CEFA-2127-40AE-830B-1735A3D270D6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79C86-156E-42D8-B481-55F0EB9CB7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371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0CEFA-2127-40AE-830B-1735A3D270D6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79C86-156E-42D8-B481-55F0EB9CB7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8625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0CEFA-2127-40AE-830B-1735A3D270D6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79C86-156E-42D8-B481-55F0EB9CB7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4500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0CEFA-2127-40AE-830B-1735A3D270D6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79C86-156E-42D8-B481-55F0EB9CB7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692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0CEFA-2127-40AE-830B-1735A3D270D6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279C86-156E-42D8-B481-55F0EB9CB7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7366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54955146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4447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332656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Anotace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6622443"/>
              </p:ext>
            </p:extLst>
          </p:nvPr>
        </p:nvGraphicFramePr>
        <p:xfrm>
          <a:off x="1691680" y="1340769"/>
          <a:ext cx="6120680" cy="4183268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096344"/>
                <a:gridCol w="3024336"/>
              </a:tblGrid>
              <a:tr h="340623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</a:tr>
              <a:tr h="644407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tabuli,</a:t>
                      </a:r>
                      <a:r>
                        <a:rPr lang="cs-CZ" baseline="0" dirty="0" smtClean="0"/>
                        <a:t> procvičování</a:t>
                      </a:r>
                      <a:endParaRPr lang="cs-CZ" dirty="0"/>
                    </a:p>
                  </a:txBody>
                  <a:tcPr/>
                </a:tc>
              </a:tr>
              <a:tr h="851559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Pravidla,</a:t>
                      </a:r>
                      <a:r>
                        <a:rPr lang="cs-CZ" baseline="0" dirty="0" smtClean="0"/>
                        <a:t> fix na tabuli, učebnice, nástěnný mluvnický přehled</a:t>
                      </a:r>
                      <a:endParaRPr lang="cs-CZ" dirty="0"/>
                    </a:p>
                  </a:txBody>
                  <a:tcPr/>
                </a:tc>
              </a:tr>
              <a:tr h="851559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r>
                        <a:rPr lang="cs-CZ" baseline="0" dirty="0" smtClean="0"/>
                        <a:t> podporuje aktivní zopakování učiva s využitím interaktivní tabule</a:t>
                      </a:r>
                      <a:endParaRPr lang="cs-CZ" dirty="0"/>
                    </a:p>
                  </a:txBody>
                  <a:tcPr/>
                </a:tc>
              </a:tr>
              <a:tr h="1344301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</a:t>
                      </a:r>
                      <a:r>
                        <a:rPr lang="cs-CZ" baseline="0" dirty="0" smtClean="0"/>
                        <a:t>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Procvičování lze realizovat pomocí fixu určeného k psaní na interaktivní tabuli. 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235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6000" dirty="0" smtClean="0"/>
              <a:t>DOPLNĚK</a:t>
            </a:r>
            <a:endParaRPr lang="cs-CZ" sz="6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ROZVÍJEJÍCÍ VĚTNÝ ČLEN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921187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poznáme doplněk?</a:t>
            </a:r>
            <a:endParaRPr lang="cs-CZ" dirty="0"/>
          </a:p>
        </p:txBody>
      </p:sp>
      <p:pic>
        <p:nvPicPr>
          <p:cNvPr id="4" name="Picture 2" descr="C:\Users\Dufková\AppData\Local\Microsoft\Windows\Temporary Internet Files\Content.IE5\HOBY8NI5\MC900089084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602267"/>
            <a:ext cx="2736304" cy="3373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Dufková\AppData\Local\Microsoft\Windows\Temporary Internet Files\Content.IE5\F21B1TL9\MC900441757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79201">
            <a:off x="2328101" y="1467479"/>
            <a:ext cx="5689390" cy="3417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8835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Odpověď: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>
          <a:xfrm rot="1131112">
            <a:off x="184324" y="1554899"/>
            <a:ext cx="8509997" cy="4525963"/>
          </a:xfrm>
          <a:prstGeom prst="wedgeEllipseCallou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rgbClr val="C00000"/>
                </a:solidFill>
              </a:rPr>
              <a:t>Závisí </a:t>
            </a:r>
            <a:r>
              <a:rPr lang="cs-CZ" dirty="0" smtClean="0">
                <a:solidFill>
                  <a:srgbClr val="FFFF00"/>
                </a:solidFill>
              </a:rPr>
              <a:t>na slovese </a:t>
            </a:r>
            <a:r>
              <a:rPr lang="cs-CZ" dirty="0" smtClean="0">
                <a:solidFill>
                  <a:srgbClr val="C00000"/>
                </a:solidFill>
              </a:rPr>
              <a:t>(přísudku), ale </a:t>
            </a:r>
            <a:r>
              <a:rPr lang="cs-CZ" dirty="0" smtClean="0">
                <a:solidFill>
                  <a:srgbClr val="FFFF00"/>
                </a:solidFill>
              </a:rPr>
              <a:t>zároveň se vtahuje ke jménu </a:t>
            </a:r>
            <a:r>
              <a:rPr lang="cs-CZ" dirty="0" smtClean="0">
                <a:solidFill>
                  <a:srgbClr val="C00000"/>
                </a:solidFill>
              </a:rPr>
              <a:t>(podmět</a:t>
            </a:r>
            <a:r>
              <a:rPr lang="cs-CZ" dirty="0">
                <a:solidFill>
                  <a:srgbClr val="C00000"/>
                </a:solidFill>
              </a:rPr>
              <a:t> </a:t>
            </a:r>
            <a:r>
              <a:rPr lang="cs-CZ" dirty="0" smtClean="0">
                <a:solidFill>
                  <a:srgbClr val="C00000"/>
                </a:solidFill>
              </a:rPr>
              <a:t>nebo předmět)</a:t>
            </a:r>
          </a:p>
          <a:p>
            <a:r>
              <a:rPr lang="cs-CZ" dirty="0" smtClean="0"/>
              <a:t>Vyjadřuje vlastnost, kterou má toto jméno za určitého děje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91162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Příklady </a:t>
            </a:r>
            <a:r>
              <a:rPr lang="cs-CZ" u="sng" dirty="0" smtClean="0">
                <a:solidFill>
                  <a:srgbClr val="00B050"/>
                </a:solidFill>
              </a:rPr>
              <a:t>doplňku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dirty="0" smtClean="0"/>
              <a:t>   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podmět       přísudek          doplněk</a:t>
            </a:r>
          </a:p>
          <a:p>
            <a:r>
              <a:rPr lang="cs-CZ" sz="4400" dirty="0" smtClean="0">
                <a:solidFill>
                  <a:srgbClr val="00B0F0"/>
                </a:solidFill>
              </a:rPr>
              <a:t>Rodiče</a:t>
            </a:r>
            <a:r>
              <a:rPr lang="cs-CZ" sz="4400" dirty="0" smtClean="0"/>
              <a:t> </a:t>
            </a:r>
            <a:r>
              <a:rPr lang="cs-CZ" sz="4400" dirty="0" smtClean="0">
                <a:solidFill>
                  <a:srgbClr val="FF0000"/>
                </a:solidFill>
              </a:rPr>
              <a:t>se vrátili </a:t>
            </a:r>
            <a:r>
              <a:rPr lang="cs-CZ" sz="4400" dirty="0" smtClean="0">
                <a:solidFill>
                  <a:srgbClr val="00B050"/>
                </a:solidFill>
              </a:rPr>
              <a:t>unaveni</a:t>
            </a:r>
            <a:r>
              <a:rPr lang="cs-CZ" sz="4400" dirty="0" smtClean="0"/>
              <a:t>.</a:t>
            </a:r>
          </a:p>
          <a:p>
            <a:endParaRPr lang="cs-CZ" sz="4400" dirty="0" smtClean="0"/>
          </a:p>
          <a:p>
            <a:pPr marL="0" indent="0">
              <a:buNone/>
            </a:pP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   Podmět     přísudek    předmět           doplněk</a:t>
            </a:r>
          </a:p>
          <a:p>
            <a:r>
              <a:rPr lang="cs-CZ" sz="4400" dirty="0" smtClean="0">
                <a:solidFill>
                  <a:srgbClr val="00B0F0"/>
                </a:solidFill>
              </a:rPr>
              <a:t>Petr</a:t>
            </a:r>
            <a:r>
              <a:rPr lang="cs-CZ" sz="4400" dirty="0" smtClean="0"/>
              <a:t>   </a:t>
            </a:r>
            <a:r>
              <a:rPr lang="cs-CZ" sz="4400" dirty="0" smtClean="0">
                <a:solidFill>
                  <a:srgbClr val="FF0000"/>
                </a:solidFill>
              </a:rPr>
              <a:t>zastihl  </a:t>
            </a:r>
            <a:r>
              <a:rPr lang="cs-CZ" sz="4400" dirty="0" smtClean="0"/>
              <a:t> otce </a:t>
            </a:r>
            <a:r>
              <a:rPr lang="cs-CZ" sz="4400" dirty="0" smtClean="0">
                <a:solidFill>
                  <a:srgbClr val="00B050"/>
                </a:solidFill>
              </a:rPr>
              <a:t>rozzlobeného</a:t>
            </a:r>
            <a:r>
              <a:rPr lang="cs-CZ" sz="4400" dirty="0" smtClean="0"/>
              <a:t>.</a:t>
            </a:r>
            <a:endParaRPr lang="cs-CZ" sz="4400" dirty="0"/>
          </a:p>
        </p:txBody>
      </p:sp>
      <p:sp>
        <p:nvSpPr>
          <p:cNvPr id="6" name="Zahnutá šipka nahoru 5"/>
          <p:cNvSpPr/>
          <p:nvPr/>
        </p:nvSpPr>
        <p:spPr>
          <a:xfrm>
            <a:off x="3347864" y="3140968"/>
            <a:ext cx="1656184" cy="36004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Zahnutá šipka nahoru 6"/>
          <p:cNvSpPr/>
          <p:nvPr/>
        </p:nvSpPr>
        <p:spPr>
          <a:xfrm>
            <a:off x="2627784" y="5229200"/>
            <a:ext cx="4536504" cy="648072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Zahnutá šipka nahoru 8"/>
          <p:cNvSpPr/>
          <p:nvPr/>
        </p:nvSpPr>
        <p:spPr>
          <a:xfrm>
            <a:off x="1835696" y="3140968"/>
            <a:ext cx="3672408" cy="72008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Zahnutá šipka nahoru 9"/>
          <p:cNvSpPr/>
          <p:nvPr/>
        </p:nvSpPr>
        <p:spPr>
          <a:xfrm>
            <a:off x="3347864" y="5229200"/>
            <a:ext cx="1152128" cy="324036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1" name="Zahnutá šipka nahoru 10"/>
          <p:cNvSpPr/>
          <p:nvPr/>
        </p:nvSpPr>
        <p:spPr>
          <a:xfrm>
            <a:off x="4644008" y="5229200"/>
            <a:ext cx="1584176" cy="324036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5917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Vyhledej a podtrhni doplňky: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772816"/>
            <a:ext cx="8229600" cy="4680520"/>
          </a:xfrm>
        </p:spPr>
        <p:txBody>
          <a:bodyPr>
            <a:normAutofit/>
          </a:bodyPr>
          <a:lstStyle/>
          <a:p>
            <a:pPr algn="ctr"/>
            <a:r>
              <a:rPr lang="cs-CZ" sz="4000" dirty="0" smtClean="0"/>
              <a:t>Dědeček seděl v parku sám.</a:t>
            </a:r>
          </a:p>
          <a:p>
            <a:pPr algn="ctr"/>
            <a:r>
              <a:rPr lang="cs-CZ" sz="4000" dirty="0" smtClean="0"/>
              <a:t>Dveře do domů zůstaly otevřené.</a:t>
            </a:r>
          </a:p>
          <a:p>
            <a:pPr algn="ctr"/>
            <a:r>
              <a:rPr lang="cs-CZ" sz="4000" dirty="0" smtClean="0"/>
              <a:t>Petra svačila čerstvý chléb se sýrem.</a:t>
            </a:r>
          </a:p>
          <a:p>
            <a:pPr algn="ctr"/>
            <a:r>
              <a:rPr lang="cs-CZ" sz="4000" dirty="0" smtClean="0"/>
              <a:t>Děti přiběhly unavené.</a:t>
            </a:r>
          </a:p>
          <a:p>
            <a:pPr algn="ctr"/>
            <a:r>
              <a:rPr lang="cs-CZ" sz="4000" dirty="0" smtClean="0"/>
              <a:t>Doktor Šedivý byl zvolen poslancem.</a:t>
            </a:r>
          </a:p>
          <a:p>
            <a:pPr algn="ctr"/>
            <a:r>
              <a:rPr lang="cs-CZ" sz="4000" dirty="0" smtClean="0"/>
              <a:t>Knihu mi Arnošt vrátil zničenou.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166501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926976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80520"/>
          </a:xfrm>
        </p:spPr>
        <p:txBody>
          <a:bodyPr>
            <a:normAutofit/>
          </a:bodyPr>
          <a:lstStyle/>
          <a:p>
            <a:pPr algn="ctr"/>
            <a:r>
              <a:rPr lang="cs-CZ" sz="4000" dirty="0" smtClean="0"/>
              <a:t>Dědeček seděl v parku </a:t>
            </a:r>
            <a:r>
              <a:rPr lang="cs-CZ" sz="4000" dirty="0" smtClean="0">
                <a:solidFill>
                  <a:srgbClr val="C00000"/>
                </a:solidFill>
              </a:rPr>
              <a:t>sám</a:t>
            </a:r>
            <a:r>
              <a:rPr lang="cs-CZ" sz="4000" dirty="0" smtClean="0"/>
              <a:t>.</a:t>
            </a:r>
          </a:p>
          <a:p>
            <a:pPr algn="ctr"/>
            <a:r>
              <a:rPr lang="cs-CZ" sz="4000" dirty="0" smtClean="0"/>
              <a:t>Dveře do domů zůstaly </a:t>
            </a:r>
            <a:r>
              <a:rPr lang="cs-CZ" sz="4000" dirty="0" smtClean="0">
                <a:solidFill>
                  <a:srgbClr val="C00000"/>
                </a:solidFill>
              </a:rPr>
              <a:t>otevřené</a:t>
            </a:r>
            <a:r>
              <a:rPr lang="cs-CZ" sz="4000" dirty="0" smtClean="0"/>
              <a:t>.</a:t>
            </a:r>
          </a:p>
          <a:p>
            <a:pPr algn="ctr"/>
            <a:r>
              <a:rPr lang="cs-CZ" sz="4000" dirty="0" smtClean="0"/>
              <a:t>Knihu mi Arnošt vrátil </a:t>
            </a:r>
            <a:r>
              <a:rPr lang="cs-CZ" sz="4000" dirty="0" smtClean="0">
                <a:solidFill>
                  <a:srgbClr val="C00000"/>
                </a:solidFill>
              </a:rPr>
              <a:t>zničenou</a:t>
            </a:r>
            <a:r>
              <a:rPr lang="cs-CZ" sz="4000" dirty="0" smtClean="0"/>
              <a:t>.</a:t>
            </a:r>
          </a:p>
          <a:p>
            <a:pPr algn="ctr"/>
            <a:r>
              <a:rPr lang="cs-CZ" sz="4000" dirty="0" smtClean="0"/>
              <a:t>Petra svačila čerstvý chléb se sýrem.</a:t>
            </a:r>
          </a:p>
          <a:p>
            <a:pPr algn="ctr"/>
            <a:r>
              <a:rPr lang="cs-CZ" sz="4000" dirty="0" smtClean="0"/>
              <a:t>Děti přiběhly </a:t>
            </a:r>
            <a:r>
              <a:rPr lang="cs-CZ" sz="4000" dirty="0" smtClean="0">
                <a:solidFill>
                  <a:srgbClr val="C00000"/>
                </a:solidFill>
              </a:rPr>
              <a:t>unavené</a:t>
            </a:r>
            <a:r>
              <a:rPr lang="cs-CZ" sz="4000" dirty="0" smtClean="0"/>
              <a:t>.</a:t>
            </a:r>
          </a:p>
          <a:p>
            <a:pPr algn="ctr"/>
            <a:r>
              <a:rPr lang="cs-CZ" sz="4000" dirty="0" smtClean="0"/>
              <a:t>Doktor Šedivý byl zvolen </a:t>
            </a:r>
            <a:r>
              <a:rPr lang="cs-CZ" sz="4000" dirty="0" smtClean="0">
                <a:solidFill>
                  <a:srgbClr val="C00000"/>
                </a:solidFill>
              </a:rPr>
              <a:t>poslancem</a:t>
            </a:r>
            <a:r>
              <a:rPr lang="cs-CZ" sz="40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95348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Ilustrace: 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520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235</Words>
  <Application>Microsoft Office PowerPoint</Application>
  <PresentationFormat>Předvádění na obrazovce (4:3)</PresentationFormat>
  <Paragraphs>46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</vt:lpstr>
      <vt:lpstr>DOPLNĚK</vt:lpstr>
      <vt:lpstr>Jak poznáme doplněk?</vt:lpstr>
      <vt:lpstr>Odpověď:</vt:lpstr>
      <vt:lpstr>Příklady doplňku:</vt:lpstr>
      <vt:lpstr>Vyhledej a podtrhni doplňky:</vt:lpstr>
      <vt:lpstr>Řešení: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DOPLNĚK</dc:title>
  <dc:creator>Dufková</dc:creator>
  <cp:lastModifiedBy>Dufková</cp:lastModifiedBy>
  <cp:revision>9</cp:revision>
  <dcterms:created xsi:type="dcterms:W3CDTF">2012-06-03T10:26:09Z</dcterms:created>
  <dcterms:modified xsi:type="dcterms:W3CDTF">2012-06-03T12:03:14Z</dcterms:modified>
</cp:coreProperties>
</file>