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7" r:id="rId3"/>
    <p:sldId id="268" r:id="rId4"/>
    <p:sldId id="263" r:id="rId5"/>
    <p:sldId id="264" r:id="rId6"/>
    <p:sldId id="262" r:id="rId7"/>
    <p:sldId id="265" r:id="rId8"/>
    <p:sldId id="26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VY_12_INOVACE_17_Větné </a:t>
          </a:r>
          <a:r>
            <a:rPr lang="cs-CZ" dirty="0" smtClean="0"/>
            <a:t>členy a věty vedlejší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Větné členy a věty vedlejší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9B9CF2B-4E89-4F89-8B25-CEBCE2206409}" type="presOf" srcId="{EBC41103-E2E5-4D48-9B4B-425520D3D098}" destId="{50C2F88D-8688-44C2-A854-691F34009D3B}" srcOrd="0" destOrd="0" presId="urn:microsoft.com/office/officeart/2005/8/layout/target3"/>
    <dgm:cxn modelId="{79677871-0A85-4126-852D-4B08896CE4B5}" type="presOf" srcId="{019433A1-1324-4DE1-9E6F-32B851095F74}" destId="{E7297F21-D4FD-4A41-AE58-814D01A6B5E7}" srcOrd="1" destOrd="0" presId="urn:microsoft.com/office/officeart/2005/8/layout/target3"/>
    <dgm:cxn modelId="{825B56FB-9C0C-41B4-900B-FB955A0795C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F8B6B27-812B-44EA-BFB2-9F33FDB3FF1E}" type="presOf" srcId="{445C7998-7549-48B0-BD68-D4F0167F02E5}" destId="{BC35EE03-4121-4EF9-923D-7CB6D30D358D}" srcOrd="0" destOrd="0" presId="urn:microsoft.com/office/officeart/2005/8/layout/target3"/>
    <dgm:cxn modelId="{B7CA07FC-F2D9-4B77-9727-19C26A553B20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BB30DE1-F0A2-4847-8E35-178E360A9027}" type="presOf" srcId="{EBC41103-E2E5-4D48-9B4B-425520D3D098}" destId="{F969C235-9271-4D34-B740-D627A121CAD0}" srcOrd="1" destOrd="0" presId="urn:microsoft.com/office/officeart/2005/8/layout/target3"/>
    <dgm:cxn modelId="{08122C0D-C6AC-4D90-81F5-F60098682EAC}" type="presOf" srcId="{FBBFC3EA-9D9D-4F3A-BEA6-9C2C0E46BF20}" destId="{832BF48F-0145-4429-9E02-8FCA946CCE9E}" srcOrd="1" destOrd="0" presId="urn:microsoft.com/office/officeart/2005/8/layout/target3"/>
    <dgm:cxn modelId="{D5B69CBE-5C49-49CD-8C39-1181E427D378}" type="presOf" srcId="{C73C7642-F245-4585-8F88-243F9FAEF6CA}" destId="{97289DF2-90F4-4EC2-A9FC-633B00BAB610}" srcOrd="0" destOrd="0" presId="urn:microsoft.com/office/officeart/2005/8/layout/target3"/>
    <dgm:cxn modelId="{9BA3F194-E99C-44DE-811C-20D1D915EC2F}" type="presOf" srcId="{DAEA276B-ECF9-46F6-A7D3-4693B2D32BC4}" destId="{CDED6FE3-AD8F-4ACC-B6B8-710EDDD97598}" srcOrd="0" destOrd="0" presId="urn:microsoft.com/office/officeart/2005/8/layout/target3"/>
    <dgm:cxn modelId="{38DC4F34-2220-462C-8C0D-13DD0234FED6}" type="presOf" srcId="{019433A1-1324-4DE1-9E6F-32B851095F74}" destId="{A3817367-F2BC-482F-8832-FA00B51DCCF3}" srcOrd="0" destOrd="0" presId="urn:microsoft.com/office/officeart/2005/8/layout/target3"/>
    <dgm:cxn modelId="{C6FAE1FA-8C57-4F95-8EE4-8E9657B49106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8610FA7-B403-44F8-A7AC-1F3349A99DAB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7920648-8B8A-44A7-B177-44F13A8D8668}" type="presOf" srcId="{C73C7642-F245-4585-8F88-243F9FAEF6CA}" destId="{AA41A67C-3D3F-4AE9-9E0F-5D7F7BB2E741}" srcOrd="1" destOrd="0" presId="urn:microsoft.com/office/officeart/2005/8/layout/target3"/>
    <dgm:cxn modelId="{50CA77E9-36DD-43FD-9A64-0258FAEF3AF2}" type="presParOf" srcId="{71045F8C-00FA-488E-A7BD-E2E6753D979D}" destId="{3577EC6B-C980-4F34-8C69-4365E7B8FC8C}" srcOrd="0" destOrd="0" presId="urn:microsoft.com/office/officeart/2005/8/layout/target3"/>
    <dgm:cxn modelId="{F493CA2E-B51B-479A-852F-0BC817D35C74}" type="presParOf" srcId="{71045F8C-00FA-488E-A7BD-E2E6753D979D}" destId="{6940EB87-DC1D-4BC3-9408-9AC2E1FFC039}" srcOrd="1" destOrd="0" presId="urn:microsoft.com/office/officeart/2005/8/layout/target3"/>
    <dgm:cxn modelId="{95660C67-DCC4-4F95-8DC9-DFCC7824613B}" type="presParOf" srcId="{71045F8C-00FA-488E-A7BD-E2E6753D979D}" destId="{BC35EE03-4121-4EF9-923D-7CB6D30D358D}" srcOrd="2" destOrd="0" presId="urn:microsoft.com/office/officeart/2005/8/layout/target3"/>
    <dgm:cxn modelId="{02B7CE58-9894-4CBF-B6EC-EE937A8B0782}" type="presParOf" srcId="{71045F8C-00FA-488E-A7BD-E2E6753D979D}" destId="{C95EEA27-3CBF-4645-A92D-9D8AF5C1CBFC}" srcOrd="3" destOrd="0" presId="urn:microsoft.com/office/officeart/2005/8/layout/target3"/>
    <dgm:cxn modelId="{6B9626BE-1C67-421D-BB9B-51939CE8F81F}" type="presParOf" srcId="{71045F8C-00FA-488E-A7BD-E2E6753D979D}" destId="{851BB866-B6AE-4566-893F-4C635BA974FC}" srcOrd="4" destOrd="0" presId="urn:microsoft.com/office/officeart/2005/8/layout/target3"/>
    <dgm:cxn modelId="{0A2FF364-E804-4591-93D8-A0AA13E4F8AC}" type="presParOf" srcId="{71045F8C-00FA-488E-A7BD-E2E6753D979D}" destId="{643EA938-EDE0-4533-ACCC-D2BD6F3A527C}" srcOrd="5" destOrd="0" presId="urn:microsoft.com/office/officeart/2005/8/layout/target3"/>
    <dgm:cxn modelId="{74F78619-6691-4F30-BFFA-FA2229726169}" type="presParOf" srcId="{71045F8C-00FA-488E-A7BD-E2E6753D979D}" destId="{92F31B18-D66D-4CC7-89B9-378928DE877D}" srcOrd="6" destOrd="0" presId="urn:microsoft.com/office/officeart/2005/8/layout/target3"/>
    <dgm:cxn modelId="{CD5CC18F-1A98-4958-81E3-5B444FD49BD9}" type="presParOf" srcId="{71045F8C-00FA-488E-A7BD-E2E6753D979D}" destId="{902074E1-B931-4618-97F1-FADBE82E9C3C}" srcOrd="7" destOrd="0" presId="urn:microsoft.com/office/officeart/2005/8/layout/target3"/>
    <dgm:cxn modelId="{FAC40DF3-2398-48EF-BC17-9D2CD6877EB3}" type="presParOf" srcId="{71045F8C-00FA-488E-A7BD-E2E6753D979D}" destId="{A3817367-F2BC-482F-8832-FA00B51DCCF3}" srcOrd="8" destOrd="0" presId="urn:microsoft.com/office/officeart/2005/8/layout/target3"/>
    <dgm:cxn modelId="{DCF56C5F-5B23-46B9-8384-55CA4ED0D0AE}" type="presParOf" srcId="{71045F8C-00FA-488E-A7BD-E2E6753D979D}" destId="{626ABFF6-56C8-4386-B662-68EC364EED9D}" srcOrd="9" destOrd="0" presId="urn:microsoft.com/office/officeart/2005/8/layout/target3"/>
    <dgm:cxn modelId="{EB73903C-0AE1-48F2-8CC9-0EC8E0EE72CA}" type="presParOf" srcId="{71045F8C-00FA-488E-A7BD-E2E6753D979D}" destId="{6DB11F1C-D028-4800-9625-6611CA9DE6D4}" srcOrd="10" destOrd="0" presId="urn:microsoft.com/office/officeart/2005/8/layout/target3"/>
    <dgm:cxn modelId="{B7AF893F-FCE1-4B2F-AE42-EAC6FD4A1485}" type="presParOf" srcId="{71045F8C-00FA-488E-A7BD-E2E6753D979D}" destId="{CDED6FE3-AD8F-4ACC-B6B8-710EDDD97598}" srcOrd="11" destOrd="0" presId="urn:microsoft.com/office/officeart/2005/8/layout/target3"/>
    <dgm:cxn modelId="{4CF3EEF6-47B9-4825-ABCC-97BFD2538F30}" type="presParOf" srcId="{71045F8C-00FA-488E-A7BD-E2E6753D979D}" destId="{397AC6D7-84A6-4150-958F-83C92D9ACF38}" srcOrd="12" destOrd="0" presId="urn:microsoft.com/office/officeart/2005/8/layout/target3"/>
    <dgm:cxn modelId="{7B3CFEE4-4058-412A-8161-783E36310011}" type="presParOf" srcId="{71045F8C-00FA-488E-A7BD-E2E6753D979D}" destId="{D7419528-33A6-416D-9E64-B3F7915C5149}" srcOrd="13" destOrd="0" presId="urn:microsoft.com/office/officeart/2005/8/layout/target3"/>
    <dgm:cxn modelId="{F36B615B-CA57-4D3C-8EF3-9321B805737F}" type="presParOf" srcId="{71045F8C-00FA-488E-A7BD-E2E6753D979D}" destId="{97289DF2-90F4-4EC2-A9FC-633B00BAB610}" srcOrd="14" destOrd="0" presId="urn:microsoft.com/office/officeart/2005/8/layout/target3"/>
    <dgm:cxn modelId="{43E9D29F-A3DA-4C0D-A6CC-88A3B4D186BA}" type="presParOf" srcId="{71045F8C-00FA-488E-A7BD-E2E6753D979D}" destId="{234EBA9D-95B4-4C20-A84E-6F65F1085DC6}" srcOrd="15" destOrd="0" presId="urn:microsoft.com/office/officeart/2005/8/layout/target3"/>
    <dgm:cxn modelId="{21E8BA53-9291-4F40-B494-58C67B3BB9A8}" type="presParOf" srcId="{71045F8C-00FA-488E-A7BD-E2E6753D979D}" destId="{12255512-213F-41DF-90A6-8B4CD74A2B52}" srcOrd="16" destOrd="0" presId="urn:microsoft.com/office/officeart/2005/8/layout/target3"/>
    <dgm:cxn modelId="{C5819088-49BF-4D37-9C63-F25C277B0A49}" type="presParOf" srcId="{71045F8C-00FA-488E-A7BD-E2E6753D979D}" destId="{50C2F88D-8688-44C2-A854-691F34009D3B}" srcOrd="17" destOrd="0" presId="urn:microsoft.com/office/officeart/2005/8/layout/target3"/>
    <dgm:cxn modelId="{70F3E3AA-2BDE-491D-8D9F-EB4AA13DB5F1}" type="presParOf" srcId="{71045F8C-00FA-488E-A7BD-E2E6753D979D}" destId="{4D19AB04-24FA-40C2-B203-52AE3D15E171}" srcOrd="18" destOrd="0" presId="urn:microsoft.com/office/officeart/2005/8/layout/target3"/>
    <dgm:cxn modelId="{673F3AAF-6AEB-46ED-8929-28D064C0AEF0}" type="presParOf" srcId="{71045F8C-00FA-488E-A7BD-E2E6753D979D}" destId="{832BF48F-0145-4429-9E02-8FCA946CCE9E}" srcOrd="19" destOrd="0" presId="urn:microsoft.com/office/officeart/2005/8/layout/target3"/>
    <dgm:cxn modelId="{B8D26C34-67F7-4AD3-BC16-7D06F2963238}" type="presParOf" srcId="{71045F8C-00FA-488E-A7BD-E2E6753D979D}" destId="{E7297F21-D4FD-4A41-AE58-814D01A6B5E7}" srcOrd="20" destOrd="0" presId="urn:microsoft.com/office/officeart/2005/8/layout/target3"/>
    <dgm:cxn modelId="{4EB7BF8E-F639-4D56-B2EB-7C592051D55D}" type="presParOf" srcId="{71045F8C-00FA-488E-A7BD-E2E6753D979D}" destId="{F69A1436-182C-465B-AD7F-FE48E0C090C1}" srcOrd="21" destOrd="0" presId="urn:microsoft.com/office/officeart/2005/8/layout/target3"/>
    <dgm:cxn modelId="{A37DE19B-F300-4650-ADA1-8AC8A87F5892}" type="presParOf" srcId="{71045F8C-00FA-488E-A7BD-E2E6753D979D}" destId="{AA41A67C-3D3F-4AE9-9E0F-5D7F7BB2E741}" srcOrd="22" destOrd="0" presId="urn:microsoft.com/office/officeart/2005/8/layout/target3"/>
    <dgm:cxn modelId="{8B811423-DA6D-4076-B852-FB6CD1AE162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VY_12_INOVACE_17_Větné </a:t>
          </a:r>
          <a:r>
            <a:rPr lang="cs-CZ" sz="1400" kern="1200" dirty="0" smtClean="0"/>
            <a:t>členy a věty vedlejší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Větné členy a věty vedlejší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ECCC51-DE6C-47F6-8074-65821C6208B3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7FA0AE-330C-4AC7-B4FA-85D6C6E01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687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912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49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817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23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621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879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577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410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051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555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32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45B6E-17C1-493A-BCB6-43EBC8D1113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5EAE6D-4957-4BAD-8D98-F44A640F3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746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484888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6421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79208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5276375"/>
              </p:ext>
            </p:extLst>
          </p:nvPr>
        </p:nvGraphicFramePr>
        <p:xfrm>
          <a:off x="1691680" y="1340768"/>
          <a:ext cx="6120680" cy="45738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96344"/>
                <a:gridCol w="3024336"/>
              </a:tblGrid>
              <a:tr h="36855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5779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805084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95222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58083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275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7702624" cy="1362075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/>
              <a:t>VĚTNÉ ČLENY A VĚTY VEDLEJŠÍ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754357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2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SROVNÁNÍ                             větný člen (VČ) – vedlejší věta (VV)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VĚTA VEDLEJŠÍ ZÁVISÍ NA JINÉ VĚTĚ   </a:t>
            </a:r>
            <a:r>
              <a:rPr lang="cs-CZ" dirty="0" smtClean="0"/>
              <a:t>(STEJNĚ JAKO VĚTNÝ ČLEN NA JINÉM)</a:t>
            </a:r>
          </a:p>
          <a:p>
            <a:pPr algn="ctr"/>
            <a:endParaRPr lang="cs-CZ" dirty="0"/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 VEDLEJŠÍ VĚTY ZJIŠŤUJEME  STEJNÝMI OTÁZKAMI</a:t>
            </a:r>
            <a:r>
              <a:rPr lang="cs-CZ" b="1" dirty="0" smtClean="0"/>
              <a:t>,                                             </a:t>
            </a:r>
            <a:r>
              <a:rPr lang="cs-CZ" dirty="0" smtClean="0"/>
              <a:t>KTERÝMI SE PTÁME NA VĚTNÉ ČLENY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2776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VĚTNÝ ČLEN      VĚTA VEDLEJŠÍ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038600" cy="438194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Zloděj</a:t>
            </a:r>
            <a:r>
              <a:rPr lang="cs-CZ" dirty="0" smtClean="0"/>
              <a:t> nebyl dosud zjištěn.</a:t>
            </a:r>
          </a:p>
          <a:p>
            <a:r>
              <a:rPr lang="cs-CZ" dirty="0" smtClean="0"/>
              <a:t>Spisovatel nám popsal </a:t>
            </a:r>
            <a:r>
              <a:rPr lang="cs-CZ" dirty="0" smtClean="0">
                <a:solidFill>
                  <a:srgbClr val="FF0000"/>
                </a:solidFill>
              </a:rPr>
              <a:t>svoje zážitky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Při dešti</a:t>
            </a:r>
            <a:r>
              <a:rPr lang="cs-CZ" dirty="0" smtClean="0"/>
              <a:t> zůstaneme doma.</a:t>
            </a:r>
          </a:p>
          <a:p>
            <a:r>
              <a:rPr lang="cs-CZ" dirty="0" smtClean="0"/>
              <a:t>Dělal to </a:t>
            </a:r>
            <a:r>
              <a:rPr lang="cs-CZ" dirty="0" smtClean="0">
                <a:solidFill>
                  <a:srgbClr val="FF0000"/>
                </a:solidFill>
              </a:rPr>
              <a:t>nejlépe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Pozorovali jsme včely </a:t>
            </a:r>
            <a:r>
              <a:rPr lang="cs-CZ" dirty="0" smtClean="0">
                <a:solidFill>
                  <a:srgbClr val="FF0000"/>
                </a:solidFill>
              </a:rPr>
              <a:t>létající</a:t>
            </a:r>
            <a:r>
              <a:rPr lang="cs-CZ" dirty="0" smtClean="0"/>
              <a:t> z květu na květ.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772816"/>
            <a:ext cx="4038600" cy="44973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Kdo kradl</a:t>
            </a:r>
            <a:r>
              <a:rPr lang="cs-CZ" dirty="0" smtClean="0"/>
              <a:t>, se dosud nezjistilo.</a:t>
            </a:r>
          </a:p>
          <a:p>
            <a:r>
              <a:rPr lang="cs-CZ" dirty="0" smtClean="0"/>
              <a:t>Spisovatel nám popsal, </a:t>
            </a:r>
            <a:r>
              <a:rPr lang="cs-CZ" dirty="0" smtClean="0">
                <a:solidFill>
                  <a:srgbClr val="FF0000"/>
                </a:solidFill>
              </a:rPr>
              <a:t>jaké má zážitky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Když bude pršet</a:t>
            </a:r>
            <a:r>
              <a:rPr lang="cs-CZ" dirty="0" smtClean="0"/>
              <a:t>, zůstaneme doma.</a:t>
            </a:r>
          </a:p>
          <a:p>
            <a:r>
              <a:rPr lang="cs-CZ" dirty="0" smtClean="0"/>
              <a:t>Dělal to, </a:t>
            </a:r>
            <a:r>
              <a:rPr lang="cs-CZ" dirty="0" smtClean="0">
                <a:solidFill>
                  <a:srgbClr val="FF0000"/>
                </a:solidFill>
              </a:rPr>
              <a:t>jak nejlépe dovedl.</a:t>
            </a:r>
          </a:p>
          <a:p>
            <a:r>
              <a:rPr lang="cs-CZ" dirty="0" smtClean="0"/>
              <a:t>Pozorovali jsme včely, </a:t>
            </a:r>
            <a:r>
              <a:rPr lang="cs-CZ" dirty="0" smtClean="0">
                <a:solidFill>
                  <a:srgbClr val="FF0000"/>
                </a:solidFill>
              </a:rPr>
              <a:t>které létaly </a:t>
            </a:r>
            <a:r>
              <a:rPr lang="cs-CZ" dirty="0" smtClean="0"/>
              <a:t>z květu na květ.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807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922114"/>
          </a:xfrm>
        </p:spPr>
        <p:txBody>
          <a:bodyPr>
            <a:noAutofit/>
          </a:bodyPr>
          <a:lstStyle/>
          <a:p>
            <a:r>
              <a:rPr lang="cs-CZ" sz="3200" dirty="0" smtClean="0"/>
              <a:t>NAHRAĎ VĚTNÝ ČLEN VĚTOU VEDLEJŠÍ     A NAOPAK: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484784"/>
            <a:ext cx="4320480" cy="4896544"/>
          </a:xfrm>
        </p:spPr>
        <p:txBody>
          <a:bodyPr>
            <a:noAutofit/>
          </a:bodyPr>
          <a:lstStyle/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VSTÁVALI JSME ZA ÚSVITU. </a:t>
            </a:r>
          </a:p>
          <a:p>
            <a:pPr lvl="0">
              <a:buClr>
                <a:srgbClr val="C80000"/>
              </a:buClr>
            </a:pPr>
            <a:endParaRPr lang="cs-CZ" sz="2300" dirty="0">
              <a:solidFill>
                <a:prstClr val="black"/>
              </a:solidFill>
            </a:endParaRPr>
          </a:p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DĚLAL TO </a:t>
            </a:r>
            <a:r>
              <a:rPr lang="cs-CZ" sz="2300" dirty="0" smtClean="0">
                <a:solidFill>
                  <a:prstClr val="black"/>
                </a:solidFill>
              </a:rPr>
              <a:t>________________.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Clr>
                <a:srgbClr val="C80000"/>
              </a:buClr>
            </a:pPr>
            <a:r>
              <a:rPr lang="cs-CZ" sz="2300" dirty="0" smtClean="0">
                <a:solidFill>
                  <a:prstClr val="black"/>
                </a:solidFill>
              </a:rPr>
              <a:t>NEBYL </a:t>
            </a:r>
            <a:r>
              <a:rPr lang="cs-CZ" sz="2300" dirty="0">
                <a:solidFill>
                  <a:prstClr val="black"/>
                </a:solidFill>
              </a:rPr>
              <a:t>JEDINÝM ZÁJEMCEM O PRÁCI.</a:t>
            </a:r>
          </a:p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NEBYL JASNÝ </a:t>
            </a:r>
            <a:r>
              <a:rPr lang="cs-CZ" sz="2300" dirty="0" smtClean="0">
                <a:solidFill>
                  <a:prstClr val="black"/>
                </a:solidFill>
              </a:rPr>
              <a:t>_____________.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OZNÁMILI JSME NAŠI  SVATBU</a:t>
            </a:r>
            <a:r>
              <a:rPr lang="cs-CZ" sz="2300" dirty="0" smtClean="0">
                <a:solidFill>
                  <a:prstClr val="black"/>
                </a:solidFill>
              </a:rPr>
              <a:t>.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Clr>
                <a:srgbClr val="C80000"/>
              </a:buClr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>
              <a:buClr>
                <a:srgbClr val="C80000"/>
              </a:buClr>
            </a:pPr>
            <a:r>
              <a:rPr lang="cs-CZ" sz="2300" dirty="0" smtClean="0">
                <a:solidFill>
                  <a:prstClr val="black"/>
                </a:solidFill>
              </a:rPr>
              <a:t>_________ </a:t>
            </a:r>
            <a:r>
              <a:rPr lang="cs-CZ" sz="2300" dirty="0">
                <a:solidFill>
                  <a:prstClr val="black"/>
                </a:solidFill>
              </a:rPr>
              <a:t>NENÍ JEŠTĚ ZNÁM.</a:t>
            </a:r>
          </a:p>
          <a:p>
            <a:pPr marL="0" lvl="0" indent="0">
              <a:buClr>
                <a:srgbClr val="C80000"/>
              </a:buClr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VYPRÁVĚL NÁM O SVÝCH CESTÁCH.</a:t>
            </a:r>
          </a:p>
          <a:p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484784"/>
            <a:ext cx="4392488" cy="5112568"/>
          </a:xfrm>
        </p:spPr>
        <p:txBody>
          <a:bodyPr>
            <a:noAutofit/>
          </a:bodyPr>
          <a:lstStyle/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VSTÁVALI JSME, </a:t>
            </a:r>
            <a:r>
              <a:rPr lang="cs-CZ" sz="2300" dirty="0" smtClean="0">
                <a:solidFill>
                  <a:prstClr val="black"/>
                </a:solidFill>
              </a:rPr>
              <a:t>__________</a:t>
            </a:r>
          </a:p>
          <a:p>
            <a:pPr marL="0" lvl="0" indent="0">
              <a:buClr>
                <a:srgbClr val="C80000"/>
              </a:buClr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     ________________________.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DĚLAL TO, JAK NEJLÉPE UMĚL.</a:t>
            </a:r>
          </a:p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NEBYL JEDINÝM, </a:t>
            </a:r>
            <a:r>
              <a:rPr lang="cs-CZ" sz="2300" dirty="0" smtClean="0">
                <a:solidFill>
                  <a:prstClr val="black"/>
                </a:solidFill>
              </a:rPr>
              <a:t>_______</a:t>
            </a:r>
          </a:p>
          <a:p>
            <a:pPr marL="0" lvl="0" indent="0">
              <a:buClr>
                <a:srgbClr val="C80000"/>
              </a:buClr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     ______________________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NEBYLO JASNÉ, KDY PŘIJELI.</a:t>
            </a:r>
          </a:p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OZNÁMILI JSME, </a:t>
            </a:r>
            <a:r>
              <a:rPr lang="cs-CZ" sz="2300" dirty="0" smtClean="0">
                <a:solidFill>
                  <a:prstClr val="black"/>
                </a:solidFill>
              </a:rPr>
              <a:t>________</a:t>
            </a:r>
          </a:p>
          <a:p>
            <a:pPr marL="0" lvl="0" indent="0">
              <a:buClr>
                <a:srgbClr val="C80000"/>
              </a:buClr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     ______________________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KDO VYHRÁL, NENÍ JEŠTĚ ZNÁMO.</a:t>
            </a:r>
          </a:p>
          <a:p>
            <a:pPr lvl="0">
              <a:buClr>
                <a:srgbClr val="C80000"/>
              </a:buClr>
            </a:pPr>
            <a:r>
              <a:rPr lang="cs-CZ" sz="2300" dirty="0">
                <a:solidFill>
                  <a:prstClr val="black"/>
                </a:solidFill>
              </a:rPr>
              <a:t>VYPRÁVĚL </a:t>
            </a:r>
            <a:r>
              <a:rPr lang="cs-CZ" sz="2300" dirty="0" smtClean="0">
                <a:solidFill>
                  <a:prstClr val="black"/>
                </a:solidFill>
              </a:rPr>
              <a:t>NÁM, ________.</a:t>
            </a:r>
            <a:endParaRPr lang="cs-CZ" sz="2300" dirty="0">
              <a:solidFill>
                <a:prstClr val="black"/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9437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268760"/>
            <a:ext cx="4320480" cy="547260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VSTÁVALI JSME ZA ÚSVITU. </a:t>
            </a:r>
          </a:p>
          <a:p>
            <a:endParaRPr lang="cs-CZ" dirty="0" smtClean="0"/>
          </a:p>
          <a:p>
            <a:r>
              <a:rPr lang="cs-CZ" dirty="0" smtClean="0"/>
              <a:t>DĚLAL TO NEJLÉPE.</a:t>
            </a:r>
          </a:p>
          <a:p>
            <a:endParaRPr lang="cs-CZ" dirty="0"/>
          </a:p>
          <a:p>
            <a:r>
              <a:rPr lang="cs-CZ" dirty="0" smtClean="0"/>
              <a:t>NEBYL JEDINÝM ZÁJEMCEM O PRÁCI.</a:t>
            </a:r>
          </a:p>
          <a:p>
            <a:r>
              <a:rPr lang="cs-CZ" dirty="0" smtClean="0"/>
              <a:t>NEBYL JASNÝ ČAS JEJICH PŘÍJEZDU.</a:t>
            </a:r>
          </a:p>
          <a:p>
            <a:r>
              <a:rPr lang="cs-CZ" dirty="0" smtClean="0"/>
              <a:t>OZNÁMILI JSME NAŠI  SVATBU.</a:t>
            </a:r>
          </a:p>
          <a:p>
            <a:r>
              <a:rPr lang="cs-CZ" dirty="0" smtClean="0"/>
              <a:t>VÍTĚZ NENÍ JEŠTĚ ZNÁM.</a:t>
            </a:r>
          </a:p>
          <a:p>
            <a:pPr marL="0" indent="0">
              <a:buNone/>
            </a:pPr>
            <a:endParaRPr lang="cs-CZ" sz="1100" dirty="0" smtClean="0"/>
          </a:p>
          <a:p>
            <a:r>
              <a:rPr lang="cs-CZ" dirty="0" smtClean="0"/>
              <a:t>VYPRÁVĚL NÁM O SVÝCH CESTÁCH.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VSTÁVALI JSME, KDYŽ SVÍTALO.</a:t>
            </a:r>
          </a:p>
          <a:p>
            <a:r>
              <a:rPr lang="cs-CZ" dirty="0" smtClean="0"/>
              <a:t>DĚLAL TO, JAK NEJLÉPE UMĚL.</a:t>
            </a:r>
          </a:p>
          <a:p>
            <a:r>
              <a:rPr lang="cs-CZ" dirty="0" smtClean="0"/>
              <a:t>NEBYL JEDINÝM, KDO SE ZAJÍMAL O PRÁCI.</a:t>
            </a:r>
          </a:p>
          <a:p>
            <a:r>
              <a:rPr lang="cs-CZ" dirty="0" smtClean="0"/>
              <a:t>NEBYLO JASNÉ, KDY PŘIJELI.</a:t>
            </a:r>
          </a:p>
          <a:p>
            <a:r>
              <a:rPr lang="cs-CZ" dirty="0" smtClean="0"/>
              <a:t>OZNÁMILI JSME, ŽE SE BUDEME BRÁT.</a:t>
            </a:r>
          </a:p>
          <a:p>
            <a:r>
              <a:rPr lang="cs-CZ" dirty="0" smtClean="0"/>
              <a:t>KDO VYHRÁL, NENÍ JEŠTĚ ZNÁMO.</a:t>
            </a:r>
          </a:p>
          <a:p>
            <a:r>
              <a:rPr lang="cs-CZ" dirty="0" smtClean="0"/>
              <a:t>VYPRÁVĚL NÁM, JAK CESTOVAL.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8064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760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154</TotalTime>
  <Words>395</Words>
  <Application>Microsoft Office PowerPoint</Application>
  <PresentationFormat>Předvádění na obrazovce (4:3)</PresentationFormat>
  <Paragraphs>77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LuckyTie</vt:lpstr>
      <vt:lpstr>Motiv systému Office</vt:lpstr>
      <vt:lpstr>Prezentace aplikace PowerPoint</vt:lpstr>
      <vt:lpstr>Anotace</vt:lpstr>
      <vt:lpstr>VĚTNÉ ČLENY A VĚTY VEDLEJŠÍ</vt:lpstr>
      <vt:lpstr>SROVNÁNÍ                             větný člen (VČ) – vedlejší věta (VV)</vt:lpstr>
      <vt:lpstr>VĚTNÝ ČLEN      VĚTA VEDLEJŠÍ</vt:lpstr>
      <vt:lpstr>NAHRAĎ VĚTNÝ ČLEN VĚTOU VEDLEJŠÍ     A NAOPAK: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 vedlejší</dc:title>
  <dc:creator>Dufková</dc:creator>
  <cp:lastModifiedBy>Dufková</cp:lastModifiedBy>
  <cp:revision>18</cp:revision>
  <dcterms:created xsi:type="dcterms:W3CDTF">2012-04-17T19:43:55Z</dcterms:created>
  <dcterms:modified xsi:type="dcterms:W3CDTF">2012-06-03T19:58:33Z</dcterms:modified>
</cp:coreProperties>
</file>