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Slova protikladná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VY_32_INOVACE_1B22Čj2_Slova protikladná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9DE0EF-DC3A-43E4-B1DA-855E37F0B574}" type="presOf" srcId="{39F8B381-5807-488E-AC22-73DD4140ED4A}" destId="{71045F8C-00FA-488E-A7BD-E2E6753D979D}" srcOrd="0" destOrd="0" presId="urn:microsoft.com/office/officeart/2005/8/layout/target3"/>
    <dgm:cxn modelId="{8CE4F9C0-A881-4281-9DD2-326154676C16}" type="presOf" srcId="{445C7998-7549-48B0-BD68-D4F0167F02E5}" destId="{4D19AB04-24FA-40C2-B203-52AE3D15E171}" srcOrd="1" destOrd="0" presId="urn:microsoft.com/office/officeart/2005/8/layout/target3"/>
    <dgm:cxn modelId="{E9276911-3A84-4E02-80E2-3BD08AA266AA}" type="presOf" srcId="{EBC41103-E2E5-4D48-9B4B-425520D3D098}" destId="{3BA01B75-849B-4716-8BCD-084A86FF328F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0A303E00-F115-4C00-A7D9-9E605A5F8C0C}" type="presOf" srcId="{EBC41103-E2E5-4D48-9B4B-425520D3D098}" destId="{A27B6496-BF1B-4384-9217-9659064D5D6A}" srcOrd="1" destOrd="0" presId="urn:microsoft.com/office/officeart/2005/8/layout/target3"/>
    <dgm:cxn modelId="{FC2BF9DE-CFAF-4190-952C-E348AEC6CD3F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51B5A20-0038-4E60-B0AE-351CDEA508A7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5C3BC98-FADC-4181-987C-50873DBA3D72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DEFACFF-505E-42EC-8ECA-73743955E596}" type="presOf" srcId="{019433A1-1324-4DE1-9E6F-32B851095F74}" destId="{A3817367-F2BC-482F-8832-FA00B51DCCF3}" srcOrd="0" destOrd="0" presId="urn:microsoft.com/office/officeart/2005/8/layout/target3"/>
    <dgm:cxn modelId="{0943E87A-55FD-4DB1-8294-72F9E20E8194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6AFFCFD3-24B3-4B70-908E-2D4500614500}" type="presOf" srcId="{445C7998-7549-48B0-BD68-D4F0167F02E5}" destId="{BC35EE03-4121-4EF9-923D-7CB6D30D358D}" srcOrd="0" destOrd="0" presId="urn:microsoft.com/office/officeart/2005/8/layout/target3"/>
    <dgm:cxn modelId="{C16C788C-CA28-40BC-9FD3-C792094FECB9}" type="presOf" srcId="{019433A1-1324-4DE1-9E6F-32B851095F74}" destId="{E7297F21-D4FD-4A41-AE58-814D01A6B5E7}" srcOrd="1" destOrd="0" presId="urn:microsoft.com/office/officeart/2005/8/layout/target3"/>
    <dgm:cxn modelId="{1C688070-AFE0-45AE-80F1-6B5A9F1237DD}" type="presParOf" srcId="{71045F8C-00FA-488E-A7BD-E2E6753D979D}" destId="{3577EC6B-C980-4F34-8C69-4365E7B8FC8C}" srcOrd="0" destOrd="0" presId="urn:microsoft.com/office/officeart/2005/8/layout/target3"/>
    <dgm:cxn modelId="{450980FC-4C50-40BC-8C85-C90EC890AB34}" type="presParOf" srcId="{71045F8C-00FA-488E-A7BD-E2E6753D979D}" destId="{6940EB87-DC1D-4BC3-9408-9AC2E1FFC039}" srcOrd="1" destOrd="0" presId="urn:microsoft.com/office/officeart/2005/8/layout/target3"/>
    <dgm:cxn modelId="{11D98F9D-12EE-45D2-935A-208760B94054}" type="presParOf" srcId="{71045F8C-00FA-488E-A7BD-E2E6753D979D}" destId="{BC35EE03-4121-4EF9-923D-7CB6D30D358D}" srcOrd="2" destOrd="0" presId="urn:microsoft.com/office/officeart/2005/8/layout/target3"/>
    <dgm:cxn modelId="{78238647-2C7F-44BD-9152-2D82D746E03F}" type="presParOf" srcId="{71045F8C-00FA-488E-A7BD-E2E6753D979D}" destId="{C95EEA27-3CBF-4645-A92D-9D8AF5C1CBFC}" srcOrd="3" destOrd="0" presId="urn:microsoft.com/office/officeart/2005/8/layout/target3"/>
    <dgm:cxn modelId="{D8D30679-B685-4A89-949D-9946DD2CD7C6}" type="presParOf" srcId="{71045F8C-00FA-488E-A7BD-E2E6753D979D}" destId="{851BB866-B6AE-4566-893F-4C635BA974FC}" srcOrd="4" destOrd="0" presId="urn:microsoft.com/office/officeart/2005/8/layout/target3"/>
    <dgm:cxn modelId="{196018A1-E9A3-40D8-BA91-245BE3CA3AF5}" type="presParOf" srcId="{71045F8C-00FA-488E-A7BD-E2E6753D979D}" destId="{643EA938-EDE0-4533-ACCC-D2BD6F3A527C}" srcOrd="5" destOrd="0" presId="urn:microsoft.com/office/officeart/2005/8/layout/target3"/>
    <dgm:cxn modelId="{A399E556-ED6E-45B8-82C4-4832F6D2D1E2}" type="presParOf" srcId="{71045F8C-00FA-488E-A7BD-E2E6753D979D}" destId="{92F31B18-D66D-4CC7-89B9-378928DE877D}" srcOrd="6" destOrd="0" presId="urn:microsoft.com/office/officeart/2005/8/layout/target3"/>
    <dgm:cxn modelId="{1434EA8A-C5AF-4DE3-9F39-6171FFE15BD6}" type="presParOf" srcId="{71045F8C-00FA-488E-A7BD-E2E6753D979D}" destId="{902074E1-B931-4618-97F1-FADBE82E9C3C}" srcOrd="7" destOrd="0" presId="urn:microsoft.com/office/officeart/2005/8/layout/target3"/>
    <dgm:cxn modelId="{8A45F70A-C4BE-4E5F-ABE2-838D4AD09562}" type="presParOf" srcId="{71045F8C-00FA-488E-A7BD-E2E6753D979D}" destId="{A3817367-F2BC-482F-8832-FA00B51DCCF3}" srcOrd="8" destOrd="0" presId="urn:microsoft.com/office/officeart/2005/8/layout/target3"/>
    <dgm:cxn modelId="{C04049FC-D9E2-4432-9076-786059442CD6}" type="presParOf" srcId="{71045F8C-00FA-488E-A7BD-E2E6753D979D}" destId="{2DD79E57-A63E-47D4-A1AB-6DF333476AD4}" srcOrd="9" destOrd="0" presId="urn:microsoft.com/office/officeart/2005/8/layout/target3"/>
    <dgm:cxn modelId="{462C9581-B5B0-4174-B9CA-FCC81B09DF28}" type="presParOf" srcId="{71045F8C-00FA-488E-A7BD-E2E6753D979D}" destId="{648967D3-ED80-4214-8D87-4E7012561E4A}" srcOrd="10" destOrd="0" presId="urn:microsoft.com/office/officeart/2005/8/layout/target3"/>
    <dgm:cxn modelId="{20DAB520-273D-41E8-AEFD-A8850AC76E21}" type="presParOf" srcId="{71045F8C-00FA-488E-A7BD-E2E6753D979D}" destId="{9A9B6F4F-B6FF-4F2D-B640-A8473E589523}" srcOrd="11" destOrd="0" presId="urn:microsoft.com/office/officeart/2005/8/layout/target3"/>
    <dgm:cxn modelId="{98FEDB98-4160-46DE-A683-CF4E92AEEADE}" type="presParOf" srcId="{71045F8C-00FA-488E-A7BD-E2E6753D979D}" destId="{13BD0FAF-9F2C-4708-9E63-A8E8E5252943}" srcOrd="12" destOrd="0" presId="urn:microsoft.com/office/officeart/2005/8/layout/target3"/>
    <dgm:cxn modelId="{203A8AB5-AB87-4D67-A016-AE7F3B8CBABA}" type="presParOf" srcId="{71045F8C-00FA-488E-A7BD-E2E6753D979D}" destId="{6821E7C9-5E4B-45FA-8F82-01E6F26FAA25}" srcOrd="13" destOrd="0" presId="urn:microsoft.com/office/officeart/2005/8/layout/target3"/>
    <dgm:cxn modelId="{6E7EC2DA-53A7-4432-BFC2-77AD1E368FE8}" type="presParOf" srcId="{71045F8C-00FA-488E-A7BD-E2E6753D979D}" destId="{3BA01B75-849B-4716-8BCD-084A86FF328F}" srcOrd="14" destOrd="0" presId="urn:microsoft.com/office/officeart/2005/8/layout/target3"/>
    <dgm:cxn modelId="{D4741E6F-06B7-4C4D-A37A-3546AADDE248}" type="presParOf" srcId="{71045F8C-00FA-488E-A7BD-E2E6753D979D}" destId="{4D19AB04-24FA-40C2-B203-52AE3D15E171}" srcOrd="15" destOrd="0" presId="urn:microsoft.com/office/officeart/2005/8/layout/target3"/>
    <dgm:cxn modelId="{6C24D011-0C02-4D75-8F99-FBA04F7903BA}" type="presParOf" srcId="{71045F8C-00FA-488E-A7BD-E2E6753D979D}" destId="{832BF48F-0145-4429-9E02-8FCA946CCE9E}" srcOrd="16" destOrd="0" presId="urn:microsoft.com/office/officeart/2005/8/layout/target3"/>
    <dgm:cxn modelId="{712FC0BC-24E5-4351-AD9A-2D4EC8E90902}" type="presParOf" srcId="{71045F8C-00FA-488E-A7BD-E2E6753D979D}" destId="{E7297F21-D4FD-4A41-AE58-814D01A6B5E7}" srcOrd="17" destOrd="0" presId="urn:microsoft.com/office/officeart/2005/8/layout/target3"/>
    <dgm:cxn modelId="{06F94C14-5203-4B45-A3C3-6968A4858E83}" type="presParOf" srcId="{71045F8C-00FA-488E-A7BD-E2E6753D979D}" destId="{59F530CB-4999-43B3-A00D-6AB53886BD77}" srcOrd="18" destOrd="0" presId="urn:microsoft.com/office/officeart/2005/8/layout/target3"/>
    <dgm:cxn modelId="{ECF2B4E3-E33B-4CE0-80D4-A85F462DD0E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VY_32_INOVACE_1B22Čj2_Slova protikladná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Slova protikladná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530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47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2297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431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811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089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686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839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4489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7031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457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29331-C464-4612-935B-B4947F87210B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95674-046B-4037-BE33-CBFBC43C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445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80958831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na procvičování protikladných slov.</a:t>
            </a:r>
          </a:p>
          <a:p>
            <a:r>
              <a:rPr lang="cs-CZ" dirty="0" smtClean="0"/>
              <a:t>Je určen pro žáky 2. ročníku (lze též využít při opakování učiva na začátku 3. ročníku).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činnostem.</a:t>
            </a:r>
          </a:p>
          <a:p>
            <a:r>
              <a:rPr lang="cs-CZ" dirty="0" smtClean="0"/>
              <a:t>Metodické pokyny: </a:t>
            </a:r>
          </a:p>
          <a:p>
            <a:pPr lvl="1">
              <a:buNone/>
            </a:pPr>
            <a:r>
              <a:rPr lang="cs-CZ" dirty="0" smtClean="0"/>
              <a:t>3. snímek - využij </a:t>
            </a:r>
            <a:r>
              <a:rPr lang="cs-CZ" dirty="0" err="1" smtClean="0"/>
              <a:t>Qdraw</a:t>
            </a:r>
            <a:r>
              <a:rPr lang="cs-CZ" dirty="0" smtClean="0"/>
              <a:t> </a:t>
            </a:r>
          </a:p>
          <a:p>
            <a:pPr lvl="1">
              <a:buNone/>
            </a:pPr>
            <a:r>
              <a:rPr lang="cs-CZ" dirty="0" smtClean="0"/>
              <a:t>                  - předváděj protikladné dvojice, které jsi našel</a:t>
            </a:r>
          </a:p>
          <a:p>
            <a:pPr lvl="1">
              <a:buNone/>
            </a:pPr>
            <a:r>
              <a:rPr lang="cs-CZ" dirty="0" smtClean="0"/>
              <a:t>4. snímek - protikladná slova přesuň na správné místo</a:t>
            </a:r>
          </a:p>
          <a:p>
            <a:pPr lvl="1">
              <a:buNone/>
            </a:pPr>
            <a:r>
              <a:rPr lang="cs-CZ" dirty="0" smtClean="0"/>
              <a:t>                  - věty s nahrazenými slovy opiš do sešitu</a:t>
            </a:r>
          </a:p>
          <a:p>
            <a:pPr lvl="1">
              <a:buNone/>
            </a:pPr>
            <a:r>
              <a:rPr lang="cs-CZ" dirty="0" smtClean="0"/>
              <a:t>5. snímek - využij </a:t>
            </a:r>
            <a:r>
              <a:rPr lang="cs-CZ" dirty="0" err="1" smtClean="0"/>
              <a:t>Qdraw</a:t>
            </a:r>
            <a:endParaRPr lang="cs-CZ" dirty="0" smtClean="0"/>
          </a:p>
          <a:p>
            <a:pPr lvl="1">
              <a:buNone/>
            </a:pPr>
            <a:r>
              <a:rPr lang="cs-CZ" dirty="0" smtClean="0"/>
              <a:t>		          - orientace na stránce	</a:t>
            </a:r>
          </a:p>
          <a:p>
            <a:pPr marL="1371600" lvl="3" indent="0">
              <a:buNone/>
            </a:pPr>
            <a:r>
              <a:rPr lang="cs-CZ" sz="2900"/>
              <a:t> </a:t>
            </a:r>
            <a:r>
              <a:rPr lang="cs-CZ" sz="2900" smtClean="0"/>
              <a:t> - po </a:t>
            </a:r>
            <a:r>
              <a:rPr lang="cs-CZ" sz="2900" dirty="0" smtClean="0"/>
              <a:t>vytištění lze využít jako pexeso 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Slova protikladná, která k sobě patří, podtrhni stejnou </a:t>
            </a:r>
            <a:r>
              <a:rPr lang="cs-CZ" sz="3200" dirty="0" smtClean="0"/>
              <a:t>barvou.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15200" cy="45259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100" dirty="0" smtClean="0"/>
              <a:t>dlouhý					studený</a:t>
            </a:r>
          </a:p>
          <a:p>
            <a:pPr marL="0" indent="0">
              <a:buNone/>
            </a:pPr>
            <a:r>
              <a:rPr lang="cs-CZ" sz="3100" dirty="0"/>
              <a:t>č</a:t>
            </a:r>
            <a:r>
              <a:rPr lang="cs-CZ" sz="3100" dirty="0" smtClean="0"/>
              <a:t>elem					velký</a:t>
            </a:r>
          </a:p>
          <a:p>
            <a:pPr marL="0" indent="0">
              <a:buNone/>
            </a:pPr>
            <a:r>
              <a:rPr lang="cs-CZ" sz="3100" dirty="0"/>
              <a:t>h</a:t>
            </a:r>
            <a:r>
              <a:rPr lang="cs-CZ" sz="3100" dirty="0" smtClean="0"/>
              <a:t>orký					čistý</a:t>
            </a:r>
          </a:p>
          <a:p>
            <a:pPr marL="0" indent="0">
              <a:buNone/>
            </a:pPr>
            <a:r>
              <a:rPr lang="cs-CZ" sz="3100" dirty="0"/>
              <a:t>m</a:t>
            </a:r>
            <a:r>
              <a:rPr lang="cs-CZ" sz="3100" dirty="0" smtClean="0"/>
              <a:t>okrý					zády</a:t>
            </a:r>
          </a:p>
          <a:p>
            <a:pPr marL="0" indent="0">
              <a:buNone/>
            </a:pPr>
            <a:r>
              <a:rPr lang="cs-CZ" sz="3100" dirty="0"/>
              <a:t>š</a:t>
            </a:r>
            <a:r>
              <a:rPr lang="cs-CZ" sz="3100" dirty="0" smtClean="0"/>
              <a:t>tíhlý					lehký</a:t>
            </a:r>
          </a:p>
          <a:p>
            <a:pPr marL="0" indent="0">
              <a:buNone/>
            </a:pPr>
            <a:r>
              <a:rPr lang="cs-CZ" sz="3100" dirty="0"/>
              <a:t>m</a:t>
            </a:r>
            <a:r>
              <a:rPr lang="cs-CZ" sz="3100" dirty="0" smtClean="0"/>
              <a:t>alý					suchý</a:t>
            </a:r>
          </a:p>
          <a:p>
            <a:pPr marL="0" indent="0">
              <a:buNone/>
            </a:pPr>
            <a:r>
              <a:rPr lang="cs-CZ" sz="3100" dirty="0"/>
              <a:t>p</a:t>
            </a:r>
            <a:r>
              <a:rPr lang="cs-CZ" sz="3100" dirty="0" smtClean="0"/>
              <a:t>lný					krátký</a:t>
            </a:r>
          </a:p>
          <a:p>
            <a:pPr marL="0" indent="0">
              <a:buNone/>
            </a:pPr>
            <a:r>
              <a:rPr lang="cs-CZ" sz="3100" dirty="0"/>
              <a:t>n</a:t>
            </a:r>
            <a:r>
              <a:rPr lang="cs-CZ" sz="3100" dirty="0" smtClean="0"/>
              <a:t>oc					den</a:t>
            </a:r>
          </a:p>
          <a:p>
            <a:pPr marL="0" indent="0">
              <a:buNone/>
            </a:pPr>
            <a:r>
              <a:rPr lang="cs-CZ" sz="3100" dirty="0"/>
              <a:t>š</a:t>
            </a:r>
            <a:r>
              <a:rPr lang="cs-CZ" sz="3100" dirty="0" smtClean="0"/>
              <a:t>pinavý				prázdný</a:t>
            </a:r>
          </a:p>
          <a:p>
            <a:pPr marL="0" indent="0">
              <a:buNone/>
            </a:pPr>
            <a:r>
              <a:rPr lang="cs-CZ" sz="3100" dirty="0"/>
              <a:t>v</a:t>
            </a:r>
            <a:r>
              <a:rPr lang="cs-CZ" sz="3100" dirty="0" smtClean="0"/>
              <a:t>eselý					smutný</a:t>
            </a:r>
          </a:p>
          <a:p>
            <a:pPr marL="0" indent="0">
              <a:buNone/>
            </a:pPr>
            <a:r>
              <a:rPr lang="cs-CZ" sz="3100" dirty="0"/>
              <a:t>t</a:t>
            </a:r>
            <a:r>
              <a:rPr lang="cs-CZ" sz="3100" dirty="0" smtClean="0"/>
              <a:t>ěžký					tlustý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877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Nahraď podtržená slova slovy protikladnými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7"/>
            <a:ext cx="8229600" cy="26642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 garáži stojí </a:t>
            </a:r>
            <a:r>
              <a:rPr lang="cs-CZ" sz="2400" u="sng" dirty="0" smtClean="0"/>
              <a:t>staré </a:t>
            </a:r>
            <a:r>
              <a:rPr lang="cs-CZ" sz="2400" dirty="0" smtClean="0"/>
              <a:t>                     auto.</a:t>
            </a:r>
          </a:p>
          <a:p>
            <a:pPr marL="0" indent="0">
              <a:buNone/>
            </a:pPr>
            <a:r>
              <a:rPr lang="cs-CZ" sz="2400" dirty="0" smtClean="0"/>
              <a:t>Žába vyskočila </a:t>
            </a:r>
            <a:r>
              <a:rPr lang="cs-CZ" sz="2400" u="sng" dirty="0" smtClean="0"/>
              <a:t>vysoko</a:t>
            </a:r>
            <a:r>
              <a:rPr lang="cs-CZ" sz="2400" dirty="0" smtClean="0"/>
              <a:t>                       .</a:t>
            </a:r>
          </a:p>
          <a:p>
            <a:pPr marL="0" indent="0">
              <a:buNone/>
            </a:pPr>
            <a:r>
              <a:rPr lang="cs-CZ" sz="2400" dirty="0" smtClean="0"/>
              <a:t>Petr má </a:t>
            </a:r>
            <a:r>
              <a:rPr lang="cs-CZ" sz="2400" u="sng" dirty="0" smtClean="0"/>
              <a:t>špinavé</a:t>
            </a:r>
            <a:r>
              <a:rPr lang="cs-CZ" sz="2400" dirty="0" smtClean="0"/>
              <a:t>                        kalhoty.</a:t>
            </a:r>
          </a:p>
          <a:p>
            <a:pPr marL="0" indent="0">
              <a:buNone/>
            </a:pPr>
            <a:r>
              <a:rPr lang="cs-CZ" sz="2400" dirty="0" smtClean="0"/>
              <a:t>Kuba utíká </a:t>
            </a:r>
            <a:r>
              <a:rPr lang="cs-CZ" sz="2400" u="sng" dirty="0" smtClean="0"/>
              <a:t>doleva</a:t>
            </a:r>
            <a:r>
              <a:rPr lang="cs-CZ" sz="2400" dirty="0" smtClean="0"/>
              <a:t>                       .</a:t>
            </a:r>
          </a:p>
          <a:p>
            <a:pPr marL="0" indent="0">
              <a:buNone/>
            </a:pPr>
            <a:r>
              <a:rPr lang="cs-CZ" sz="2400" dirty="0" smtClean="0"/>
              <a:t>Kdo nakreslil ten </a:t>
            </a:r>
            <a:r>
              <a:rPr lang="cs-CZ" sz="2400" u="sng" dirty="0" smtClean="0"/>
              <a:t>veselý  </a:t>
            </a:r>
            <a:r>
              <a:rPr lang="cs-CZ" sz="2400" dirty="0" smtClean="0"/>
              <a:t>                   obrázek?</a:t>
            </a:r>
          </a:p>
          <a:p>
            <a:pPr marL="0" indent="0">
              <a:buNone/>
            </a:pPr>
            <a:r>
              <a:rPr lang="cs-CZ" sz="2400" dirty="0" smtClean="0"/>
              <a:t>Domácí úkol byl </a:t>
            </a:r>
            <a:r>
              <a:rPr lang="cs-CZ" sz="2400" u="sng" dirty="0" smtClean="0"/>
              <a:t>lehký</a:t>
            </a:r>
            <a:r>
              <a:rPr lang="cs-CZ" sz="2400" dirty="0" smtClean="0"/>
              <a:t>                      .</a:t>
            </a:r>
          </a:p>
          <a:p>
            <a:pPr marL="0" indent="0">
              <a:buNone/>
            </a:pPr>
            <a:endParaRPr lang="cs-CZ" sz="2400" u="sng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506959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čisté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89285" y="5119899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těžký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6181" y="5286399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nízko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39952" y="574806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nové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56557" y="5800275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doprava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566124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smutný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00811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Protikladná slova vybarvi stejnou barvou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28" y="1628800"/>
          <a:ext cx="8229600" cy="45000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900000">
                <a:tc>
                  <a:txBody>
                    <a:bodyPr/>
                    <a:lstStyle/>
                    <a:p>
                      <a:r>
                        <a:rPr lang="cs-CZ" sz="4000" b="0" dirty="0" smtClean="0"/>
                        <a:t>statečný</a:t>
                      </a:r>
                      <a:endParaRPr lang="cs-CZ" sz="4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0" dirty="0" smtClean="0"/>
                        <a:t>zůstat</a:t>
                      </a:r>
                      <a:endParaRPr lang="cs-CZ" sz="4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0" dirty="0" smtClean="0"/>
                        <a:t>obr</a:t>
                      </a:r>
                      <a:endParaRPr lang="cs-CZ" sz="40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b="0" dirty="0" smtClean="0"/>
                        <a:t>nic</a:t>
                      </a:r>
                      <a:endParaRPr lang="cs-CZ" sz="4000" b="0" dirty="0"/>
                    </a:p>
                  </a:txBody>
                  <a:tcPr/>
                </a:tc>
              </a:tr>
              <a:tr h="90000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začátek 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mluví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blízko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pomalu</a:t>
                      </a:r>
                      <a:endParaRPr lang="cs-CZ" sz="4000" dirty="0"/>
                    </a:p>
                  </a:txBody>
                  <a:tcPr/>
                </a:tc>
              </a:tr>
              <a:tr h="90000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prázdná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odejít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zbabělý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světlo</a:t>
                      </a:r>
                      <a:endParaRPr lang="cs-CZ" sz="4000" dirty="0"/>
                    </a:p>
                  </a:txBody>
                  <a:tcPr/>
                </a:tc>
              </a:tr>
              <a:tr h="90000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mlčí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rychle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všechno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konec</a:t>
                      </a:r>
                      <a:endParaRPr lang="cs-CZ" sz="4000" dirty="0"/>
                    </a:p>
                  </a:txBody>
                  <a:tcPr/>
                </a:tc>
              </a:tr>
              <a:tr h="900000"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trpaslík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daleko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tma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000" dirty="0" smtClean="0"/>
                        <a:t>plná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210</Words>
  <Application>Microsoft Office PowerPoint</Application>
  <PresentationFormat>Předvádění na obrazovce (4:3)</PresentationFormat>
  <Paragraphs>65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Slova protikladná, která k sobě patří, podtrhni stejnou barvou.</vt:lpstr>
      <vt:lpstr>Nahraď podtržená slova slovy protikladnými</vt:lpstr>
      <vt:lpstr>Protikladná slova vybarvi stejnou barvou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PROTIKLADNÁ</dc:title>
  <dc:creator>Švehlová Marie</dc:creator>
  <cp:lastModifiedBy>Martin Králík</cp:lastModifiedBy>
  <cp:revision>15</cp:revision>
  <dcterms:created xsi:type="dcterms:W3CDTF">2011-10-24T11:13:59Z</dcterms:created>
  <dcterms:modified xsi:type="dcterms:W3CDTF">2012-03-06T17:40:08Z</dcterms:modified>
</cp:coreProperties>
</file>