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7" r:id="rId3"/>
    <p:sldId id="256" r:id="rId4"/>
    <p:sldId id="257" r:id="rId5"/>
    <p:sldId id="259" r:id="rId6"/>
    <p:sldId id="260" r:id="rId7"/>
    <p:sldId id="258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</a:t>
          </a:r>
          <a:r>
            <a:rPr lang="cs-CZ" err="1" smtClean="0"/>
            <a:t>Mgr</a:t>
          </a:r>
          <a:r>
            <a:rPr lang="cs-CZ" smtClean="0"/>
            <a:t>. Zdeňka </a:t>
          </a:r>
          <a:r>
            <a:rPr lang="cs-CZ" dirty="0" smtClean="0"/>
            <a:t>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VY_32_INOVACE_04_Mezopotámie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Mezopotámie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Starověké státy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152125-C23C-4CD6-831F-D75EDEE3C4AD}" type="presOf" srcId="{445C7998-7549-48B0-BD68-D4F0167F02E5}" destId="{BC35EE03-4121-4EF9-923D-7CB6D30D358D}" srcOrd="0" destOrd="0" presId="urn:microsoft.com/office/officeart/2005/8/layout/target3"/>
    <dgm:cxn modelId="{D5EA9ADA-AFF7-419B-B93B-2EC18491F80D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E3AA16C6-5FA3-44EC-B448-E2780864689F}" type="presOf" srcId="{EBC41103-E2E5-4D48-9B4B-425520D3D098}" destId="{50C2F88D-8688-44C2-A854-691F34009D3B}" srcOrd="0" destOrd="0" presId="urn:microsoft.com/office/officeart/2005/8/layout/target3"/>
    <dgm:cxn modelId="{CF5216B0-DBD2-4309-95D1-DC58385D85B4}" type="presOf" srcId="{FBBFC3EA-9D9D-4F3A-BEA6-9C2C0E46BF20}" destId="{832BF48F-0145-4429-9E02-8FCA946CCE9E}" srcOrd="1" destOrd="0" presId="urn:microsoft.com/office/officeart/2005/8/layout/target3"/>
    <dgm:cxn modelId="{AACCD657-A573-4C32-A707-7F4A967294C2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DF18ED5-A4CA-4EDE-BFCB-E18927DF9598}" type="presOf" srcId="{019433A1-1324-4DE1-9E6F-32B851095F74}" destId="{E7297F21-D4FD-4A41-AE58-814D01A6B5E7}" srcOrd="1" destOrd="0" presId="urn:microsoft.com/office/officeart/2005/8/layout/target3"/>
    <dgm:cxn modelId="{55016EE3-4EF0-455C-BBF2-4C5621C141BA}" type="presOf" srcId="{DAEA276B-ECF9-46F6-A7D3-4693B2D32BC4}" destId="{F69A1436-182C-465B-AD7F-FE48E0C090C1}" srcOrd="1" destOrd="0" presId="urn:microsoft.com/office/officeart/2005/8/layout/target3"/>
    <dgm:cxn modelId="{AE247CE1-D03E-4587-8C1F-64E78C19F569}" type="presOf" srcId="{019433A1-1324-4DE1-9E6F-32B851095F74}" destId="{A3817367-F2BC-482F-8832-FA00B51DCCF3}" srcOrd="0" destOrd="0" presId="urn:microsoft.com/office/officeart/2005/8/layout/target3"/>
    <dgm:cxn modelId="{8B8FC462-2D29-42A5-861C-7599ED77DCC7}" type="presOf" srcId="{EBC41103-E2E5-4D48-9B4B-425520D3D098}" destId="{F969C235-9271-4D34-B740-D627A121CAD0}" srcOrd="1" destOrd="0" presId="urn:microsoft.com/office/officeart/2005/8/layout/target3"/>
    <dgm:cxn modelId="{9EE8DCC8-7197-4580-8198-55FCDE7C45B6}" type="presOf" srcId="{DAEA276B-ECF9-46F6-A7D3-4693B2D32BC4}" destId="{CDED6FE3-AD8F-4ACC-B6B8-710EDDD97598}" srcOrd="0" destOrd="0" presId="urn:microsoft.com/office/officeart/2005/8/layout/target3"/>
    <dgm:cxn modelId="{5854CFCF-D040-43D1-8B8A-2134284F3042}" type="presOf" srcId="{FBBFC3EA-9D9D-4F3A-BEA6-9C2C0E46BF20}" destId="{643EA938-EDE0-4533-ACCC-D2BD6F3A527C}" srcOrd="0" destOrd="0" presId="urn:microsoft.com/office/officeart/2005/8/layout/target3"/>
    <dgm:cxn modelId="{828446A9-3EF4-4454-A2DD-36DF7E9C5DE7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C80D27E-1A01-4DD5-A9F9-817322B31070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7CEA5DB-A162-4776-9721-8FC549038AF5}" type="presParOf" srcId="{71045F8C-00FA-488E-A7BD-E2E6753D979D}" destId="{3577EC6B-C980-4F34-8C69-4365E7B8FC8C}" srcOrd="0" destOrd="0" presId="urn:microsoft.com/office/officeart/2005/8/layout/target3"/>
    <dgm:cxn modelId="{73EB93C0-030C-4B62-9748-C1F9D362417F}" type="presParOf" srcId="{71045F8C-00FA-488E-A7BD-E2E6753D979D}" destId="{6940EB87-DC1D-4BC3-9408-9AC2E1FFC039}" srcOrd="1" destOrd="0" presId="urn:microsoft.com/office/officeart/2005/8/layout/target3"/>
    <dgm:cxn modelId="{24E23B2C-B2E2-4C30-A2AB-C1B0971750B7}" type="presParOf" srcId="{71045F8C-00FA-488E-A7BD-E2E6753D979D}" destId="{BC35EE03-4121-4EF9-923D-7CB6D30D358D}" srcOrd="2" destOrd="0" presId="urn:microsoft.com/office/officeart/2005/8/layout/target3"/>
    <dgm:cxn modelId="{C9328236-6B64-453D-A45B-A40F47DCE83F}" type="presParOf" srcId="{71045F8C-00FA-488E-A7BD-E2E6753D979D}" destId="{C95EEA27-3CBF-4645-A92D-9D8AF5C1CBFC}" srcOrd="3" destOrd="0" presId="urn:microsoft.com/office/officeart/2005/8/layout/target3"/>
    <dgm:cxn modelId="{7B86E534-F6BD-40E4-AABD-F98975A3B74E}" type="presParOf" srcId="{71045F8C-00FA-488E-A7BD-E2E6753D979D}" destId="{851BB866-B6AE-4566-893F-4C635BA974FC}" srcOrd="4" destOrd="0" presId="urn:microsoft.com/office/officeart/2005/8/layout/target3"/>
    <dgm:cxn modelId="{054178EC-EF9E-4E6D-93A0-20F7822BB3AB}" type="presParOf" srcId="{71045F8C-00FA-488E-A7BD-E2E6753D979D}" destId="{643EA938-EDE0-4533-ACCC-D2BD6F3A527C}" srcOrd="5" destOrd="0" presId="urn:microsoft.com/office/officeart/2005/8/layout/target3"/>
    <dgm:cxn modelId="{2BFA42CA-3394-4D12-96C1-A05C93C584AE}" type="presParOf" srcId="{71045F8C-00FA-488E-A7BD-E2E6753D979D}" destId="{92F31B18-D66D-4CC7-89B9-378928DE877D}" srcOrd="6" destOrd="0" presId="urn:microsoft.com/office/officeart/2005/8/layout/target3"/>
    <dgm:cxn modelId="{9F191C02-A534-47D7-BC7E-A19840308446}" type="presParOf" srcId="{71045F8C-00FA-488E-A7BD-E2E6753D979D}" destId="{902074E1-B931-4618-97F1-FADBE82E9C3C}" srcOrd="7" destOrd="0" presId="urn:microsoft.com/office/officeart/2005/8/layout/target3"/>
    <dgm:cxn modelId="{529C185E-0D64-40A4-B1C3-6CF119740C92}" type="presParOf" srcId="{71045F8C-00FA-488E-A7BD-E2E6753D979D}" destId="{A3817367-F2BC-482F-8832-FA00B51DCCF3}" srcOrd="8" destOrd="0" presId="urn:microsoft.com/office/officeart/2005/8/layout/target3"/>
    <dgm:cxn modelId="{A44DFF25-A495-4665-9C19-A4206ED7E9E2}" type="presParOf" srcId="{71045F8C-00FA-488E-A7BD-E2E6753D979D}" destId="{626ABFF6-56C8-4386-B662-68EC364EED9D}" srcOrd="9" destOrd="0" presId="urn:microsoft.com/office/officeart/2005/8/layout/target3"/>
    <dgm:cxn modelId="{7C8B9127-21B6-4749-9D10-A9A7F82AD2ED}" type="presParOf" srcId="{71045F8C-00FA-488E-A7BD-E2E6753D979D}" destId="{6DB11F1C-D028-4800-9625-6611CA9DE6D4}" srcOrd="10" destOrd="0" presId="urn:microsoft.com/office/officeart/2005/8/layout/target3"/>
    <dgm:cxn modelId="{D6A27ABF-457E-4FA4-9CB3-64D455EC9796}" type="presParOf" srcId="{71045F8C-00FA-488E-A7BD-E2E6753D979D}" destId="{CDED6FE3-AD8F-4ACC-B6B8-710EDDD97598}" srcOrd="11" destOrd="0" presId="urn:microsoft.com/office/officeart/2005/8/layout/target3"/>
    <dgm:cxn modelId="{6ABB7213-4E58-4BCB-83AA-19773F4CAEE1}" type="presParOf" srcId="{71045F8C-00FA-488E-A7BD-E2E6753D979D}" destId="{397AC6D7-84A6-4150-958F-83C92D9ACF38}" srcOrd="12" destOrd="0" presId="urn:microsoft.com/office/officeart/2005/8/layout/target3"/>
    <dgm:cxn modelId="{4A575F0B-9BE3-4D7C-AA80-255099CC382F}" type="presParOf" srcId="{71045F8C-00FA-488E-A7BD-E2E6753D979D}" destId="{D7419528-33A6-416D-9E64-B3F7915C5149}" srcOrd="13" destOrd="0" presId="urn:microsoft.com/office/officeart/2005/8/layout/target3"/>
    <dgm:cxn modelId="{45A72F5F-AF85-4413-A217-63CE8FB9D9E9}" type="presParOf" srcId="{71045F8C-00FA-488E-A7BD-E2E6753D979D}" destId="{97289DF2-90F4-4EC2-A9FC-633B00BAB610}" srcOrd="14" destOrd="0" presId="urn:microsoft.com/office/officeart/2005/8/layout/target3"/>
    <dgm:cxn modelId="{1D9D075F-2A96-4820-80B0-E8321225DA9F}" type="presParOf" srcId="{71045F8C-00FA-488E-A7BD-E2E6753D979D}" destId="{234EBA9D-95B4-4C20-A84E-6F65F1085DC6}" srcOrd="15" destOrd="0" presId="urn:microsoft.com/office/officeart/2005/8/layout/target3"/>
    <dgm:cxn modelId="{F184B012-A274-40AA-B176-04315E722E72}" type="presParOf" srcId="{71045F8C-00FA-488E-A7BD-E2E6753D979D}" destId="{12255512-213F-41DF-90A6-8B4CD74A2B52}" srcOrd="16" destOrd="0" presId="urn:microsoft.com/office/officeart/2005/8/layout/target3"/>
    <dgm:cxn modelId="{A1D8881B-8C11-4904-9C79-909C2A1486E2}" type="presParOf" srcId="{71045F8C-00FA-488E-A7BD-E2E6753D979D}" destId="{50C2F88D-8688-44C2-A854-691F34009D3B}" srcOrd="17" destOrd="0" presId="urn:microsoft.com/office/officeart/2005/8/layout/target3"/>
    <dgm:cxn modelId="{DD679E7C-1E53-4F5E-8722-72A59EF74A70}" type="presParOf" srcId="{71045F8C-00FA-488E-A7BD-E2E6753D979D}" destId="{4D19AB04-24FA-40C2-B203-52AE3D15E171}" srcOrd="18" destOrd="0" presId="urn:microsoft.com/office/officeart/2005/8/layout/target3"/>
    <dgm:cxn modelId="{6A4BB7EB-3D45-475F-A86D-BF67C5F264F3}" type="presParOf" srcId="{71045F8C-00FA-488E-A7BD-E2E6753D979D}" destId="{832BF48F-0145-4429-9E02-8FCA946CCE9E}" srcOrd="19" destOrd="0" presId="urn:microsoft.com/office/officeart/2005/8/layout/target3"/>
    <dgm:cxn modelId="{06C8090E-226D-4734-96EC-263E3A1329AC}" type="presParOf" srcId="{71045F8C-00FA-488E-A7BD-E2E6753D979D}" destId="{E7297F21-D4FD-4A41-AE58-814D01A6B5E7}" srcOrd="20" destOrd="0" presId="urn:microsoft.com/office/officeart/2005/8/layout/target3"/>
    <dgm:cxn modelId="{140EF701-F6F1-4C39-9CFC-CF188C3157B5}" type="presParOf" srcId="{71045F8C-00FA-488E-A7BD-E2E6753D979D}" destId="{F69A1436-182C-465B-AD7F-FE48E0C090C1}" srcOrd="21" destOrd="0" presId="urn:microsoft.com/office/officeart/2005/8/layout/target3"/>
    <dgm:cxn modelId="{CFE0E7BD-78DC-4CF9-9FEC-F0A52D8877DF}" type="presParOf" srcId="{71045F8C-00FA-488E-A7BD-E2E6753D979D}" destId="{AA41A67C-3D3F-4AE9-9E0F-5D7F7BB2E741}" srcOrd="22" destOrd="0" presId="urn:microsoft.com/office/officeart/2005/8/layout/target3"/>
    <dgm:cxn modelId="{A5DCD23B-0D75-4B01-AFB6-64B2AD05501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</a:t>
          </a:r>
          <a:r>
            <a:rPr lang="cs-CZ" sz="1300" kern="1200" err="1" smtClean="0"/>
            <a:t>Mgr</a:t>
          </a:r>
          <a:r>
            <a:rPr lang="cs-CZ" sz="1300" kern="1200" smtClean="0"/>
            <a:t>. Zdeňka </a:t>
          </a:r>
          <a:r>
            <a:rPr lang="cs-CZ" sz="1300" kern="1200" dirty="0" smtClean="0"/>
            <a:t>Hrádková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VY_32_INOVACE_04_Mezopotámie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Starověké státy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Téma</a:t>
          </a:r>
          <a:r>
            <a:rPr lang="cs-CZ" sz="1300" kern="1200" dirty="0" smtClean="0"/>
            <a:t>: Mezopotámie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FDBBC51-5868-4628-9954-98754401B5B4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1B4CA78-3C01-425C-9FA6-A60BEAF4AA3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4611247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123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8437039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62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Mezopotámie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Meziříčí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300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starověká oblast mezi řekami Eufratem a Tigridem</a:t>
            </a:r>
          </a:p>
          <a:p>
            <a:endParaRPr lang="cs-CZ" dirty="0" smtClean="0"/>
          </a:p>
          <a:p>
            <a:r>
              <a:rPr lang="cs-CZ" dirty="0" smtClean="0"/>
              <a:t>4. tisíciletí – vznik nejstarších měst</a:t>
            </a:r>
          </a:p>
          <a:p>
            <a:endParaRPr lang="cs-CZ" dirty="0" smtClean="0"/>
          </a:p>
          <a:p>
            <a:r>
              <a:rPr lang="cs-CZ" dirty="0" smtClean="0"/>
              <a:t>3.tisíciletí – vznik nejstarších městských států</a:t>
            </a:r>
          </a:p>
          <a:p>
            <a:endParaRPr lang="cs-CZ" dirty="0" smtClean="0"/>
          </a:p>
          <a:p>
            <a:r>
              <a:rPr lang="cs-CZ" dirty="0" smtClean="0"/>
              <a:t>zemědělství – nejdůležitější činnost obyvatel</a:t>
            </a:r>
          </a:p>
          <a:p>
            <a:endParaRPr lang="cs-CZ" dirty="0" smtClean="0"/>
          </a:p>
          <a:p>
            <a:r>
              <a:rPr lang="cs-CZ" dirty="0" smtClean="0"/>
              <a:t>budování sítě zavlažovacích kanálů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482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Písmo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písmo klínové</a:t>
            </a:r>
          </a:p>
          <a:p>
            <a:endParaRPr lang="cs-CZ" dirty="0" smtClean="0"/>
          </a:p>
          <a:p>
            <a:r>
              <a:rPr lang="cs-CZ" dirty="0" smtClean="0"/>
              <a:t>psalo se na hliněné tabulky</a:t>
            </a:r>
          </a:p>
          <a:p>
            <a:endParaRPr lang="cs-CZ" dirty="0" smtClean="0"/>
          </a:p>
          <a:p>
            <a:r>
              <a:rPr lang="cs-CZ" dirty="0" smtClean="0"/>
              <a:t>zachováno mnoho písemných děl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- lékařská, básně, eposy 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Epos o </a:t>
            </a:r>
            <a:r>
              <a:rPr lang="cs-CZ" dirty="0" err="1" smtClean="0"/>
              <a:t>Gilgamešovi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952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Šedesátková</a:t>
            </a:r>
            <a:r>
              <a:rPr lang="cs-CZ" dirty="0" smtClean="0"/>
              <a:t> soustava</a:t>
            </a:r>
          </a:p>
          <a:p>
            <a:endParaRPr lang="cs-CZ" dirty="0" smtClean="0"/>
          </a:p>
          <a:p>
            <a:r>
              <a:rPr lang="cs-CZ" dirty="0" smtClean="0"/>
              <a:t>Astronomie-nutnost předvídat záplavy</a:t>
            </a:r>
          </a:p>
          <a:p>
            <a:endParaRPr lang="cs-CZ" dirty="0" smtClean="0"/>
          </a:p>
          <a:p>
            <a:r>
              <a:rPr lang="cs-CZ" dirty="0" err="1" smtClean="0"/>
              <a:t>Chammurapiho</a:t>
            </a:r>
            <a:r>
              <a:rPr lang="cs-CZ" dirty="0" smtClean="0"/>
              <a:t> </a:t>
            </a:r>
            <a:r>
              <a:rPr lang="cs-CZ" dirty="0" smtClean="0"/>
              <a:t>zákoník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Objev kola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Stavitelství – zikkuraty, barevné cihly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456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Sumerové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J </a:t>
            </a:r>
            <a:r>
              <a:rPr lang="cs-CZ" dirty="0" smtClean="0"/>
              <a:t>Mezopotámie</a:t>
            </a:r>
          </a:p>
          <a:p>
            <a:endParaRPr lang="cs-CZ" dirty="0" smtClean="0"/>
          </a:p>
          <a:p>
            <a:r>
              <a:rPr lang="cs-CZ" dirty="0" smtClean="0"/>
              <a:t>města Ur a </a:t>
            </a:r>
            <a:r>
              <a:rPr lang="cs-CZ" dirty="0" err="1" smtClean="0"/>
              <a:t>Uruk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zavlažovací </a:t>
            </a:r>
            <a:r>
              <a:rPr lang="cs-CZ" dirty="0" smtClean="0"/>
              <a:t>systémy</a:t>
            </a:r>
          </a:p>
          <a:p>
            <a:endParaRPr lang="cs-CZ" dirty="0" smtClean="0"/>
          </a:p>
          <a:p>
            <a:r>
              <a:rPr lang="cs-CZ" dirty="0" smtClean="0"/>
              <a:t>objev kola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hrnčířský kruh</a:t>
            </a:r>
          </a:p>
          <a:p>
            <a:endParaRPr lang="cs-CZ" dirty="0" smtClean="0"/>
          </a:p>
          <a:p>
            <a:r>
              <a:rPr lang="cs-CZ" dirty="0" smtClean="0"/>
              <a:t>vůz</a:t>
            </a:r>
          </a:p>
          <a:p>
            <a:endParaRPr lang="cs-CZ" dirty="0" smtClean="0"/>
          </a:p>
          <a:p>
            <a:r>
              <a:rPr lang="cs-CZ" dirty="0" smtClean="0"/>
              <a:t>Epos </a:t>
            </a:r>
            <a:r>
              <a:rPr lang="cs-CZ" dirty="0" smtClean="0"/>
              <a:t>o </a:t>
            </a:r>
            <a:r>
              <a:rPr lang="cs-CZ" dirty="0" err="1" smtClean="0"/>
              <a:t>Gilgamešovi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576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Akkadská říše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</a:t>
            </a:r>
            <a:r>
              <a:rPr lang="cs-CZ" dirty="0" smtClean="0"/>
              <a:t>Mezopotámie</a:t>
            </a:r>
          </a:p>
          <a:p>
            <a:endParaRPr lang="cs-CZ" dirty="0" smtClean="0"/>
          </a:p>
          <a:p>
            <a:r>
              <a:rPr lang="cs-CZ" dirty="0" smtClean="0"/>
              <a:t>ovládli celou </a:t>
            </a:r>
            <a:r>
              <a:rPr lang="cs-CZ" dirty="0" smtClean="0"/>
              <a:t>oblast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významný </a:t>
            </a:r>
            <a:r>
              <a:rPr lang="cs-CZ" dirty="0" smtClean="0"/>
              <a:t>panovník - </a:t>
            </a:r>
            <a:r>
              <a:rPr lang="cs-CZ" dirty="0" err="1" smtClean="0"/>
              <a:t>Sargon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hradkova.zdenka\AppData\Local\Microsoft\Windows\Temporary Internet Files\Content.IE5\DE4CGPLA\MC9002288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954" y="2996952"/>
            <a:ext cx="4536046" cy="359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Asýrie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 – </a:t>
            </a:r>
            <a:r>
              <a:rPr lang="cs-CZ" dirty="0" err="1" smtClean="0"/>
              <a:t>Aššur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7. stol. př. n. l.- největší význam </a:t>
            </a:r>
            <a:r>
              <a:rPr lang="cs-CZ" dirty="0" smtClean="0"/>
              <a:t>říše</a:t>
            </a:r>
          </a:p>
          <a:p>
            <a:endParaRPr lang="cs-CZ" dirty="0" smtClean="0"/>
          </a:p>
          <a:p>
            <a:r>
              <a:rPr lang="cs-CZ" dirty="0" smtClean="0"/>
              <a:t>král </a:t>
            </a:r>
            <a:r>
              <a:rPr lang="cs-CZ" dirty="0" err="1" smtClean="0"/>
              <a:t>Aššurbanipal</a:t>
            </a:r>
            <a:r>
              <a:rPr lang="cs-CZ" dirty="0" smtClean="0"/>
              <a:t>  zakládá Ninive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po jeho smrti došlo k oslabení a zániku Asýrie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305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363272" cy="1600200"/>
          </a:xfrm>
        </p:spPr>
        <p:txBody>
          <a:bodyPr>
            <a:normAutofit/>
          </a:bodyPr>
          <a:lstStyle/>
          <a:p>
            <a:r>
              <a:rPr lang="cs-CZ" dirty="0" smtClean="0"/>
              <a:t>Babylónie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 Mezopotámie</a:t>
            </a:r>
          </a:p>
          <a:p>
            <a:endParaRPr lang="cs-CZ" dirty="0" smtClean="0"/>
          </a:p>
          <a:p>
            <a:r>
              <a:rPr lang="cs-CZ" dirty="0" smtClean="0"/>
              <a:t>Hlavní město Babylon</a:t>
            </a:r>
          </a:p>
          <a:p>
            <a:endParaRPr lang="cs-CZ" dirty="0" smtClean="0"/>
          </a:p>
          <a:p>
            <a:r>
              <a:rPr lang="cs-CZ" dirty="0" smtClean="0"/>
              <a:t>18.stol.př.n.l. – </a:t>
            </a:r>
            <a:r>
              <a:rPr lang="cs-CZ" dirty="0" err="1" smtClean="0"/>
              <a:t>Chammurapi</a:t>
            </a:r>
            <a:r>
              <a:rPr lang="cs-CZ" dirty="0" smtClean="0"/>
              <a:t> - největší rozkvět státu</a:t>
            </a:r>
          </a:p>
          <a:p>
            <a:endParaRPr lang="cs-CZ" dirty="0" smtClean="0"/>
          </a:p>
          <a:p>
            <a:r>
              <a:rPr lang="cs-CZ" dirty="0" err="1" smtClean="0"/>
              <a:t>Chammurapiho</a:t>
            </a:r>
            <a:r>
              <a:rPr lang="cs-CZ" dirty="0" smtClean="0"/>
              <a:t> zákoník</a:t>
            </a:r>
          </a:p>
          <a:p>
            <a:endParaRPr lang="cs-CZ" dirty="0" smtClean="0"/>
          </a:p>
          <a:p>
            <a:r>
              <a:rPr lang="cs-CZ" dirty="0" err="1" smtClean="0"/>
              <a:t>Nabukadnezar</a:t>
            </a:r>
            <a:r>
              <a:rPr lang="cs-CZ" dirty="0" smtClean="0"/>
              <a:t> II. – dobyl Jeruzalém</a:t>
            </a:r>
          </a:p>
          <a:p>
            <a:endParaRPr lang="cs-CZ" dirty="0" smtClean="0"/>
          </a:p>
          <a:p>
            <a:r>
              <a:rPr lang="cs-CZ" dirty="0" smtClean="0"/>
              <a:t>po jeho smrti zánik říše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618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Ilustrace:www.office.microsoft.com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510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77</TotalTime>
  <Words>231</Words>
  <Application>Microsoft Office PowerPoint</Application>
  <PresentationFormat>Předvádění na obrazovce (4:3)</PresentationFormat>
  <Paragraphs>92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Prezentace aplikace PowerPoint</vt:lpstr>
      <vt:lpstr>Mezopotámie</vt:lpstr>
      <vt:lpstr>Prezentace aplikace PowerPoint</vt:lpstr>
      <vt:lpstr>Písmo </vt:lpstr>
      <vt:lpstr>Věda</vt:lpstr>
      <vt:lpstr>Sumerové</vt:lpstr>
      <vt:lpstr>Akkadská říše</vt:lpstr>
      <vt:lpstr>Asýrie</vt:lpstr>
      <vt:lpstr>Babylónie 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Mezopotamie</dc:title>
  <dc:creator>Hrádková Zdeňka</dc:creator>
  <cp:lastModifiedBy>Hrádková Zdeňka</cp:lastModifiedBy>
  <cp:revision>14</cp:revision>
  <dcterms:created xsi:type="dcterms:W3CDTF">2012-01-02T11:31:59Z</dcterms:created>
  <dcterms:modified xsi:type="dcterms:W3CDTF">2012-06-11T13:07:53Z</dcterms:modified>
</cp:coreProperties>
</file>