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56" r:id="rId4"/>
    <p:sldId id="257" r:id="rId5"/>
    <p:sldId id="258" r:id="rId6"/>
    <p:sldId id="264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</a:t>
          </a:r>
          <a:r>
            <a:rPr lang="cs-CZ" dirty="0" err="1" smtClean="0"/>
            <a:t>Mgr.Zdeňka</a:t>
          </a:r>
          <a:r>
            <a:rPr lang="cs-CZ" dirty="0" smtClean="0"/>
            <a:t> 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VY_32_INOVACE_07_ </a:t>
          </a:r>
          <a:r>
            <a:rPr lang="cs-CZ" dirty="0" smtClean="0"/>
            <a:t>Čína-opakování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Čína- opakování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Starověké státy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CCDC3FA-D099-4DA1-8B7E-28E86C601886}" type="presOf" srcId="{FBBFC3EA-9D9D-4F3A-BEA6-9C2C0E46BF20}" destId="{832BF48F-0145-4429-9E02-8FCA946CCE9E}" srcOrd="1" destOrd="0" presId="urn:microsoft.com/office/officeart/2005/8/layout/target3"/>
    <dgm:cxn modelId="{08D1F0EF-BCA6-4B7F-A0FD-7D8779D1839E}" type="presOf" srcId="{019433A1-1324-4DE1-9E6F-32B851095F74}" destId="{E7297F21-D4FD-4A41-AE58-814D01A6B5E7}" srcOrd="1" destOrd="0" presId="urn:microsoft.com/office/officeart/2005/8/layout/target3"/>
    <dgm:cxn modelId="{404560C9-9C53-4C74-BEB6-B884472E2AD7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12EC2DF-1FCC-4533-80A3-6DAE73BBA5F3}" type="presOf" srcId="{DAEA276B-ECF9-46F6-A7D3-4693B2D32BC4}" destId="{F69A1436-182C-465B-AD7F-FE48E0C090C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A7FE386-2316-4BDB-BD59-E3BB5FE9B4C4}" type="presOf" srcId="{DAEA276B-ECF9-46F6-A7D3-4693B2D32BC4}" destId="{CDED6FE3-AD8F-4ACC-B6B8-710EDDD97598}" srcOrd="0" destOrd="0" presId="urn:microsoft.com/office/officeart/2005/8/layout/target3"/>
    <dgm:cxn modelId="{419D68C4-178C-4051-8E1A-1970E48481C7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6789DBC-AB8D-4B7A-97BD-F6194BED062F}" type="presOf" srcId="{445C7998-7549-48B0-BD68-D4F0167F02E5}" destId="{4D19AB04-24FA-40C2-B203-52AE3D15E171}" srcOrd="1" destOrd="0" presId="urn:microsoft.com/office/officeart/2005/8/layout/target3"/>
    <dgm:cxn modelId="{50FDC93C-06F6-48E0-8F51-B8D787501C9A}" type="presOf" srcId="{445C7998-7549-48B0-BD68-D4F0167F02E5}" destId="{BC35EE03-4121-4EF9-923D-7CB6D30D358D}" srcOrd="0" destOrd="0" presId="urn:microsoft.com/office/officeart/2005/8/layout/target3"/>
    <dgm:cxn modelId="{4E84D400-8E45-48FA-AD60-917AB3598DB4}" type="presOf" srcId="{39F8B381-5807-488E-AC22-73DD4140ED4A}" destId="{71045F8C-00FA-488E-A7BD-E2E6753D979D}" srcOrd="0" destOrd="0" presId="urn:microsoft.com/office/officeart/2005/8/layout/target3"/>
    <dgm:cxn modelId="{63884440-60FE-4C32-874D-7347E16A73DA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4ED6221-F8D4-4B29-8ABD-D32483D3AAE9}" type="presOf" srcId="{C73C7642-F245-4585-8F88-243F9FAEF6CA}" destId="{97289DF2-90F4-4EC2-A9FC-633B00BAB610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F94D31D-A50D-4377-B2F9-EFE6BAD92006}" type="presOf" srcId="{C73C7642-F245-4585-8F88-243F9FAEF6CA}" destId="{AA41A67C-3D3F-4AE9-9E0F-5D7F7BB2E741}" srcOrd="1" destOrd="0" presId="urn:microsoft.com/office/officeart/2005/8/layout/target3"/>
    <dgm:cxn modelId="{F1C6177F-8A42-4504-873D-EAA3D51EC11D}" type="presOf" srcId="{EBC41103-E2E5-4D48-9B4B-425520D3D098}" destId="{50C2F88D-8688-44C2-A854-691F34009D3B}" srcOrd="0" destOrd="0" presId="urn:microsoft.com/office/officeart/2005/8/layout/target3"/>
    <dgm:cxn modelId="{F9456E29-D753-4749-A10A-86E8D1055F74}" type="presParOf" srcId="{71045F8C-00FA-488E-A7BD-E2E6753D979D}" destId="{3577EC6B-C980-4F34-8C69-4365E7B8FC8C}" srcOrd="0" destOrd="0" presId="urn:microsoft.com/office/officeart/2005/8/layout/target3"/>
    <dgm:cxn modelId="{AB2D0773-3252-47BC-9597-1E63ECE94E00}" type="presParOf" srcId="{71045F8C-00FA-488E-A7BD-E2E6753D979D}" destId="{6940EB87-DC1D-4BC3-9408-9AC2E1FFC039}" srcOrd="1" destOrd="0" presId="urn:microsoft.com/office/officeart/2005/8/layout/target3"/>
    <dgm:cxn modelId="{9E8F0BA4-8E6A-4541-B392-A085B40BA241}" type="presParOf" srcId="{71045F8C-00FA-488E-A7BD-E2E6753D979D}" destId="{BC35EE03-4121-4EF9-923D-7CB6D30D358D}" srcOrd="2" destOrd="0" presId="urn:microsoft.com/office/officeart/2005/8/layout/target3"/>
    <dgm:cxn modelId="{5A048AB5-189F-42AF-A1A8-DCC394BD2155}" type="presParOf" srcId="{71045F8C-00FA-488E-A7BD-E2E6753D979D}" destId="{C95EEA27-3CBF-4645-A92D-9D8AF5C1CBFC}" srcOrd="3" destOrd="0" presId="urn:microsoft.com/office/officeart/2005/8/layout/target3"/>
    <dgm:cxn modelId="{BDB2BBC3-7BBD-431D-AF23-C0C974C5C252}" type="presParOf" srcId="{71045F8C-00FA-488E-A7BD-E2E6753D979D}" destId="{851BB866-B6AE-4566-893F-4C635BA974FC}" srcOrd="4" destOrd="0" presId="urn:microsoft.com/office/officeart/2005/8/layout/target3"/>
    <dgm:cxn modelId="{722F7E53-A567-433C-AA22-AAF6F45BF022}" type="presParOf" srcId="{71045F8C-00FA-488E-A7BD-E2E6753D979D}" destId="{643EA938-EDE0-4533-ACCC-D2BD6F3A527C}" srcOrd="5" destOrd="0" presId="urn:microsoft.com/office/officeart/2005/8/layout/target3"/>
    <dgm:cxn modelId="{3B196213-A3C8-468A-9203-51BC1407DFC5}" type="presParOf" srcId="{71045F8C-00FA-488E-A7BD-E2E6753D979D}" destId="{92F31B18-D66D-4CC7-89B9-378928DE877D}" srcOrd="6" destOrd="0" presId="urn:microsoft.com/office/officeart/2005/8/layout/target3"/>
    <dgm:cxn modelId="{60A4AF88-0BAA-41BF-A077-57C049C6665C}" type="presParOf" srcId="{71045F8C-00FA-488E-A7BD-E2E6753D979D}" destId="{902074E1-B931-4618-97F1-FADBE82E9C3C}" srcOrd="7" destOrd="0" presId="urn:microsoft.com/office/officeart/2005/8/layout/target3"/>
    <dgm:cxn modelId="{700F767B-9565-472A-AEB8-3CF48803E542}" type="presParOf" srcId="{71045F8C-00FA-488E-A7BD-E2E6753D979D}" destId="{A3817367-F2BC-482F-8832-FA00B51DCCF3}" srcOrd="8" destOrd="0" presId="urn:microsoft.com/office/officeart/2005/8/layout/target3"/>
    <dgm:cxn modelId="{0D5FC8BC-BCE6-4C84-AA41-1A87A669F8A5}" type="presParOf" srcId="{71045F8C-00FA-488E-A7BD-E2E6753D979D}" destId="{626ABFF6-56C8-4386-B662-68EC364EED9D}" srcOrd="9" destOrd="0" presId="urn:microsoft.com/office/officeart/2005/8/layout/target3"/>
    <dgm:cxn modelId="{EFAFAED6-092A-4CD2-A618-85A4D6D7BDC6}" type="presParOf" srcId="{71045F8C-00FA-488E-A7BD-E2E6753D979D}" destId="{6DB11F1C-D028-4800-9625-6611CA9DE6D4}" srcOrd="10" destOrd="0" presId="urn:microsoft.com/office/officeart/2005/8/layout/target3"/>
    <dgm:cxn modelId="{4DBA3FE2-5245-4B2F-AB8C-D47830525884}" type="presParOf" srcId="{71045F8C-00FA-488E-A7BD-E2E6753D979D}" destId="{CDED6FE3-AD8F-4ACC-B6B8-710EDDD97598}" srcOrd="11" destOrd="0" presId="urn:microsoft.com/office/officeart/2005/8/layout/target3"/>
    <dgm:cxn modelId="{FD684B3A-FE7F-43E3-A5D6-8CD62C94AF4F}" type="presParOf" srcId="{71045F8C-00FA-488E-A7BD-E2E6753D979D}" destId="{397AC6D7-84A6-4150-958F-83C92D9ACF38}" srcOrd="12" destOrd="0" presId="urn:microsoft.com/office/officeart/2005/8/layout/target3"/>
    <dgm:cxn modelId="{355548E8-5A1E-4C41-B6DD-8F036E402EF7}" type="presParOf" srcId="{71045F8C-00FA-488E-A7BD-E2E6753D979D}" destId="{D7419528-33A6-416D-9E64-B3F7915C5149}" srcOrd="13" destOrd="0" presId="urn:microsoft.com/office/officeart/2005/8/layout/target3"/>
    <dgm:cxn modelId="{D186E164-F550-4CCE-B28B-815B37BB838A}" type="presParOf" srcId="{71045F8C-00FA-488E-A7BD-E2E6753D979D}" destId="{97289DF2-90F4-4EC2-A9FC-633B00BAB610}" srcOrd="14" destOrd="0" presId="urn:microsoft.com/office/officeart/2005/8/layout/target3"/>
    <dgm:cxn modelId="{F3357DF5-7E13-4D37-B5B3-D0332C61ED55}" type="presParOf" srcId="{71045F8C-00FA-488E-A7BD-E2E6753D979D}" destId="{234EBA9D-95B4-4C20-A84E-6F65F1085DC6}" srcOrd="15" destOrd="0" presId="urn:microsoft.com/office/officeart/2005/8/layout/target3"/>
    <dgm:cxn modelId="{020E85D3-2F48-4EEA-B88A-2FC5CB61ABB1}" type="presParOf" srcId="{71045F8C-00FA-488E-A7BD-E2E6753D979D}" destId="{12255512-213F-41DF-90A6-8B4CD74A2B52}" srcOrd="16" destOrd="0" presId="urn:microsoft.com/office/officeart/2005/8/layout/target3"/>
    <dgm:cxn modelId="{17536BD4-FE05-4D5B-8682-E9879040DA69}" type="presParOf" srcId="{71045F8C-00FA-488E-A7BD-E2E6753D979D}" destId="{50C2F88D-8688-44C2-A854-691F34009D3B}" srcOrd="17" destOrd="0" presId="urn:microsoft.com/office/officeart/2005/8/layout/target3"/>
    <dgm:cxn modelId="{D80EF836-721E-4E2E-8321-77AFB1231468}" type="presParOf" srcId="{71045F8C-00FA-488E-A7BD-E2E6753D979D}" destId="{4D19AB04-24FA-40C2-B203-52AE3D15E171}" srcOrd="18" destOrd="0" presId="urn:microsoft.com/office/officeart/2005/8/layout/target3"/>
    <dgm:cxn modelId="{15417A28-4ED9-4FB0-A4EF-4257AA8C3B46}" type="presParOf" srcId="{71045F8C-00FA-488E-A7BD-E2E6753D979D}" destId="{832BF48F-0145-4429-9E02-8FCA946CCE9E}" srcOrd="19" destOrd="0" presId="urn:microsoft.com/office/officeart/2005/8/layout/target3"/>
    <dgm:cxn modelId="{155653A5-8ED4-4AC7-9065-04D46493F6C0}" type="presParOf" srcId="{71045F8C-00FA-488E-A7BD-E2E6753D979D}" destId="{E7297F21-D4FD-4A41-AE58-814D01A6B5E7}" srcOrd="20" destOrd="0" presId="urn:microsoft.com/office/officeart/2005/8/layout/target3"/>
    <dgm:cxn modelId="{A614EA6A-097C-41E1-942D-7A361BCDD6B3}" type="presParOf" srcId="{71045F8C-00FA-488E-A7BD-E2E6753D979D}" destId="{F69A1436-182C-465B-AD7F-FE48E0C090C1}" srcOrd="21" destOrd="0" presId="urn:microsoft.com/office/officeart/2005/8/layout/target3"/>
    <dgm:cxn modelId="{332267C9-8E10-409E-86F0-0ED61038E7DE}" type="presParOf" srcId="{71045F8C-00FA-488E-A7BD-E2E6753D979D}" destId="{AA41A67C-3D3F-4AE9-9E0F-5D7F7BB2E741}" srcOrd="22" destOrd="0" presId="urn:microsoft.com/office/officeart/2005/8/layout/target3"/>
    <dgm:cxn modelId="{C1B4D524-5861-4127-847A-B7C0BFA7468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</a:t>
          </a:r>
          <a:r>
            <a:rPr lang="cs-CZ" sz="1400" kern="1200" dirty="0" err="1" smtClean="0"/>
            <a:t>Mgr.Zdeňka</a:t>
          </a:r>
          <a:r>
            <a:rPr lang="cs-CZ" sz="1400" kern="1200" dirty="0" smtClean="0"/>
            <a:t> Hrádková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VY_32_INOVACE_07_ </a:t>
          </a:r>
          <a:r>
            <a:rPr lang="cs-CZ" sz="1400" kern="1200" dirty="0" smtClean="0"/>
            <a:t>Čína-opakování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Starověké státy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Čína- opakování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667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68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077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171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1664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74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628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59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722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250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202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E8512-F723-4B84-888E-80001F5F68C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4F0EC-F5A9-4922-B029-00421AF823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77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0689712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891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332548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Test na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Samostatná</a:t>
                      </a:r>
                      <a:r>
                        <a:rPr lang="cs-CZ" baseline="0" dirty="0" smtClean="0"/>
                        <a:t> i skupinová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16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Čína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608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6775" y="-7370"/>
            <a:ext cx="4022711" cy="91609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Utvoř dvojice: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692696"/>
            <a:ext cx="4572000" cy="6165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Hedvábí</a:t>
            </a:r>
          </a:p>
          <a:p>
            <a:pPr marL="0" indent="0">
              <a:buNone/>
            </a:pPr>
            <a:r>
              <a:rPr lang="cs-CZ" sz="3200" dirty="0" smtClean="0"/>
              <a:t>Porcelán</a:t>
            </a:r>
          </a:p>
          <a:p>
            <a:pPr marL="0" indent="0">
              <a:buNone/>
            </a:pPr>
            <a:r>
              <a:rPr lang="cs-CZ" sz="3200" dirty="0" smtClean="0"/>
              <a:t>Tradiční psací potřeby</a:t>
            </a:r>
          </a:p>
          <a:p>
            <a:pPr marL="0" indent="0">
              <a:buNone/>
            </a:pPr>
            <a:r>
              <a:rPr lang="cs-CZ" sz="3200" dirty="0" smtClean="0"/>
              <a:t>Písmo</a:t>
            </a:r>
          </a:p>
          <a:p>
            <a:pPr marL="0" indent="0">
              <a:buNone/>
            </a:pPr>
            <a:r>
              <a:rPr lang="cs-CZ" sz="3200" dirty="0" smtClean="0"/>
              <a:t>Kovové mince</a:t>
            </a:r>
          </a:p>
          <a:p>
            <a:pPr marL="0" indent="0">
              <a:buNone/>
            </a:pPr>
            <a:r>
              <a:rPr lang="cs-CZ" sz="3200" dirty="0" smtClean="0"/>
              <a:t>Sprašové nánosy</a:t>
            </a:r>
          </a:p>
          <a:p>
            <a:pPr marL="0" indent="0">
              <a:buNone/>
            </a:pPr>
            <a:r>
              <a:rPr lang="cs-CZ" sz="3200" dirty="0" smtClean="0"/>
              <a:t>Velká čínská zeď</a:t>
            </a:r>
          </a:p>
          <a:p>
            <a:pPr marL="0" indent="0">
              <a:buNone/>
            </a:pPr>
            <a:r>
              <a:rPr lang="cs-CZ" sz="3200" dirty="0" smtClean="0"/>
              <a:t>Hedvábná cesta</a:t>
            </a:r>
          </a:p>
          <a:p>
            <a:pPr marL="0" indent="0">
              <a:buNone/>
            </a:pPr>
            <a:r>
              <a:rPr lang="cs-CZ" sz="3200" dirty="0" smtClean="0"/>
              <a:t>Kompas, kormidlo</a:t>
            </a:r>
            <a:r>
              <a:rPr lang="cs-CZ" sz="3200" dirty="0" smtClean="0"/>
              <a:t>, papír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Terakota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692696"/>
            <a:ext cx="4572000" cy="6165304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err="1" smtClean="0"/>
              <a:t>Huang</a:t>
            </a:r>
            <a:r>
              <a:rPr lang="cs-CZ" sz="3200" dirty="0" smtClean="0"/>
              <a:t> – He</a:t>
            </a:r>
          </a:p>
          <a:p>
            <a:pPr marL="0" indent="0">
              <a:buNone/>
            </a:pPr>
            <a:r>
              <a:rPr lang="cs-CZ" sz="3200" dirty="0" smtClean="0"/>
              <a:t>6. – 5. </a:t>
            </a:r>
            <a:r>
              <a:rPr lang="cs-CZ" sz="3200" dirty="0" err="1" smtClean="0"/>
              <a:t>st.př.n.l</a:t>
            </a:r>
            <a:r>
              <a:rPr lang="cs-CZ" sz="3200" dirty="0" smtClean="0"/>
              <a:t>.</a:t>
            </a:r>
          </a:p>
          <a:p>
            <a:pPr marL="0" indent="0">
              <a:buNone/>
            </a:pPr>
            <a:r>
              <a:rPr lang="cs-CZ" sz="3200" dirty="0" smtClean="0"/>
              <a:t>Stavba viditelná z vesmíru</a:t>
            </a:r>
          </a:p>
          <a:p>
            <a:pPr marL="0" indent="0">
              <a:buNone/>
            </a:pPr>
            <a:r>
              <a:rPr lang="cs-CZ" sz="3200" dirty="0" smtClean="0"/>
              <a:t>Obchodní stezka</a:t>
            </a:r>
          </a:p>
          <a:p>
            <a:pPr marL="0" indent="0">
              <a:buNone/>
            </a:pPr>
            <a:r>
              <a:rPr lang="cs-CZ" sz="3200" dirty="0" smtClean="0"/>
              <a:t>Kaolín</a:t>
            </a:r>
          </a:p>
          <a:p>
            <a:pPr marL="0" indent="0">
              <a:buNone/>
            </a:pPr>
            <a:r>
              <a:rPr lang="cs-CZ" sz="3200" dirty="0" smtClean="0"/>
              <a:t>Čínské vynálezy</a:t>
            </a:r>
          </a:p>
          <a:p>
            <a:pPr marL="0" indent="0">
              <a:buNone/>
            </a:pPr>
            <a:r>
              <a:rPr lang="cs-CZ" sz="3200" dirty="0" smtClean="0"/>
              <a:t>Tuš a štětec</a:t>
            </a:r>
          </a:p>
          <a:p>
            <a:pPr marL="0" indent="0">
              <a:buNone/>
            </a:pPr>
            <a:r>
              <a:rPr lang="cs-CZ" sz="3200" dirty="0" smtClean="0"/>
              <a:t>Znaky</a:t>
            </a:r>
          </a:p>
          <a:p>
            <a:pPr marL="0" indent="0">
              <a:buNone/>
            </a:pPr>
            <a:r>
              <a:rPr lang="cs-CZ" sz="3200" dirty="0" smtClean="0"/>
              <a:t>Pálená hlína</a:t>
            </a:r>
          </a:p>
          <a:p>
            <a:pPr marL="0" indent="0">
              <a:buNone/>
            </a:pPr>
            <a:r>
              <a:rPr lang="cs-CZ" sz="3200" dirty="0" smtClean="0"/>
              <a:t>Bourec morušový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88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5436096" cy="105273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980728"/>
            <a:ext cx="4644008" cy="587727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Hedvábí</a:t>
            </a:r>
          </a:p>
          <a:p>
            <a:pPr marL="0" indent="0">
              <a:buNone/>
            </a:pPr>
            <a:r>
              <a:rPr lang="cs-CZ" dirty="0" smtClean="0"/>
              <a:t>Porcelán</a:t>
            </a:r>
          </a:p>
          <a:p>
            <a:pPr marL="0" indent="0">
              <a:buNone/>
            </a:pPr>
            <a:r>
              <a:rPr lang="cs-CZ" dirty="0" smtClean="0"/>
              <a:t>Tradiční psací potřeby</a:t>
            </a:r>
          </a:p>
          <a:p>
            <a:pPr marL="0" indent="0">
              <a:buNone/>
            </a:pPr>
            <a:r>
              <a:rPr lang="cs-CZ" dirty="0" smtClean="0"/>
              <a:t>Písmo</a:t>
            </a:r>
          </a:p>
          <a:p>
            <a:pPr marL="0" indent="0">
              <a:buNone/>
            </a:pPr>
            <a:r>
              <a:rPr lang="cs-CZ" dirty="0" smtClean="0"/>
              <a:t>Kovové mince</a:t>
            </a:r>
          </a:p>
          <a:p>
            <a:pPr marL="0" indent="0">
              <a:buNone/>
            </a:pPr>
            <a:r>
              <a:rPr lang="cs-CZ" dirty="0" smtClean="0"/>
              <a:t>Sprašové nánosy</a:t>
            </a:r>
          </a:p>
          <a:p>
            <a:pPr marL="0" indent="0">
              <a:buNone/>
            </a:pPr>
            <a:r>
              <a:rPr lang="cs-CZ" dirty="0" smtClean="0"/>
              <a:t>Velká čínská zeď</a:t>
            </a:r>
          </a:p>
          <a:p>
            <a:pPr marL="0" indent="0">
              <a:buNone/>
            </a:pPr>
            <a:r>
              <a:rPr lang="cs-CZ" dirty="0" smtClean="0"/>
              <a:t>Hedvábná cesta</a:t>
            </a:r>
          </a:p>
          <a:p>
            <a:pPr marL="0" indent="0">
              <a:buNone/>
            </a:pPr>
            <a:r>
              <a:rPr lang="cs-CZ" dirty="0" smtClean="0"/>
              <a:t>Kompas</a:t>
            </a:r>
            <a:r>
              <a:rPr lang="cs-CZ" dirty="0" smtClean="0"/>
              <a:t>, kormidlo, papír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Terakota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980728"/>
            <a:ext cx="4499992" cy="587102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Bourec morušový</a:t>
            </a:r>
          </a:p>
          <a:p>
            <a:pPr marL="0" indent="0">
              <a:buNone/>
            </a:pPr>
            <a:r>
              <a:rPr lang="cs-CZ" dirty="0" smtClean="0"/>
              <a:t>Kaolín</a:t>
            </a:r>
          </a:p>
          <a:p>
            <a:pPr marL="0" indent="0">
              <a:buNone/>
            </a:pPr>
            <a:r>
              <a:rPr lang="cs-CZ" dirty="0" smtClean="0"/>
              <a:t>Tuš  a štětec</a:t>
            </a:r>
          </a:p>
          <a:p>
            <a:pPr marL="0" indent="0">
              <a:buNone/>
            </a:pPr>
            <a:r>
              <a:rPr lang="cs-CZ" dirty="0" smtClean="0"/>
              <a:t>Znaky</a:t>
            </a:r>
          </a:p>
          <a:p>
            <a:pPr marL="0" indent="0">
              <a:buNone/>
            </a:pPr>
            <a:r>
              <a:rPr lang="cs-CZ" dirty="0" smtClean="0"/>
              <a:t>6.-5.stol.př.n.l.</a:t>
            </a:r>
          </a:p>
          <a:p>
            <a:pPr marL="0" indent="0">
              <a:buNone/>
            </a:pPr>
            <a:r>
              <a:rPr lang="cs-CZ" dirty="0" err="1" smtClean="0"/>
              <a:t>Huang</a:t>
            </a:r>
            <a:r>
              <a:rPr lang="cs-CZ" dirty="0" smtClean="0"/>
              <a:t> – He</a:t>
            </a:r>
          </a:p>
          <a:p>
            <a:pPr marL="0" indent="0">
              <a:buNone/>
            </a:pPr>
            <a:r>
              <a:rPr lang="cs-CZ" dirty="0" smtClean="0"/>
              <a:t>Stavba viditelná z vesmíru</a:t>
            </a:r>
          </a:p>
          <a:p>
            <a:pPr marL="0" indent="0">
              <a:buNone/>
            </a:pPr>
            <a:r>
              <a:rPr lang="cs-CZ" dirty="0" smtClean="0"/>
              <a:t>Obchodní stezka</a:t>
            </a:r>
          </a:p>
          <a:p>
            <a:pPr marL="0" indent="0">
              <a:buNone/>
            </a:pPr>
            <a:r>
              <a:rPr lang="cs-CZ" dirty="0" smtClean="0"/>
              <a:t>Čínské </a:t>
            </a:r>
            <a:r>
              <a:rPr lang="cs-CZ" dirty="0" smtClean="0"/>
              <a:t>vynálezy</a:t>
            </a:r>
          </a:p>
          <a:p>
            <a:pPr marL="0" indent="0">
              <a:buNone/>
            </a:pPr>
            <a:r>
              <a:rPr lang="cs-CZ" smtClean="0"/>
              <a:t>Pálená hlína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874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298" y="0"/>
            <a:ext cx="14463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Doplň:</a:t>
            </a:r>
          </a:p>
          <a:p>
            <a:endParaRPr lang="cs-CZ" sz="3600" dirty="0" smtClean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7355" y="904643"/>
            <a:ext cx="932452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1.V Číně se nejvíce pěstovala………………………….mezi</a:t>
            </a:r>
          </a:p>
          <a:p>
            <a:r>
              <a:rPr lang="cs-CZ" sz="3200" dirty="0" smtClean="0"/>
              <a:t>řekami…………………………………………………………………….</a:t>
            </a:r>
          </a:p>
          <a:p>
            <a:r>
              <a:rPr lang="cs-CZ" sz="3200" dirty="0" smtClean="0"/>
              <a:t>2.Další plodiny byly…………………………………………</a:t>
            </a:r>
          </a:p>
          <a:p>
            <a:r>
              <a:rPr lang="cs-CZ" sz="3200" dirty="0" smtClean="0"/>
              <a:t>3.Pro výrobu…………………..chovali bource………………….</a:t>
            </a:r>
          </a:p>
          <a:p>
            <a:r>
              <a:rPr lang="cs-CZ" sz="3200" dirty="0" smtClean="0"/>
              <a:t>4.Z Číny se vyváželo…………………………………………………..</a:t>
            </a:r>
          </a:p>
          <a:p>
            <a:r>
              <a:rPr lang="cs-CZ" sz="3200" dirty="0" smtClean="0"/>
              <a:t>5.Důležitá obchodní cesta je……………………………………..</a:t>
            </a:r>
          </a:p>
          <a:p>
            <a:r>
              <a:rPr lang="cs-CZ" sz="3200" dirty="0" smtClean="0"/>
              <a:t>6.Vynalezli…………………………………………………………………</a:t>
            </a:r>
          </a:p>
          <a:p>
            <a:r>
              <a:rPr lang="cs-CZ" sz="3200" dirty="0" smtClean="0"/>
              <a:t>7.Čínské písmo je………………………</a:t>
            </a:r>
          </a:p>
          <a:p>
            <a:r>
              <a:rPr lang="cs-CZ" sz="3200" dirty="0" smtClean="0"/>
              <a:t>8.Tradičně se píše….......................................................</a:t>
            </a:r>
          </a:p>
          <a:p>
            <a:r>
              <a:rPr lang="cs-CZ" sz="3200" dirty="0" smtClean="0"/>
              <a:t>9.Je to ……………………………….používané písmo na světě.</a:t>
            </a:r>
          </a:p>
          <a:p>
            <a:r>
              <a:rPr lang="cs-CZ" sz="3200" dirty="0" smtClean="0"/>
              <a:t>10.Známá stavba je……………………………………………………</a:t>
            </a:r>
          </a:p>
          <a:p>
            <a:endParaRPr lang="cs-CZ" sz="3200" dirty="0" smtClean="0"/>
          </a:p>
          <a:p>
            <a:r>
              <a:rPr lang="cs-CZ" sz="3200" dirty="0"/>
              <a:t> 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1146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3923928" cy="123130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 smtClean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32" y="692695"/>
            <a:ext cx="91431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dirty="0" smtClean="0"/>
              <a:t>Rýže, mezi řekami </a:t>
            </a:r>
            <a:r>
              <a:rPr lang="cs-CZ" sz="3200" dirty="0" err="1" smtClean="0"/>
              <a:t>Huang</a:t>
            </a:r>
            <a:r>
              <a:rPr lang="cs-CZ" sz="3200" dirty="0" smtClean="0"/>
              <a:t> – He a Jang </a:t>
            </a:r>
            <a:r>
              <a:rPr lang="cs-CZ" sz="3200" dirty="0" err="1" smtClean="0"/>
              <a:t>c´tiang</a:t>
            </a:r>
            <a:endParaRPr lang="cs-CZ" sz="3200" dirty="0" smtClean="0"/>
          </a:p>
          <a:p>
            <a:pPr marL="514350" indent="-514350">
              <a:buAutoNum type="arabicPeriod"/>
            </a:pPr>
            <a:r>
              <a:rPr lang="cs-CZ" sz="3200" dirty="0" smtClean="0"/>
              <a:t>Čajovník, obilí, batáty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Hedvábí, morušový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Koření, porcelán, lakové výrobky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Hedvábná cesta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Kompas, kormidlo, střelný prach, papír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Znakové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Tuší a štětcem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Nejdéle používané písmo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Velká čínská zeď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54143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268</Words>
  <Application>Microsoft Office PowerPoint</Application>
  <PresentationFormat>Předvádění na obrazovce (4:3)</PresentationFormat>
  <Paragraphs>87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Čína</vt:lpstr>
      <vt:lpstr>Utvoř dvojice:</vt:lpstr>
      <vt:lpstr>Řešení:</vt:lpstr>
      <vt:lpstr>Prezentace aplikace PowerPoint</vt:lpstr>
      <vt:lpstr>Řešení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Čína</dc:title>
  <dc:creator>Hrádková Zdeňka</dc:creator>
  <cp:lastModifiedBy>Hrádková Zdeňka</cp:lastModifiedBy>
  <cp:revision>15</cp:revision>
  <dcterms:created xsi:type="dcterms:W3CDTF">2012-02-24T11:21:56Z</dcterms:created>
  <dcterms:modified xsi:type="dcterms:W3CDTF">2012-06-12T10:42:36Z</dcterms:modified>
</cp:coreProperties>
</file>