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1" r:id="rId2"/>
    <p:sldId id="262" r:id="rId3"/>
    <p:sldId id="258" r:id="rId4"/>
    <p:sldId id="263" r:id="rId5"/>
    <p:sldId id="265" r:id="rId6"/>
    <p:sldId id="259" r:id="rId7"/>
    <p:sldId id="260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516" y="6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 Domažlice , </a:t>
          </a:r>
          <a:r>
            <a:rPr lang="cs-CZ" dirty="0" err="1" smtClean="0"/>
            <a:t>Msgre</a:t>
          </a:r>
          <a:r>
            <a:rPr lang="cs-CZ" dirty="0" smtClean="0"/>
            <a:t> B. Staška 232, příspěvková organizace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</a:t>
          </a:r>
          <a:r>
            <a:rPr lang="cs-CZ" dirty="0" smtClean="0"/>
            <a:t>:   Mgr. Zdeňka Hrádková 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VY_32_INOVACE_10_Minojská Kréta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 smtClean="0"/>
            <a:t>Téma: Minojská Kréta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CZ.1.07/1.4.00/21.1437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DAEA276B-ECF9-46F6-A7D3-4693B2D32BC4}">
      <dgm:prSet/>
      <dgm:spPr/>
      <dgm:t>
        <a:bodyPr/>
        <a:lstStyle/>
        <a:p>
          <a:pPr algn="l"/>
          <a:r>
            <a:rPr lang="cs-CZ" dirty="0" smtClean="0"/>
            <a:t>Sada: Starověké státy</a:t>
          </a:r>
          <a:endParaRPr lang="cs-CZ" dirty="0"/>
        </a:p>
      </dgm:t>
    </dgm:pt>
    <dgm:pt modelId="{5CDD5C3F-CC99-485F-87DA-E7B8245CC121}" type="parTrans" cxnId="{3E9CE5CE-BE2A-4738-9975-063CAE07F465}">
      <dgm:prSet/>
      <dgm:spPr/>
      <dgm:t>
        <a:bodyPr/>
        <a:lstStyle/>
        <a:p>
          <a:endParaRPr lang="cs-CZ"/>
        </a:p>
      </dgm:t>
    </dgm:pt>
    <dgm:pt modelId="{CECB35EA-D988-4A7F-9A56-4637A6FB2BB0}" type="sibTrans" cxnId="{3E9CE5CE-BE2A-4738-9975-063CAE07F465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6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6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6"/>
      <dgm:spPr/>
    </dgm:pt>
    <dgm:pt modelId="{851BB866-B6AE-4566-893F-4C635BA974FC}" type="pres">
      <dgm:prSet presAssocID="{FBBFC3EA-9D9D-4F3A-BEA6-9C2C0E46BF20}" presName="circle2" presStyleLbl="node1" presStyleIdx="1" presStyleCnt="6"/>
      <dgm:spPr/>
    </dgm:pt>
    <dgm:pt modelId="{643EA938-EDE0-4533-ACCC-D2BD6F3A527C}" type="pres">
      <dgm:prSet presAssocID="{FBBFC3EA-9D9D-4F3A-BEA6-9C2C0E46BF20}" presName="rect2" presStyleLbl="alignAcc1" presStyleIdx="1" presStyleCnt="6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6"/>
      <dgm:spPr/>
    </dgm:pt>
    <dgm:pt modelId="{902074E1-B931-4618-97F1-FADBE82E9C3C}" type="pres">
      <dgm:prSet presAssocID="{019433A1-1324-4DE1-9E6F-32B851095F74}" presName="circle3" presStyleLbl="node1" presStyleIdx="2" presStyleCnt="6"/>
      <dgm:spPr/>
    </dgm:pt>
    <dgm:pt modelId="{A3817367-F2BC-482F-8832-FA00B51DCCF3}" type="pres">
      <dgm:prSet presAssocID="{019433A1-1324-4DE1-9E6F-32B851095F74}" presName="rect3" presStyleLbl="alignAcc1" presStyleIdx="2" presStyleCnt="6"/>
      <dgm:spPr/>
      <dgm:t>
        <a:bodyPr/>
        <a:lstStyle/>
        <a:p>
          <a:endParaRPr lang="cs-CZ"/>
        </a:p>
      </dgm:t>
    </dgm:pt>
    <dgm:pt modelId="{626ABFF6-56C8-4386-B662-68EC364EED9D}" type="pres">
      <dgm:prSet presAssocID="{DAEA276B-ECF9-46F6-A7D3-4693B2D32BC4}" presName="vertSpace4" presStyleLbl="node1" presStyleIdx="2" presStyleCnt="6"/>
      <dgm:spPr/>
    </dgm:pt>
    <dgm:pt modelId="{6DB11F1C-D028-4800-9625-6611CA9DE6D4}" type="pres">
      <dgm:prSet presAssocID="{DAEA276B-ECF9-46F6-A7D3-4693B2D32BC4}" presName="circle4" presStyleLbl="node1" presStyleIdx="3" presStyleCnt="6"/>
      <dgm:spPr/>
    </dgm:pt>
    <dgm:pt modelId="{CDED6FE3-AD8F-4ACC-B6B8-710EDDD97598}" type="pres">
      <dgm:prSet presAssocID="{DAEA276B-ECF9-46F6-A7D3-4693B2D32BC4}" presName="rect4" presStyleLbl="alignAcc1" presStyleIdx="3" presStyleCnt="6"/>
      <dgm:spPr/>
      <dgm:t>
        <a:bodyPr/>
        <a:lstStyle/>
        <a:p>
          <a:endParaRPr lang="cs-CZ"/>
        </a:p>
      </dgm:t>
    </dgm:pt>
    <dgm:pt modelId="{397AC6D7-84A6-4150-958F-83C92D9ACF38}" type="pres">
      <dgm:prSet presAssocID="{C73C7642-F245-4585-8F88-243F9FAEF6CA}" presName="vertSpace5" presStyleLbl="node1" presStyleIdx="3" presStyleCnt="6"/>
      <dgm:spPr/>
    </dgm:pt>
    <dgm:pt modelId="{D7419528-33A6-416D-9E64-B3F7915C5149}" type="pres">
      <dgm:prSet presAssocID="{C73C7642-F245-4585-8F88-243F9FAEF6CA}" presName="circle5" presStyleLbl="node1" presStyleIdx="4" presStyleCnt="6"/>
      <dgm:spPr/>
    </dgm:pt>
    <dgm:pt modelId="{97289DF2-90F4-4EC2-A9FC-633B00BAB610}" type="pres">
      <dgm:prSet presAssocID="{C73C7642-F245-4585-8F88-243F9FAEF6CA}" presName="rect5" presStyleLbl="alignAcc1" presStyleIdx="4" presStyleCnt="6"/>
      <dgm:spPr/>
      <dgm:t>
        <a:bodyPr/>
        <a:lstStyle/>
        <a:p>
          <a:endParaRPr lang="cs-CZ"/>
        </a:p>
      </dgm:t>
    </dgm:pt>
    <dgm:pt modelId="{234EBA9D-95B4-4C20-A84E-6F65F1085DC6}" type="pres">
      <dgm:prSet presAssocID="{EBC41103-E2E5-4D48-9B4B-425520D3D098}" presName="vertSpace6" presStyleLbl="node1" presStyleIdx="4" presStyleCnt="6"/>
      <dgm:spPr/>
    </dgm:pt>
    <dgm:pt modelId="{12255512-213F-41DF-90A6-8B4CD74A2B52}" type="pres">
      <dgm:prSet presAssocID="{EBC41103-E2E5-4D48-9B4B-425520D3D098}" presName="circle6" presStyleLbl="node1" presStyleIdx="5" presStyleCnt="6"/>
      <dgm:spPr/>
    </dgm:pt>
    <dgm:pt modelId="{50C2F88D-8688-44C2-A854-691F34009D3B}" type="pres">
      <dgm:prSet presAssocID="{EBC41103-E2E5-4D48-9B4B-425520D3D098}" presName="rect6" presStyleLbl="alignAcc1" presStyleIdx="5" presStyleCnt="6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9A1436-182C-465B-AD7F-FE48E0C090C1}" type="pres">
      <dgm:prSet presAssocID="{DAEA276B-ECF9-46F6-A7D3-4693B2D32BC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A41A67C-3D3F-4AE9-9E0F-5D7F7BB2E741}" type="pres">
      <dgm:prSet presAssocID="{C73C7642-F245-4585-8F88-243F9FAEF6CA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969C235-9271-4D34-B740-D627A121CAD0}" type="pres">
      <dgm:prSet presAssocID="{EBC41103-E2E5-4D48-9B4B-425520D3D098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97285DA1-6DB1-4D44-9EEC-0CBBC08DB572}" type="presOf" srcId="{DAEA276B-ECF9-46F6-A7D3-4693B2D32BC4}" destId="{F69A1436-182C-465B-AD7F-FE48E0C090C1}" srcOrd="1" destOrd="0" presId="urn:microsoft.com/office/officeart/2005/8/layout/target3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3E9CE5CE-BE2A-4738-9975-063CAE07F465}" srcId="{39F8B381-5807-488E-AC22-73DD4140ED4A}" destId="{DAEA276B-ECF9-46F6-A7D3-4693B2D32BC4}" srcOrd="3" destOrd="0" parTransId="{5CDD5C3F-CC99-485F-87DA-E7B8245CC121}" sibTransId="{CECB35EA-D988-4A7F-9A56-4637A6FB2BB0}"/>
    <dgm:cxn modelId="{A640B89C-0E04-4F1B-8A06-CE78EE40B682}" type="presOf" srcId="{FBBFC3EA-9D9D-4F3A-BEA6-9C2C0E46BF20}" destId="{832BF48F-0145-4429-9E02-8FCA946CCE9E}" srcOrd="1" destOrd="0" presId="urn:microsoft.com/office/officeart/2005/8/layout/target3"/>
    <dgm:cxn modelId="{99CC981F-E8F0-4286-AD7E-2190C8F4D038}" type="presOf" srcId="{019433A1-1324-4DE1-9E6F-32B851095F74}" destId="{E7297F21-D4FD-4A41-AE58-814D01A6B5E7}" srcOrd="1" destOrd="0" presId="urn:microsoft.com/office/officeart/2005/8/layout/target3"/>
    <dgm:cxn modelId="{12811977-577E-4329-87E3-299CFDB95BEE}" type="presOf" srcId="{FBBFC3EA-9D9D-4F3A-BEA6-9C2C0E46BF20}" destId="{643EA938-EDE0-4533-ACCC-D2BD6F3A527C}" srcOrd="0" destOrd="0" presId="urn:microsoft.com/office/officeart/2005/8/layout/target3"/>
    <dgm:cxn modelId="{1463B055-A152-4E87-A33A-518B560A87D4}" type="presOf" srcId="{C73C7642-F245-4585-8F88-243F9FAEF6CA}" destId="{AA41A67C-3D3F-4AE9-9E0F-5D7F7BB2E741}" srcOrd="1" destOrd="0" presId="urn:microsoft.com/office/officeart/2005/8/layout/target3"/>
    <dgm:cxn modelId="{8EB4DBB7-2D47-4406-BBC5-60CB5B4C3FCC}" type="presOf" srcId="{019433A1-1324-4DE1-9E6F-32B851095F74}" destId="{A3817367-F2BC-482F-8832-FA00B51DCCF3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EC47725A-6E8E-427F-B87A-F935CBD5437C}" type="presOf" srcId="{EBC41103-E2E5-4D48-9B4B-425520D3D098}" destId="{F969C235-9271-4D34-B740-D627A121CAD0}" srcOrd="1" destOrd="0" presId="urn:microsoft.com/office/officeart/2005/8/layout/target3"/>
    <dgm:cxn modelId="{4F2632D7-1173-4CBB-82E4-93A92F7A29A7}" type="presOf" srcId="{39F8B381-5807-488E-AC22-73DD4140ED4A}" destId="{71045F8C-00FA-488E-A7BD-E2E6753D979D}" srcOrd="0" destOrd="0" presId="urn:microsoft.com/office/officeart/2005/8/layout/target3"/>
    <dgm:cxn modelId="{1C16ADCE-4E5D-41DA-8C97-4170D98BBFD8}" type="presOf" srcId="{EBC41103-E2E5-4D48-9B4B-425520D3D098}" destId="{50C2F88D-8688-44C2-A854-691F34009D3B}" srcOrd="0" destOrd="0" presId="urn:microsoft.com/office/officeart/2005/8/layout/target3"/>
    <dgm:cxn modelId="{634D0BBC-9B80-4021-9B96-D97FD50AB982}" type="presOf" srcId="{DAEA276B-ECF9-46F6-A7D3-4693B2D32BC4}" destId="{CDED6FE3-AD8F-4ACC-B6B8-710EDDD97598}" srcOrd="0" destOrd="0" presId="urn:microsoft.com/office/officeart/2005/8/layout/target3"/>
    <dgm:cxn modelId="{FAB0D018-E871-4917-BD3F-FEDA16FF6AB2}" type="presOf" srcId="{445C7998-7549-48B0-BD68-D4F0167F02E5}" destId="{4D19AB04-24FA-40C2-B203-52AE3D15E171}" srcOrd="1" destOrd="0" presId="urn:microsoft.com/office/officeart/2005/8/layout/target3"/>
    <dgm:cxn modelId="{3CFB16C8-6657-4AF2-A4DA-CD07A91A019A}" type="presOf" srcId="{445C7998-7549-48B0-BD68-D4F0167F02E5}" destId="{BC35EE03-4121-4EF9-923D-7CB6D30D358D}" srcOrd="0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2BE5969D-1120-4B0E-BC6C-756A22C39D0A}" type="presOf" srcId="{C73C7642-F245-4585-8F88-243F9FAEF6CA}" destId="{97289DF2-90F4-4EC2-A9FC-633B00BAB610}" srcOrd="0" destOrd="0" presId="urn:microsoft.com/office/officeart/2005/8/layout/target3"/>
    <dgm:cxn modelId="{6FE1B651-CF17-4154-910F-54B91F2B596B}" type="presParOf" srcId="{71045F8C-00FA-488E-A7BD-E2E6753D979D}" destId="{3577EC6B-C980-4F34-8C69-4365E7B8FC8C}" srcOrd="0" destOrd="0" presId="urn:microsoft.com/office/officeart/2005/8/layout/target3"/>
    <dgm:cxn modelId="{4DAE7E25-4760-4D40-A975-19D4E47CB519}" type="presParOf" srcId="{71045F8C-00FA-488E-A7BD-E2E6753D979D}" destId="{6940EB87-DC1D-4BC3-9408-9AC2E1FFC039}" srcOrd="1" destOrd="0" presId="urn:microsoft.com/office/officeart/2005/8/layout/target3"/>
    <dgm:cxn modelId="{3E5EA056-AFC0-4D4F-B139-1AD49E874641}" type="presParOf" srcId="{71045F8C-00FA-488E-A7BD-E2E6753D979D}" destId="{BC35EE03-4121-4EF9-923D-7CB6D30D358D}" srcOrd="2" destOrd="0" presId="urn:microsoft.com/office/officeart/2005/8/layout/target3"/>
    <dgm:cxn modelId="{6999DE49-B67A-4AF2-945D-BF6E439FAF64}" type="presParOf" srcId="{71045F8C-00FA-488E-A7BD-E2E6753D979D}" destId="{C95EEA27-3CBF-4645-A92D-9D8AF5C1CBFC}" srcOrd="3" destOrd="0" presId="urn:microsoft.com/office/officeart/2005/8/layout/target3"/>
    <dgm:cxn modelId="{76881C17-C4D8-4905-A64B-D6D5E8B18D46}" type="presParOf" srcId="{71045F8C-00FA-488E-A7BD-E2E6753D979D}" destId="{851BB866-B6AE-4566-893F-4C635BA974FC}" srcOrd="4" destOrd="0" presId="urn:microsoft.com/office/officeart/2005/8/layout/target3"/>
    <dgm:cxn modelId="{866BFF13-4FC9-4805-970A-8C55AB362AE1}" type="presParOf" srcId="{71045F8C-00FA-488E-A7BD-E2E6753D979D}" destId="{643EA938-EDE0-4533-ACCC-D2BD6F3A527C}" srcOrd="5" destOrd="0" presId="urn:microsoft.com/office/officeart/2005/8/layout/target3"/>
    <dgm:cxn modelId="{6F258222-FBBD-4A95-8070-6A7AF61B37DA}" type="presParOf" srcId="{71045F8C-00FA-488E-A7BD-E2E6753D979D}" destId="{92F31B18-D66D-4CC7-89B9-378928DE877D}" srcOrd="6" destOrd="0" presId="urn:microsoft.com/office/officeart/2005/8/layout/target3"/>
    <dgm:cxn modelId="{26BE114B-D3B8-467E-8FB7-738EB7302DE0}" type="presParOf" srcId="{71045F8C-00FA-488E-A7BD-E2E6753D979D}" destId="{902074E1-B931-4618-97F1-FADBE82E9C3C}" srcOrd="7" destOrd="0" presId="urn:microsoft.com/office/officeart/2005/8/layout/target3"/>
    <dgm:cxn modelId="{83AC104C-15DF-432A-A2F3-18F62FDD2AF3}" type="presParOf" srcId="{71045F8C-00FA-488E-A7BD-E2E6753D979D}" destId="{A3817367-F2BC-482F-8832-FA00B51DCCF3}" srcOrd="8" destOrd="0" presId="urn:microsoft.com/office/officeart/2005/8/layout/target3"/>
    <dgm:cxn modelId="{B29CA4F0-D6C3-4A30-B48C-60483B0B3F77}" type="presParOf" srcId="{71045F8C-00FA-488E-A7BD-E2E6753D979D}" destId="{626ABFF6-56C8-4386-B662-68EC364EED9D}" srcOrd="9" destOrd="0" presId="urn:microsoft.com/office/officeart/2005/8/layout/target3"/>
    <dgm:cxn modelId="{3572845B-B301-4F29-9494-CD0FB61B8B12}" type="presParOf" srcId="{71045F8C-00FA-488E-A7BD-E2E6753D979D}" destId="{6DB11F1C-D028-4800-9625-6611CA9DE6D4}" srcOrd="10" destOrd="0" presId="urn:microsoft.com/office/officeart/2005/8/layout/target3"/>
    <dgm:cxn modelId="{48F5738C-EE11-4325-9615-57A3554898B7}" type="presParOf" srcId="{71045F8C-00FA-488E-A7BD-E2E6753D979D}" destId="{CDED6FE3-AD8F-4ACC-B6B8-710EDDD97598}" srcOrd="11" destOrd="0" presId="urn:microsoft.com/office/officeart/2005/8/layout/target3"/>
    <dgm:cxn modelId="{38D7A6C8-BE43-4EFE-8BDC-93535BE23F12}" type="presParOf" srcId="{71045F8C-00FA-488E-A7BD-E2E6753D979D}" destId="{397AC6D7-84A6-4150-958F-83C92D9ACF38}" srcOrd="12" destOrd="0" presId="urn:microsoft.com/office/officeart/2005/8/layout/target3"/>
    <dgm:cxn modelId="{7F44C972-AF5F-4D75-8D42-5D2DAFCDEC3E}" type="presParOf" srcId="{71045F8C-00FA-488E-A7BD-E2E6753D979D}" destId="{D7419528-33A6-416D-9E64-B3F7915C5149}" srcOrd="13" destOrd="0" presId="urn:microsoft.com/office/officeart/2005/8/layout/target3"/>
    <dgm:cxn modelId="{923C3A26-189B-4BAE-A449-E4C6C29A6FBD}" type="presParOf" srcId="{71045F8C-00FA-488E-A7BD-E2E6753D979D}" destId="{97289DF2-90F4-4EC2-A9FC-633B00BAB610}" srcOrd="14" destOrd="0" presId="urn:microsoft.com/office/officeart/2005/8/layout/target3"/>
    <dgm:cxn modelId="{5AFBF19D-FCC7-4E7B-9747-C6A685601808}" type="presParOf" srcId="{71045F8C-00FA-488E-A7BD-E2E6753D979D}" destId="{234EBA9D-95B4-4C20-A84E-6F65F1085DC6}" srcOrd="15" destOrd="0" presId="urn:microsoft.com/office/officeart/2005/8/layout/target3"/>
    <dgm:cxn modelId="{1B1FE6B7-6D35-436C-9D75-6909E23A4E8F}" type="presParOf" srcId="{71045F8C-00FA-488E-A7BD-E2E6753D979D}" destId="{12255512-213F-41DF-90A6-8B4CD74A2B52}" srcOrd="16" destOrd="0" presId="urn:microsoft.com/office/officeart/2005/8/layout/target3"/>
    <dgm:cxn modelId="{55DD132D-811E-4E4F-9085-F549F7B15B40}" type="presParOf" srcId="{71045F8C-00FA-488E-A7BD-E2E6753D979D}" destId="{50C2F88D-8688-44C2-A854-691F34009D3B}" srcOrd="17" destOrd="0" presId="urn:microsoft.com/office/officeart/2005/8/layout/target3"/>
    <dgm:cxn modelId="{6E0EA97A-0D62-45A0-9CB6-11E2AD36A53A}" type="presParOf" srcId="{71045F8C-00FA-488E-A7BD-E2E6753D979D}" destId="{4D19AB04-24FA-40C2-B203-52AE3D15E171}" srcOrd="18" destOrd="0" presId="urn:microsoft.com/office/officeart/2005/8/layout/target3"/>
    <dgm:cxn modelId="{26B16EE0-19C8-4B07-A41B-E99C9456E4C8}" type="presParOf" srcId="{71045F8C-00FA-488E-A7BD-E2E6753D979D}" destId="{832BF48F-0145-4429-9E02-8FCA946CCE9E}" srcOrd="19" destOrd="0" presId="urn:microsoft.com/office/officeart/2005/8/layout/target3"/>
    <dgm:cxn modelId="{FDB853BE-2F3A-4EF3-B42D-3C0AC589E5BC}" type="presParOf" srcId="{71045F8C-00FA-488E-A7BD-E2E6753D979D}" destId="{E7297F21-D4FD-4A41-AE58-814D01A6B5E7}" srcOrd="20" destOrd="0" presId="urn:microsoft.com/office/officeart/2005/8/layout/target3"/>
    <dgm:cxn modelId="{88FBCC6F-BA49-447F-8860-58B3478CBBB7}" type="presParOf" srcId="{71045F8C-00FA-488E-A7BD-E2E6753D979D}" destId="{F69A1436-182C-465B-AD7F-FE48E0C090C1}" srcOrd="21" destOrd="0" presId="urn:microsoft.com/office/officeart/2005/8/layout/target3"/>
    <dgm:cxn modelId="{D774ED30-B61B-4998-9112-E3B4A85DBDA3}" type="presParOf" srcId="{71045F8C-00FA-488E-A7BD-E2E6753D979D}" destId="{AA41A67C-3D3F-4AE9-9E0F-5D7F7BB2E741}" srcOrd="22" destOrd="0" presId="urn:microsoft.com/office/officeart/2005/8/layout/target3"/>
    <dgm:cxn modelId="{D68E1FB7-8C04-492C-834D-A1D081CAF692}" type="presParOf" srcId="{71045F8C-00FA-488E-A7BD-E2E6753D979D}" destId="{F969C235-9271-4D34-B740-D627A121CAD0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/>
            <a:t>Název školy</a:t>
          </a:r>
          <a:r>
            <a:rPr lang="cs-CZ" sz="1300" kern="1200" dirty="0" smtClean="0"/>
            <a:t>: Základní škola a mateřská škola  Domažlice , </a:t>
          </a:r>
          <a:r>
            <a:rPr lang="cs-CZ" sz="1300" kern="1200" dirty="0" err="1" smtClean="0"/>
            <a:t>Msgre</a:t>
          </a:r>
          <a:r>
            <a:rPr lang="cs-CZ" sz="1300" kern="1200" dirty="0" smtClean="0"/>
            <a:t> B. Staška 232, příspěvková organizace </a:t>
          </a:r>
          <a:endParaRPr lang="cs-CZ" sz="1300" kern="1200" dirty="0"/>
        </a:p>
      </dsp:txBody>
      <dsp:txXfrm>
        <a:off x="2016223" y="0"/>
        <a:ext cx="4752528" cy="504057"/>
      </dsp:txXfrm>
    </dsp:sp>
    <dsp:sp modelId="{851BB866-B6AE-4566-893F-4C635BA974FC}">
      <dsp:nvSpPr>
        <dsp:cNvPr id="0" name=""/>
        <dsp:cNvSpPr/>
      </dsp:nvSpPr>
      <dsp:spPr>
        <a:xfrm>
          <a:off x="352839" y="504057"/>
          <a:ext cx="3326768" cy="332676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504057"/>
          <a:ext cx="4752528" cy="33267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/>
            <a:t>Autor</a:t>
          </a:r>
          <a:r>
            <a:rPr lang="cs-CZ" sz="1300" kern="1200" dirty="0" smtClean="0"/>
            <a:t>:   Mgr. Zdeňka Hrádková </a:t>
          </a:r>
          <a:endParaRPr lang="cs-CZ" sz="1300" kern="1200" dirty="0"/>
        </a:p>
      </dsp:txBody>
      <dsp:txXfrm>
        <a:off x="2016223" y="504057"/>
        <a:ext cx="4752528" cy="504057"/>
      </dsp:txXfrm>
    </dsp:sp>
    <dsp:sp modelId="{902074E1-B931-4618-97F1-FADBE82E9C3C}">
      <dsp:nvSpPr>
        <dsp:cNvPr id="0" name=""/>
        <dsp:cNvSpPr/>
      </dsp:nvSpPr>
      <dsp:spPr>
        <a:xfrm>
          <a:off x="705679" y="1008114"/>
          <a:ext cx="2621088" cy="262108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008114"/>
          <a:ext cx="4752528" cy="262108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/>
            <a:t>Název : </a:t>
          </a:r>
          <a:r>
            <a:rPr lang="cs-CZ" sz="1300" kern="1200" dirty="0" smtClean="0"/>
            <a:t>VY_32_INOVACE_10_Minojská Kréta</a:t>
          </a:r>
          <a:endParaRPr lang="cs-CZ" sz="1300" kern="1200" dirty="0"/>
        </a:p>
      </dsp:txBody>
      <dsp:txXfrm>
        <a:off x="2016223" y="1008114"/>
        <a:ext cx="4752528" cy="504053"/>
      </dsp:txXfrm>
    </dsp:sp>
    <dsp:sp modelId="{6DB11F1C-D028-4800-9625-6611CA9DE6D4}">
      <dsp:nvSpPr>
        <dsp:cNvPr id="0" name=""/>
        <dsp:cNvSpPr/>
      </dsp:nvSpPr>
      <dsp:spPr>
        <a:xfrm>
          <a:off x="1058517" y="1512167"/>
          <a:ext cx="1915412" cy="19154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ED6FE3-AD8F-4ACC-B6B8-710EDDD97598}">
      <dsp:nvSpPr>
        <dsp:cNvPr id="0" name=""/>
        <dsp:cNvSpPr/>
      </dsp:nvSpPr>
      <dsp:spPr>
        <a:xfrm>
          <a:off x="2016223" y="1512167"/>
          <a:ext cx="4752528" cy="19154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Sada: Starověké státy</a:t>
          </a:r>
          <a:endParaRPr lang="cs-CZ" sz="1300" kern="1200" dirty="0"/>
        </a:p>
      </dsp:txBody>
      <dsp:txXfrm>
        <a:off x="2016223" y="1512167"/>
        <a:ext cx="4752528" cy="504057"/>
      </dsp:txXfrm>
    </dsp:sp>
    <dsp:sp modelId="{D7419528-33A6-416D-9E64-B3F7915C5149}">
      <dsp:nvSpPr>
        <dsp:cNvPr id="0" name=""/>
        <dsp:cNvSpPr/>
      </dsp:nvSpPr>
      <dsp:spPr>
        <a:xfrm>
          <a:off x="1411357" y="2016225"/>
          <a:ext cx="1209733" cy="12097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289DF2-90F4-4EC2-A9FC-633B00BAB610}">
      <dsp:nvSpPr>
        <dsp:cNvPr id="0" name=""/>
        <dsp:cNvSpPr/>
      </dsp:nvSpPr>
      <dsp:spPr>
        <a:xfrm>
          <a:off x="2016223" y="2016225"/>
          <a:ext cx="4752528" cy="12097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Téma: Minojská Kréta</a:t>
          </a:r>
          <a:endParaRPr lang="cs-CZ" sz="1300" kern="1200" dirty="0"/>
        </a:p>
      </dsp:txBody>
      <dsp:txXfrm>
        <a:off x="2016223" y="2016225"/>
        <a:ext cx="4752528" cy="504057"/>
      </dsp:txXfrm>
    </dsp:sp>
    <dsp:sp modelId="{12255512-213F-41DF-90A6-8B4CD74A2B52}">
      <dsp:nvSpPr>
        <dsp:cNvPr id="0" name=""/>
        <dsp:cNvSpPr/>
      </dsp:nvSpPr>
      <dsp:spPr>
        <a:xfrm>
          <a:off x="1764197" y="2520282"/>
          <a:ext cx="504053" cy="50405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C2F88D-8688-44C2-A854-691F34009D3B}">
      <dsp:nvSpPr>
        <dsp:cNvPr id="0" name=""/>
        <dsp:cNvSpPr/>
      </dsp:nvSpPr>
      <dsp:spPr>
        <a:xfrm>
          <a:off x="2016223" y="2520282"/>
          <a:ext cx="4752528" cy="5040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/>
            <a:t>Číslo projektu</a:t>
          </a:r>
          <a:r>
            <a:rPr lang="cs-CZ" sz="1300" kern="1200" dirty="0" smtClean="0"/>
            <a:t>: CZ.1.07/1.4.00/21.1437</a:t>
          </a:r>
          <a:endParaRPr lang="cs-CZ" sz="1300" kern="1200" dirty="0"/>
        </a:p>
      </dsp:txBody>
      <dsp:txXfrm>
        <a:off x="2016223" y="2520282"/>
        <a:ext cx="4752528" cy="5040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7A0E82-BA41-4549-A43D-76E92062B5DE}" type="datetimeFigureOut">
              <a:rPr lang="cs-CZ" smtClean="0"/>
              <a:t>12.6.2012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02F4772-5F62-4F52-9F1E-ABAF5BA342BF}" type="slidenum">
              <a:rPr lang="cs-CZ" smtClean="0"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7A0E82-BA41-4549-A43D-76E92062B5DE}" type="datetimeFigureOut">
              <a:rPr lang="cs-CZ" smtClean="0"/>
              <a:t>12.6.2012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2F4772-5F62-4F52-9F1E-ABAF5BA342B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7A0E82-BA41-4549-A43D-76E92062B5DE}" type="datetimeFigureOut">
              <a:rPr lang="cs-CZ" smtClean="0"/>
              <a:t>12.6.2012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2F4772-5F62-4F52-9F1E-ABAF5BA342BF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7A0E82-BA41-4549-A43D-76E92062B5DE}" type="datetimeFigureOut">
              <a:rPr lang="cs-CZ" smtClean="0"/>
              <a:t>12.6.2012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2F4772-5F62-4F52-9F1E-ABAF5BA342BF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7A0E82-BA41-4549-A43D-76E92062B5DE}" type="datetimeFigureOut">
              <a:rPr lang="cs-CZ" smtClean="0"/>
              <a:t>12.6.2012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2F4772-5F62-4F52-9F1E-ABAF5BA342BF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7A0E82-BA41-4549-A43D-76E92062B5DE}" type="datetimeFigureOut">
              <a:rPr lang="cs-CZ" smtClean="0"/>
              <a:t>12.6.2012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2F4772-5F62-4F52-9F1E-ABAF5BA342B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7A0E82-BA41-4549-A43D-76E92062B5DE}" type="datetimeFigureOut">
              <a:rPr lang="cs-CZ" smtClean="0"/>
              <a:t>12.6.2012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2F4772-5F62-4F52-9F1E-ABAF5BA342B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7A0E82-BA41-4549-A43D-76E92062B5DE}" type="datetimeFigureOut">
              <a:rPr lang="cs-CZ" smtClean="0"/>
              <a:t>12.6.2012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2F4772-5F62-4F52-9F1E-ABAF5BA342B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7A0E82-BA41-4549-A43D-76E92062B5DE}" type="datetimeFigureOut">
              <a:rPr lang="cs-CZ" smtClean="0"/>
              <a:t>12.6.2012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2F4772-5F62-4F52-9F1E-ABAF5BA342B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7A0E82-BA41-4549-A43D-76E92062B5DE}" type="datetimeFigureOut">
              <a:rPr lang="cs-CZ" smtClean="0"/>
              <a:t>12.6.2012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2F4772-5F62-4F52-9F1E-ABAF5BA342B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7A0E82-BA41-4549-A43D-76E92062B5DE}" type="datetimeFigureOut">
              <a:rPr lang="cs-CZ" smtClean="0"/>
              <a:t>12.6.2012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2F4772-5F62-4F52-9F1E-ABAF5BA342B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717A0E82-BA41-4549-A43D-76E92062B5DE}" type="datetimeFigureOut">
              <a:rPr lang="cs-CZ" smtClean="0"/>
              <a:t>12.6.2012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302F4772-5F62-4F52-9F1E-ABAF5BA342BF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730290997"/>
              </p:ext>
            </p:extLst>
          </p:nvPr>
        </p:nvGraphicFramePr>
        <p:xfrm>
          <a:off x="1477318" y="175553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9406" y="37187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2106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46674643"/>
              </p:ext>
            </p:extLst>
          </p:nvPr>
        </p:nvGraphicFramePr>
        <p:xfrm>
          <a:off x="457200" y="1600200"/>
          <a:ext cx="8229600" cy="2392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Ročník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6.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Druh materiálu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Prezentace pro interaktivní tabuli - test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mtClean="0"/>
                        <a:t>Metodické pokyny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Skupinová , samostatná práce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Pomůcky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Mapa, učebnice, sešit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Cíl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Podporuje aktivní zopakování učiva s využitím interaktivní tabule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26743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Minojská Kréta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2. tisíciletí př. n. l. – 14. stol. př. n. 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51643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-171400"/>
            <a:ext cx="4618856" cy="1340768"/>
          </a:xfrm>
        </p:spPr>
        <p:txBody>
          <a:bodyPr/>
          <a:lstStyle/>
          <a:p>
            <a:r>
              <a:rPr lang="cs-CZ" dirty="0" smtClean="0"/>
              <a:t>Odpověz: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196752"/>
            <a:ext cx="9036496" cy="5400600"/>
          </a:xfrm>
        </p:spPr>
        <p:txBody>
          <a:bodyPr>
            <a:normAutofit lnSpcReduction="10000"/>
          </a:bodyPr>
          <a:lstStyle/>
          <a:p>
            <a:pPr marL="457200" indent="-457200">
              <a:buAutoNum type="arabicPeriod"/>
            </a:pPr>
            <a:r>
              <a:rPr lang="cs-CZ" dirty="0" smtClean="0"/>
              <a:t>V jakém moři se nachází Kréta? Je to ostrov nebo poloostrov?</a:t>
            </a:r>
          </a:p>
          <a:p>
            <a:pPr marL="0" indent="0">
              <a:buNone/>
            </a:pPr>
            <a:r>
              <a:rPr lang="cs-CZ" smtClean="0"/>
              <a:t>2.  Jaká </a:t>
            </a:r>
            <a:r>
              <a:rPr lang="cs-CZ" dirty="0" smtClean="0"/>
              <a:t>kultura se zde rozvíjela?</a:t>
            </a:r>
          </a:p>
          <a:p>
            <a:pPr marL="457200" indent="-457200">
              <a:buAutoNum type="arabicPeriod"/>
            </a:pPr>
            <a:endParaRPr lang="cs-CZ" dirty="0" smtClean="0"/>
          </a:p>
          <a:p>
            <a:pPr marL="457200" indent="-457200">
              <a:buAutoNum type="arabicPeriod" startAt="3"/>
            </a:pPr>
            <a:r>
              <a:rPr lang="cs-CZ" dirty="0" smtClean="0"/>
              <a:t>Proč neměla krétská města opevnění?</a:t>
            </a:r>
          </a:p>
          <a:p>
            <a:pPr marL="457200" indent="-457200">
              <a:buAutoNum type="arabicPeriod" startAt="3"/>
            </a:pPr>
            <a:endParaRPr lang="cs-CZ" dirty="0" smtClean="0"/>
          </a:p>
          <a:p>
            <a:pPr marL="457200" indent="-457200">
              <a:buAutoNum type="arabicPeriod" startAt="4"/>
            </a:pPr>
            <a:r>
              <a:rPr lang="cs-CZ" dirty="0" smtClean="0"/>
              <a:t>Jaké hospodářství bylo na Krétě?</a:t>
            </a:r>
          </a:p>
          <a:p>
            <a:pPr marL="457200" indent="-457200">
              <a:buAutoNum type="arabicPeriod" startAt="4"/>
            </a:pPr>
            <a:endParaRPr lang="cs-CZ" dirty="0" smtClean="0"/>
          </a:p>
          <a:p>
            <a:pPr marL="457200" indent="-457200">
              <a:buAutoNum type="arabicPeriod" startAt="4"/>
            </a:pPr>
            <a:r>
              <a:rPr lang="cs-CZ" dirty="0" smtClean="0"/>
              <a:t>Nejdůležitější středisko Kréty.</a:t>
            </a:r>
          </a:p>
          <a:p>
            <a:pPr marL="457200" indent="-457200">
              <a:buAutoNum type="arabicPeriod" startAt="4"/>
            </a:pPr>
            <a:endParaRPr lang="cs-CZ" dirty="0" smtClean="0"/>
          </a:p>
          <a:p>
            <a:pPr marL="457200" indent="-457200">
              <a:buAutoNum type="arabicPeriod" startAt="4"/>
            </a:pPr>
            <a:r>
              <a:rPr lang="cs-CZ" dirty="0" smtClean="0"/>
              <a:t>Která událost poškodila a oslabila Krétu?</a:t>
            </a:r>
          </a:p>
          <a:p>
            <a:pPr marL="457200" indent="-457200">
              <a:buAutoNum type="arabicPeriod" startAt="4"/>
            </a:pPr>
            <a:endParaRPr lang="cs-CZ" dirty="0" smtClean="0"/>
          </a:p>
          <a:p>
            <a:pPr marL="457200" indent="-457200">
              <a:buAutoNum type="arabicPeriod" startAt="4"/>
            </a:pPr>
            <a:r>
              <a:rPr lang="cs-CZ" dirty="0" smtClean="0"/>
              <a:t>Kam se přesunulo z Kréty středisko kultury?</a:t>
            </a:r>
          </a:p>
          <a:p>
            <a:pPr marL="457200" indent="-457200">
              <a:buAutoNum type="arabicPeriod"/>
            </a:pPr>
            <a:endParaRPr lang="cs-CZ" dirty="0"/>
          </a:p>
          <a:p>
            <a:pPr marL="457200" indent="-457200">
              <a:buAutoNum type="arabicPeriod"/>
            </a:pPr>
            <a:endParaRPr lang="cs-CZ" dirty="0" smtClean="0"/>
          </a:p>
          <a:p>
            <a:pPr marL="457200" indent="-457200">
              <a:buAutoNum type="arabicPeriod"/>
            </a:pPr>
            <a:endParaRPr lang="cs-CZ" dirty="0"/>
          </a:p>
          <a:p>
            <a:pPr marL="457200" indent="-457200">
              <a:buAutoNum type="arabicPeriod"/>
            </a:pPr>
            <a:endParaRPr lang="cs-CZ" dirty="0" smtClean="0"/>
          </a:p>
          <a:p>
            <a:pPr marL="457200" indent="-457200">
              <a:buAutoNum type="arabicPeriod"/>
            </a:pPr>
            <a:endParaRPr lang="cs-CZ" dirty="0"/>
          </a:p>
          <a:p>
            <a:pPr marL="457200" indent="-457200">
              <a:buAutoNum type="arabicPeriod"/>
            </a:pPr>
            <a:endParaRPr lang="cs-CZ" dirty="0" smtClean="0"/>
          </a:p>
          <a:p>
            <a:pPr marL="457200" indent="-457200">
              <a:buAutoNum type="arabicPeriod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859879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4402832" cy="1412776"/>
          </a:xfrm>
        </p:spPr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Řešení: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484784"/>
            <a:ext cx="9144000" cy="5373216"/>
          </a:xfrm>
        </p:spPr>
        <p:txBody>
          <a:bodyPr>
            <a:normAutofit fontScale="92500" lnSpcReduction="10000"/>
          </a:bodyPr>
          <a:lstStyle/>
          <a:p>
            <a:pPr marL="457200" indent="-457200">
              <a:buAutoNum type="arabicPeriod"/>
            </a:pPr>
            <a:r>
              <a:rPr lang="cs-CZ" dirty="0" smtClean="0"/>
              <a:t>V jakém moři se nachází Kréta? Je to ostrov nebo poloostrov?</a:t>
            </a:r>
          </a:p>
          <a:p>
            <a:pPr marL="0" indent="0">
              <a:buNone/>
            </a:pPr>
            <a:r>
              <a:rPr lang="cs-CZ" dirty="0" smtClean="0"/>
              <a:t>       </a:t>
            </a:r>
            <a:r>
              <a:rPr lang="cs-CZ" dirty="0" smtClean="0">
                <a:solidFill>
                  <a:srgbClr val="FF0000"/>
                </a:solidFill>
              </a:rPr>
              <a:t>Egejském moři, ostrov.</a:t>
            </a:r>
          </a:p>
          <a:p>
            <a:pPr marL="0" indent="0">
              <a:buNone/>
            </a:pPr>
            <a:r>
              <a:rPr lang="cs-CZ" dirty="0" smtClean="0"/>
              <a:t>2    Jaká kultura se zde rozvíjela?</a:t>
            </a:r>
          </a:p>
          <a:p>
            <a:pPr marL="0" indent="0">
              <a:buNone/>
            </a:pPr>
            <a:r>
              <a:rPr lang="cs-CZ" dirty="0" smtClean="0"/>
              <a:t>      </a:t>
            </a:r>
            <a:r>
              <a:rPr lang="cs-CZ" dirty="0" err="1" smtClean="0">
                <a:solidFill>
                  <a:srgbClr val="FF0000"/>
                </a:solidFill>
              </a:rPr>
              <a:t>Mínojská</a:t>
            </a:r>
            <a:r>
              <a:rPr lang="cs-CZ" dirty="0" smtClean="0">
                <a:solidFill>
                  <a:srgbClr val="FF0000"/>
                </a:solidFill>
              </a:rPr>
              <a:t> kultura.</a:t>
            </a:r>
          </a:p>
          <a:p>
            <a:pPr marL="457200" indent="-457200">
              <a:buAutoNum type="arabicPeriod" startAt="3"/>
            </a:pPr>
            <a:r>
              <a:rPr lang="cs-CZ" dirty="0" smtClean="0"/>
              <a:t>Proč neměla krétská města opevnění?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</a:t>
            </a:r>
            <a:r>
              <a:rPr lang="cs-CZ" dirty="0" smtClean="0">
                <a:solidFill>
                  <a:srgbClr val="FF0000"/>
                </a:solidFill>
              </a:rPr>
              <a:t>Spoléhala na vynikající loďstvo.</a:t>
            </a:r>
          </a:p>
          <a:p>
            <a:pPr marL="457200" indent="-457200">
              <a:buAutoNum type="arabicPeriod" startAt="4"/>
            </a:pPr>
            <a:r>
              <a:rPr lang="cs-CZ" dirty="0" smtClean="0"/>
              <a:t>Jaké hospodářství bylo na Krétě?</a:t>
            </a:r>
          </a:p>
          <a:p>
            <a:pPr marL="0" indent="0">
              <a:buNone/>
            </a:pPr>
            <a:r>
              <a:rPr lang="cs-CZ" dirty="0" smtClean="0"/>
              <a:t>       </a:t>
            </a:r>
            <a:r>
              <a:rPr lang="cs-CZ" dirty="0" smtClean="0">
                <a:solidFill>
                  <a:srgbClr val="FF0000"/>
                </a:solidFill>
              </a:rPr>
              <a:t>Palácové hospodářství. </a:t>
            </a:r>
          </a:p>
          <a:p>
            <a:pPr marL="0" indent="0">
              <a:buNone/>
            </a:pPr>
            <a:r>
              <a:rPr lang="cs-CZ" dirty="0" smtClean="0"/>
              <a:t>5</a:t>
            </a:r>
            <a:r>
              <a:rPr lang="cs-CZ" dirty="0" smtClean="0"/>
              <a:t>.    Nejdůležitější středisko Kréty.</a:t>
            </a:r>
          </a:p>
          <a:p>
            <a:pPr marL="0" indent="0">
              <a:buNone/>
            </a:pPr>
            <a:r>
              <a:rPr lang="cs-CZ" dirty="0" smtClean="0">
                <a:solidFill>
                  <a:srgbClr val="FF0000"/>
                </a:solidFill>
              </a:rPr>
              <a:t>       </a:t>
            </a:r>
            <a:r>
              <a:rPr lang="cs-CZ" dirty="0" err="1" smtClean="0">
                <a:solidFill>
                  <a:srgbClr val="FF0000"/>
                </a:solidFill>
              </a:rPr>
              <a:t>Knossos</a:t>
            </a:r>
            <a:r>
              <a:rPr lang="cs-CZ" dirty="0" smtClean="0">
                <a:solidFill>
                  <a:srgbClr val="FF0000"/>
                </a:solidFill>
              </a:rPr>
              <a:t>.</a:t>
            </a:r>
          </a:p>
          <a:p>
            <a:pPr marL="0" indent="0">
              <a:buNone/>
            </a:pPr>
            <a:r>
              <a:rPr lang="cs-CZ" dirty="0" smtClean="0"/>
              <a:t>6.    Která událost poškodila a oslabila Krétu?</a:t>
            </a:r>
          </a:p>
          <a:p>
            <a:pPr marL="0" indent="0">
              <a:buNone/>
            </a:pPr>
            <a:r>
              <a:rPr lang="cs-CZ" dirty="0" smtClean="0"/>
              <a:t>       </a:t>
            </a:r>
            <a:r>
              <a:rPr lang="cs-CZ" dirty="0" smtClean="0">
                <a:solidFill>
                  <a:srgbClr val="FF0000"/>
                </a:solidFill>
              </a:rPr>
              <a:t>Výbuch sopky na ostrově </a:t>
            </a:r>
            <a:r>
              <a:rPr lang="cs-CZ" dirty="0" err="1" smtClean="0">
                <a:solidFill>
                  <a:srgbClr val="FF0000"/>
                </a:solidFill>
              </a:rPr>
              <a:t>Santorini</a:t>
            </a:r>
            <a:r>
              <a:rPr lang="cs-CZ" dirty="0" smtClean="0">
                <a:solidFill>
                  <a:srgbClr val="FF0000"/>
                </a:solidFill>
              </a:rPr>
              <a:t>.</a:t>
            </a:r>
          </a:p>
          <a:p>
            <a:pPr marL="457200" indent="-457200">
              <a:buAutoNum type="arabicPeriod" startAt="7"/>
            </a:pPr>
            <a:r>
              <a:rPr lang="cs-CZ" dirty="0" smtClean="0"/>
              <a:t>Kam se přesunulo z Kréty středisko kultury?</a:t>
            </a:r>
          </a:p>
          <a:p>
            <a:pPr marL="0" indent="0">
              <a:buNone/>
            </a:pPr>
            <a:r>
              <a:rPr lang="cs-CZ" dirty="0" smtClean="0"/>
              <a:t>      </a:t>
            </a:r>
            <a:r>
              <a:rPr lang="cs-CZ" dirty="0" smtClean="0">
                <a:solidFill>
                  <a:srgbClr val="FF0000"/>
                </a:solidFill>
              </a:rPr>
              <a:t>Do Mykén.</a:t>
            </a:r>
          </a:p>
          <a:p>
            <a:pPr marL="457200" indent="-457200">
              <a:buAutoNum type="arabicPeriod" startAt="7"/>
            </a:pPr>
            <a:endParaRPr lang="cs-CZ" dirty="0" smtClean="0"/>
          </a:p>
          <a:p>
            <a:pPr marL="457200" indent="-457200">
              <a:buAutoNum type="arabicPeriod"/>
            </a:pPr>
            <a:endParaRPr lang="cs-CZ" dirty="0"/>
          </a:p>
          <a:p>
            <a:pPr marL="457200" indent="-457200">
              <a:buAutoNum type="arabicPeriod"/>
            </a:pPr>
            <a:endParaRPr lang="cs-CZ" dirty="0" smtClean="0"/>
          </a:p>
          <a:p>
            <a:pPr marL="457200" indent="-457200">
              <a:buAutoNum type="arabicPeriod"/>
            </a:pPr>
            <a:endParaRPr lang="cs-CZ" dirty="0"/>
          </a:p>
          <a:p>
            <a:pPr marL="457200" indent="-457200">
              <a:buAutoNum type="arabicPeriod"/>
            </a:pPr>
            <a:endParaRPr lang="cs-CZ" dirty="0" smtClean="0"/>
          </a:p>
          <a:p>
            <a:pPr marL="457200" indent="-457200">
              <a:buAutoNum type="arabicPeriod"/>
            </a:pPr>
            <a:endParaRPr lang="cs-CZ" dirty="0"/>
          </a:p>
          <a:p>
            <a:pPr marL="457200" indent="-457200">
              <a:buAutoNum type="arabicPeriod"/>
            </a:pPr>
            <a:endParaRPr lang="cs-CZ" dirty="0" smtClean="0"/>
          </a:p>
          <a:p>
            <a:pPr marL="457200" indent="-457200">
              <a:buAutoNum type="arabicPeriod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18316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5554960" cy="70609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Utvoř dvojice: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>
          <a:xfrm>
            <a:off x="11017" y="1268760"/>
            <a:ext cx="4572000" cy="5589240"/>
          </a:xfrm>
          <a:prstGeom prst="rect">
            <a:avLst/>
          </a:prstGeo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Kréta</a:t>
            </a:r>
          </a:p>
          <a:p>
            <a:pPr marL="0" indent="0">
              <a:buNone/>
            </a:pPr>
            <a:r>
              <a:rPr lang="cs-CZ" dirty="0" smtClean="0"/>
              <a:t>Znalost zemědělství</a:t>
            </a:r>
          </a:p>
          <a:p>
            <a:pPr marL="0" indent="0">
              <a:buNone/>
            </a:pPr>
            <a:r>
              <a:rPr lang="cs-CZ" dirty="0" smtClean="0"/>
              <a:t>Vykácení lesů a dovoz dřeva</a:t>
            </a:r>
          </a:p>
          <a:p>
            <a:pPr marL="0" indent="0">
              <a:buNone/>
            </a:pPr>
            <a:r>
              <a:rPr lang="cs-CZ" dirty="0" err="1" smtClean="0"/>
              <a:t>Knossos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paláce</a:t>
            </a:r>
          </a:p>
          <a:p>
            <a:pPr marL="0" indent="0">
              <a:buNone/>
            </a:pPr>
            <a:r>
              <a:rPr lang="cs-CZ" dirty="0" err="1" smtClean="0"/>
              <a:t>Minos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Fresky</a:t>
            </a:r>
          </a:p>
          <a:p>
            <a:pPr marL="0" indent="0">
              <a:buNone/>
            </a:pPr>
            <a:r>
              <a:rPr lang="cs-CZ" dirty="0" smtClean="0"/>
              <a:t>Ničivé zemětřesení</a:t>
            </a:r>
          </a:p>
          <a:p>
            <a:pPr marL="0" indent="0">
              <a:buNone/>
            </a:pPr>
            <a:r>
              <a:rPr lang="cs-CZ" dirty="0" err="1" smtClean="0"/>
              <a:t>Achajci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14. stol. př. n . l.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3"/>
          </p:nvPr>
        </p:nvSpPr>
        <p:spPr>
          <a:xfrm>
            <a:off x="4572000" y="1340768"/>
            <a:ext cx="4572000" cy="5517232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Minojské období</a:t>
            </a:r>
          </a:p>
          <a:p>
            <a:pPr marL="0" indent="0">
              <a:buNone/>
            </a:pPr>
            <a:r>
              <a:rPr lang="cs-CZ" dirty="0" smtClean="0"/>
              <a:t>Nejvýznamnější město</a:t>
            </a:r>
          </a:p>
          <a:p>
            <a:pPr marL="0" indent="0">
              <a:buNone/>
            </a:pPr>
            <a:r>
              <a:rPr lang="cs-CZ" dirty="0" smtClean="0"/>
              <a:t>Egejská oblast</a:t>
            </a:r>
          </a:p>
          <a:p>
            <a:pPr marL="0" indent="0">
              <a:buNone/>
            </a:pPr>
            <a:r>
              <a:rPr lang="cs-CZ" dirty="0" smtClean="0"/>
              <a:t>Stavba lodí</a:t>
            </a:r>
          </a:p>
          <a:p>
            <a:pPr marL="0" indent="0">
              <a:buNone/>
            </a:pPr>
            <a:r>
              <a:rPr lang="cs-CZ" dirty="0" smtClean="0"/>
              <a:t>Řecké kmeny</a:t>
            </a:r>
          </a:p>
          <a:p>
            <a:pPr marL="0" indent="0">
              <a:buNone/>
            </a:pPr>
            <a:r>
              <a:rPr lang="cs-CZ" dirty="0" smtClean="0"/>
              <a:t>Ostrov </a:t>
            </a:r>
            <a:r>
              <a:rPr lang="cs-CZ" dirty="0" err="1" smtClean="0"/>
              <a:t>Santorini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Zánik minojské civilizace</a:t>
            </a:r>
          </a:p>
          <a:p>
            <a:pPr marL="0" indent="0">
              <a:buNone/>
            </a:pPr>
            <a:r>
              <a:rPr lang="cs-CZ" dirty="0" smtClean="0"/>
              <a:t>Nástěnné malby</a:t>
            </a:r>
          </a:p>
          <a:p>
            <a:pPr marL="0" indent="0">
              <a:buNone/>
            </a:pPr>
            <a:r>
              <a:rPr lang="cs-CZ" dirty="0" smtClean="0"/>
              <a:t>Správní a hospodářská </a:t>
            </a:r>
            <a:r>
              <a:rPr lang="cs-CZ" dirty="0" err="1" smtClean="0"/>
              <a:t>stř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r>
              <a:rPr lang="cs-CZ" dirty="0" smtClean="0"/>
              <a:t>Blízký Východ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66936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4258816" cy="850106"/>
          </a:xfrm>
        </p:spPr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Řešení: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>
          <a:xfrm>
            <a:off x="0" y="1124744"/>
            <a:ext cx="4716016" cy="5733256"/>
          </a:xfrm>
          <a:prstGeom prst="rect">
            <a:avLst/>
          </a:prstGeo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Kréta</a:t>
            </a:r>
          </a:p>
          <a:p>
            <a:pPr marL="0" indent="0">
              <a:buNone/>
            </a:pPr>
            <a:r>
              <a:rPr lang="cs-CZ" dirty="0" smtClean="0"/>
              <a:t>Znalost zemědělství</a:t>
            </a:r>
          </a:p>
          <a:p>
            <a:pPr marL="0" indent="0">
              <a:buNone/>
            </a:pPr>
            <a:r>
              <a:rPr lang="cs-CZ" dirty="0" smtClean="0"/>
              <a:t>Vykácení lesů a dovoz dřeva</a:t>
            </a:r>
          </a:p>
          <a:p>
            <a:pPr marL="0" indent="0">
              <a:buNone/>
            </a:pPr>
            <a:r>
              <a:rPr lang="cs-CZ" dirty="0" err="1" smtClean="0"/>
              <a:t>Knossos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Paláce</a:t>
            </a:r>
          </a:p>
          <a:p>
            <a:pPr marL="0" indent="0">
              <a:buNone/>
            </a:pPr>
            <a:r>
              <a:rPr lang="cs-CZ" dirty="0" err="1" smtClean="0"/>
              <a:t>Minos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Fresky</a:t>
            </a:r>
          </a:p>
          <a:p>
            <a:pPr marL="0" indent="0">
              <a:buNone/>
            </a:pPr>
            <a:r>
              <a:rPr lang="cs-CZ" dirty="0" smtClean="0"/>
              <a:t>Ničivé zemětřesení</a:t>
            </a:r>
          </a:p>
          <a:p>
            <a:pPr marL="0" indent="0">
              <a:buNone/>
            </a:pPr>
            <a:r>
              <a:rPr lang="cs-CZ" dirty="0" err="1" smtClean="0"/>
              <a:t>Achájci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14. stol. př. n. l.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3"/>
          </p:nvPr>
        </p:nvSpPr>
        <p:spPr>
          <a:xfrm>
            <a:off x="4499992" y="1124744"/>
            <a:ext cx="4644008" cy="5733256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Egejská oblast</a:t>
            </a:r>
          </a:p>
          <a:p>
            <a:pPr marL="0" indent="0">
              <a:buNone/>
            </a:pPr>
            <a:r>
              <a:rPr lang="cs-CZ" dirty="0" smtClean="0"/>
              <a:t>Blízký Východ</a:t>
            </a:r>
          </a:p>
          <a:p>
            <a:pPr marL="0" indent="0">
              <a:buNone/>
            </a:pPr>
            <a:r>
              <a:rPr lang="cs-CZ" dirty="0" smtClean="0"/>
              <a:t>Stavba lodí</a:t>
            </a:r>
          </a:p>
          <a:p>
            <a:pPr marL="0" indent="0">
              <a:buNone/>
            </a:pPr>
            <a:r>
              <a:rPr lang="cs-CZ" dirty="0" smtClean="0"/>
              <a:t>Nejvýznamnější město</a:t>
            </a:r>
          </a:p>
          <a:p>
            <a:pPr marL="0" indent="0">
              <a:buNone/>
            </a:pPr>
            <a:r>
              <a:rPr lang="cs-CZ" dirty="0" smtClean="0"/>
              <a:t>Správní a hospodářská </a:t>
            </a:r>
            <a:r>
              <a:rPr lang="cs-CZ" dirty="0" err="1" smtClean="0"/>
              <a:t>stř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r>
              <a:rPr lang="cs-CZ" dirty="0" smtClean="0"/>
              <a:t>Minojské období</a:t>
            </a:r>
          </a:p>
          <a:p>
            <a:pPr marL="0" indent="0">
              <a:buNone/>
            </a:pPr>
            <a:r>
              <a:rPr lang="cs-CZ" dirty="0" smtClean="0"/>
              <a:t>Nástěnné malby</a:t>
            </a:r>
          </a:p>
          <a:p>
            <a:pPr marL="0" indent="0">
              <a:buNone/>
            </a:pPr>
            <a:r>
              <a:rPr lang="cs-CZ" dirty="0" smtClean="0"/>
              <a:t>Ostrov </a:t>
            </a:r>
            <a:r>
              <a:rPr lang="cs-CZ" dirty="0" err="1" smtClean="0"/>
              <a:t>Santorini</a:t>
            </a:r>
            <a:endParaRPr lang="cs-CZ" dirty="0"/>
          </a:p>
          <a:p>
            <a:pPr marL="0" indent="0">
              <a:buNone/>
            </a:pPr>
            <a:r>
              <a:rPr lang="cs-CZ" dirty="0" smtClean="0"/>
              <a:t>Řecké kmeny</a:t>
            </a:r>
          </a:p>
          <a:p>
            <a:pPr marL="0" indent="0">
              <a:buNone/>
            </a:pPr>
            <a:r>
              <a:rPr lang="cs-CZ" dirty="0" smtClean="0"/>
              <a:t>Zánik minojské civilizace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32029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kutivní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80</TotalTime>
  <Words>343</Words>
  <Application>Microsoft Office PowerPoint</Application>
  <PresentationFormat>Předvádění na obrazovce (4:3)</PresentationFormat>
  <Paragraphs>100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Exekutivní</vt:lpstr>
      <vt:lpstr>Prezentace aplikace PowerPoint</vt:lpstr>
      <vt:lpstr>Anotace</vt:lpstr>
      <vt:lpstr>Minojská Kréta</vt:lpstr>
      <vt:lpstr>Odpověz:</vt:lpstr>
      <vt:lpstr>Řešení:</vt:lpstr>
      <vt:lpstr>Utvoř dvojice:</vt:lpstr>
      <vt:lpstr>Řešení: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Hrádková Zdeňka</dc:creator>
  <cp:lastModifiedBy>Hrádková Zdeňka</cp:lastModifiedBy>
  <cp:revision>10</cp:revision>
  <dcterms:created xsi:type="dcterms:W3CDTF">2012-04-01T10:38:54Z</dcterms:created>
  <dcterms:modified xsi:type="dcterms:W3CDTF">2012-06-12T18:21:11Z</dcterms:modified>
</cp:coreProperties>
</file>