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5" r:id="rId3"/>
    <p:sldId id="258" r:id="rId4"/>
    <p:sldId id="259" r:id="rId5"/>
    <p:sldId id="260" r:id="rId6"/>
    <p:sldId id="262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Mgr. Zdeňka Hrádková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VY_32_INOVACE_13_Období homérské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</a:t>
          </a:r>
          <a:r>
            <a:rPr lang="cs-CZ" dirty="0" smtClean="0"/>
            <a:t>Období homérské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</a:t>
          </a:r>
          <a:r>
            <a:rPr lang="cs-CZ" dirty="0" smtClean="0"/>
            <a:t>Starověké státy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AEC2A1F-72AC-401B-A747-3A933CD764B8}" type="presOf" srcId="{EBC41103-E2E5-4D48-9B4B-425520D3D098}" destId="{50C2F88D-8688-44C2-A854-691F34009D3B}" srcOrd="0" destOrd="0" presId="urn:microsoft.com/office/officeart/2005/8/layout/target3"/>
    <dgm:cxn modelId="{761000C2-42E3-40CB-907F-50E797CC2EE3}" type="presOf" srcId="{445C7998-7549-48B0-BD68-D4F0167F02E5}" destId="{4D19AB04-24FA-40C2-B203-52AE3D15E17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03B4D1A0-2A74-4D21-939C-4DBAC4A28457}" type="presOf" srcId="{445C7998-7549-48B0-BD68-D4F0167F02E5}" destId="{BC35EE03-4121-4EF9-923D-7CB6D30D358D}" srcOrd="0" destOrd="0" presId="urn:microsoft.com/office/officeart/2005/8/layout/target3"/>
    <dgm:cxn modelId="{F6698B47-F433-495F-8BB4-F615D97D26E9}" type="presOf" srcId="{EBC41103-E2E5-4D48-9B4B-425520D3D098}" destId="{F969C235-9271-4D34-B740-D627A121CAD0}" srcOrd="1" destOrd="0" presId="urn:microsoft.com/office/officeart/2005/8/layout/target3"/>
    <dgm:cxn modelId="{E70D975A-17BC-4135-82E5-485F3F93F4D7}" type="presOf" srcId="{C73C7642-F245-4585-8F88-243F9FAEF6CA}" destId="{97289DF2-90F4-4EC2-A9FC-633B00BAB610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2255F0AD-D188-44AC-9625-1729DB7A4EC0}" type="presOf" srcId="{019433A1-1324-4DE1-9E6F-32B851095F74}" destId="{A3817367-F2BC-482F-8832-FA00B51DCCF3}" srcOrd="0" destOrd="0" presId="urn:microsoft.com/office/officeart/2005/8/layout/target3"/>
    <dgm:cxn modelId="{F593A401-FD90-4F27-A245-2928314F1BC7}" type="presOf" srcId="{DAEA276B-ECF9-46F6-A7D3-4693B2D32BC4}" destId="{CDED6FE3-AD8F-4ACC-B6B8-710EDDD97598}" srcOrd="0" destOrd="0" presId="urn:microsoft.com/office/officeart/2005/8/layout/target3"/>
    <dgm:cxn modelId="{B81CCBC6-373F-474A-AA47-8768968CF057}" type="presOf" srcId="{019433A1-1324-4DE1-9E6F-32B851095F74}" destId="{E7297F21-D4FD-4A41-AE58-814D01A6B5E7}" srcOrd="1" destOrd="0" presId="urn:microsoft.com/office/officeart/2005/8/layout/target3"/>
    <dgm:cxn modelId="{2D04C5CC-80EF-4652-B60E-CFF3893CDABA}" type="presOf" srcId="{39F8B381-5807-488E-AC22-73DD4140ED4A}" destId="{71045F8C-00FA-488E-A7BD-E2E6753D979D}" srcOrd="0" destOrd="0" presId="urn:microsoft.com/office/officeart/2005/8/layout/target3"/>
    <dgm:cxn modelId="{7A453FD1-AF77-461B-B406-294A81020B78}" type="presOf" srcId="{DAEA276B-ECF9-46F6-A7D3-4693B2D32BC4}" destId="{F69A1436-182C-465B-AD7F-FE48E0C090C1}" srcOrd="1" destOrd="0" presId="urn:microsoft.com/office/officeart/2005/8/layout/target3"/>
    <dgm:cxn modelId="{C764F070-513A-4EAA-BFB5-286F7C2F0B3B}" type="presOf" srcId="{FBBFC3EA-9D9D-4F3A-BEA6-9C2C0E46BF20}" destId="{643EA938-EDE0-4533-ACCC-D2BD6F3A527C}" srcOrd="0" destOrd="0" presId="urn:microsoft.com/office/officeart/2005/8/layout/target3"/>
    <dgm:cxn modelId="{AD53A046-04F3-4D0F-9861-532F053CD163}" type="presOf" srcId="{C73C7642-F245-4585-8F88-243F9FAEF6CA}" destId="{AA41A67C-3D3F-4AE9-9E0F-5D7F7BB2E74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4F084683-B999-45CA-A975-062653697D02}" type="presOf" srcId="{FBBFC3EA-9D9D-4F3A-BEA6-9C2C0E46BF20}" destId="{832BF48F-0145-4429-9E02-8FCA946CCE9E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05BCA48-724D-4F84-90DB-C030EBABC8AC}" type="presParOf" srcId="{71045F8C-00FA-488E-A7BD-E2E6753D979D}" destId="{3577EC6B-C980-4F34-8C69-4365E7B8FC8C}" srcOrd="0" destOrd="0" presId="urn:microsoft.com/office/officeart/2005/8/layout/target3"/>
    <dgm:cxn modelId="{28D9E8F6-D80D-455C-BC96-31C035D60054}" type="presParOf" srcId="{71045F8C-00FA-488E-A7BD-E2E6753D979D}" destId="{6940EB87-DC1D-4BC3-9408-9AC2E1FFC039}" srcOrd="1" destOrd="0" presId="urn:microsoft.com/office/officeart/2005/8/layout/target3"/>
    <dgm:cxn modelId="{0C79C8CC-092E-437D-A71D-2F3402FABDA7}" type="presParOf" srcId="{71045F8C-00FA-488E-A7BD-E2E6753D979D}" destId="{BC35EE03-4121-4EF9-923D-7CB6D30D358D}" srcOrd="2" destOrd="0" presId="urn:microsoft.com/office/officeart/2005/8/layout/target3"/>
    <dgm:cxn modelId="{E4F38FCB-D1AA-4457-A6BA-7D0EF92420DA}" type="presParOf" srcId="{71045F8C-00FA-488E-A7BD-E2E6753D979D}" destId="{C95EEA27-3CBF-4645-A92D-9D8AF5C1CBFC}" srcOrd="3" destOrd="0" presId="urn:microsoft.com/office/officeart/2005/8/layout/target3"/>
    <dgm:cxn modelId="{077BE1F9-3115-4AB7-84E8-8CD934D3546E}" type="presParOf" srcId="{71045F8C-00FA-488E-A7BD-E2E6753D979D}" destId="{851BB866-B6AE-4566-893F-4C635BA974FC}" srcOrd="4" destOrd="0" presId="urn:microsoft.com/office/officeart/2005/8/layout/target3"/>
    <dgm:cxn modelId="{6B69580E-8A7C-4626-9C88-9F0016CBEE0C}" type="presParOf" srcId="{71045F8C-00FA-488E-A7BD-E2E6753D979D}" destId="{643EA938-EDE0-4533-ACCC-D2BD6F3A527C}" srcOrd="5" destOrd="0" presId="urn:microsoft.com/office/officeart/2005/8/layout/target3"/>
    <dgm:cxn modelId="{B63BD2D2-B3E1-4150-B74C-593A27190545}" type="presParOf" srcId="{71045F8C-00FA-488E-A7BD-E2E6753D979D}" destId="{92F31B18-D66D-4CC7-89B9-378928DE877D}" srcOrd="6" destOrd="0" presId="urn:microsoft.com/office/officeart/2005/8/layout/target3"/>
    <dgm:cxn modelId="{27557389-4DB3-463B-9198-FEDAAEE7D17F}" type="presParOf" srcId="{71045F8C-00FA-488E-A7BD-E2E6753D979D}" destId="{902074E1-B931-4618-97F1-FADBE82E9C3C}" srcOrd="7" destOrd="0" presId="urn:microsoft.com/office/officeart/2005/8/layout/target3"/>
    <dgm:cxn modelId="{9800271F-A9BB-41BC-BED9-CE32BA54FCD6}" type="presParOf" srcId="{71045F8C-00FA-488E-A7BD-E2E6753D979D}" destId="{A3817367-F2BC-482F-8832-FA00B51DCCF3}" srcOrd="8" destOrd="0" presId="urn:microsoft.com/office/officeart/2005/8/layout/target3"/>
    <dgm:cxn modelId="{9681618A-C13A-461C-AB79-77D38D13E6A5}" type="presParOf" srcId="{71045F8C-00FA-488E-A7BD-E2E6753D979D}" destId="{626ABFF6-56C8-4386-B662-68EC364EED9D}" srcOrd="9" destOrd="0" presId="urn:microsoft.com/office/officeart/2005/8/layout/target3"/>
    <dgm:cxn modelId="{C2FFE9D3-501A-4D1F-9565-1313651301D9}" type="presParOf" srcId="{71045F8C-00FA-488E-A7BD-E2E6753D979D}" destId="{6DB11F1C-D028-4800-9625-6611CA9DE6D4}" srcOrd="10" destOrd="0" presId="urn:microsoft.com/office/officeart/2005/8/layout/target3"/>
    <dgm:cxn modelId="{4D98E552-ACE3-4E96-8EA9-65DCC8562667}" type="presParOf" srcId="{71045F8C-00FA-488E-A7BD-E2E6753D979D}" destId="{CDED6FE3-AD8F-4ACC-B6B8-710EDDD97598}" srcOrd="11" destOrd="0" presId="urn:microsoft.com/office/officeart/2005/8/layout/target3"/>
    <dgm:cxn modelId="{EDBBD476-7E68-4202-970E-E64689BADCA8}" type="presParOf" srcId="{71045F8C-00FA-488E-A7BD-E2E6753D979D}" destId="{397AC6D7-84A6-4150-958F-83C92D9ACF38}" srcOrd="12" destOrd="0" presId="urn:microsoft.com/office/officeart/2005/8/layout/target3"/>
    <dgm:cxn modelId="{1D4F6320-4829-470E-9681-B0004EE6FD24}" type="presParOf" srcId="{71045F8C-00FA-488E-A7BD-E2E6753D979D}" destId="{D7419528-33A6-416D-9E64-B3F7915C5149}" srcOrd="13" destOrd="0" presId="urn:microsoft.com/office/officeart/2005/8/layout/target3"/>
    <dgm:cxn modelId="{DFA00FFF-4CFD-4079-ADEF-332A855C716D}" type="presParOf" srcId="{71045F8C-00FA-488E-A7BD-E2E6753D979D}" destId="{97289DF2-90F4-4EC2-A9FC-633B00BAB610}" srcOrd="14" destOrd="0" presId="urn:microsoft.com/office/officeart/2005/8/layout/target3"/>
    <dgm:cxn modelId="{BF2174C6-FF50-49CF-A1C0-D0C3C43647D1}" type="presParOf" srcId="{71045F8C-00FA-488E-A7BD-E2E6753D979D}" destId="{234EBA9D-95B4-4C20-A84E-6F65F1085DC6}" srcOrd="15" destOrd="0" presId="urn:microsoft.com/office/officeart/2005/8/layout/target3"/>
    <dgm:cxn modelId="{78FA05E1-62E2-4B1D-AD0D-DE850DB9DE87}" type="presParOf" srcId="{71045F8C-00FA-488E-A7BD-E2E6753D979D}" destId="{12255512-213F-41DF-90A6-8B4CD74A2B52}" srcOrd="16" destOrd="0" presId="urn:microsoft.com/office/officeart/2005/8/layout/target3"/>
    <dgm:cxn modelId="{7508CF08-CFFF-41D7-A6F8-32D991D725B8}" type="presParOf" srcId="{71045F8C-00FA-488E-A7BD-E2E6753D979D}" destId="{50C2F88D-8688-44C2-A854-691F34009D3B}" srcOrd="17" destOrd="0" presId="urn:microsoft.com/office/officeart/2005/8/layout/target3"/>
    <dgm:cxn modelId="{781D5DFE-0B41-4DE6-810E-97CA88312D29}" type="presParOf" srcId="{71045F8C-00FA-488E-A7BD-E2E6753D979D}" destId="{4D19AB04-24FA-40C2-B203-52AE3D15E171}" srcOrd="18" destOrd="0" presId="urn:microsoft.com/office/officeart/2005/8/layout/target3"/>
    <dgm:cxn modelId="{E44B0CEF-B47C-49ED-BA39-F8C6A446DF00}" type="presParOf" srcId="{71045F8C-00FA-488E-A7BD-E2E6753D979D}" destId="{832BF48F-0145-4429-9E02-8FCA946CCE9E}" srcOrd="19" destOrd="0" presId="urn:microsoft.com/office/officeart/2005/8/layout/target3"/>
    <dgm:cxn modelId="{472315CF-A4F2-44F4-A06E-69CC85C6B99A}" type="presParOf" srcId="{71045F8C-00FA-488E-A7BD-E2E6753D979D}" destId="{E7297F21-D4FD-4A41-AE58-814D01A6B5E7}" srcOrd="20" destOrd="0" presId="urn:microsoft.com/office/officeart/2005/8/layout/target3"/>
    <dgm:cxn modelId="{E7A1DE3A-5E97-446E-A030-DEC88FFBCA56}" type="presParOf" srcId="{71045F8C-00FA-488E-A7BD-E2E6753D979D}" destId="{F69A1436-182C-465B-AD7F-FE48E0C090C1}" srcOrd="21" destOrd="0" presId="urn:microsoft.com/office/officeart/2005/8/layout/target3"/>
    <dgm:cxn modelId="{49CEE33B-4349-46E3-AD4E-72DAEEAFD052}" type="presParOf" srcId="{71045F8C-00FA-488E-A7BD-E2E6753D979D}" destId="{AA41A67C-3D3F-4AE9-9E0F-5D7F7BB2E741}" srcOrd="22" destOrd="0" presId="urn:microsoft.com/office/officeart/2005/8/layout/target3"/>
    <dgm:cxn modelId="{4E175ACE-7512-4D9D-9621-13B7CC523ABA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Název školy</a:t>
          </a:r>
          <a:r>
            <a:rPr lang="cs-CZ" sz="1300" kern="1200" dirty="0" smtClean="0"/>
            <a:t>: Základní škola a mateřská škola  Domažlice , </a:t>
          </a:r>
          <a:r>
            <a:rPr lang="cs-CZ" sz="1300" kern="1200" dirty="0" err="1" smtClean="0"/>
            <a:t>Msgre</a:t>
          </a:r>
          <a:r>
            <a:rPr lang="cs-CZ" sz="1300" kern="1200" dirty="0" smtClean="0"/>
            <a:t> B. Staška 232, příspěvková organizace </a:t>
          </a:r>
          <a:endParaRPr lang="cs-CZ" sz="13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Autor</a:t>
          </a:r>
          <a:r>
            <a:rPr lang="cs-CZ" sz="1300" kern="1200" dirty="0" smtClean="0"/>
            <a:t>:   Mgr. Zdeňka Hrádková </a:t>
          </a:r>
          <a:endParaRPr lang="cs-CZ" sz="13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Název : </a:t>
          </a:r>
          <a:r>
            <a:rPr lang="cs-CZ" sz="1300" kern="1200" dirty="0" smtClean="0"/>
            <a:t>VY_32_INOVACE_13_Období homérské</a:t>
          </a:r>
          <a:endParaRPr lang="cs-CZ" sz="13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Sada: </a:t>
          </a:r>
          <a:r>
            <a:rPr lang="cs-CZ" sz="1300" kern="1200" dirty="0" smtClean="0"/>
            <a:t>Starověké státy</a:t>
          </a:r>
          <a:endParaRPr lang="cs-CZ" sz="13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Téma: </a:t>
          </a:r>
          <a:r>
            <a:rPr lang="cs-CZ" sz="1300" kern="1200" dirty="0" smtClean="0"/>
            <a:t>Období homérské</a:t>
          </a:r>
          <a:endParaRPr lang="cs-CZ" sz="13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Číslo projektu</a:t>
          </a:r>
          <a:r>
            <a:rPr lang="cs-CZ" sz="1300" kern="1200" dirty="0" smtClean="0"/>
            <a:t>: CZ.1.07/1.4.00/21.1437</a:t>
          </a:r>
          <a:endParaRPr lang="cs-CZ" sz="13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6451E-4466-4A91-8503-B34A7B004C4A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493E3C0-5E59-46DB-A235-3E86175121B9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6451E-4466-4A91-8503-B34A7B004C4A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3E3C0-5E59-46DB-A235-3E86175121B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6451E-4466-4A91-8503-B34A7B004C4A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3E3C0-5E59-46DB-A235-3E86175121B9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6451E-4466-4A91-8503-B34A7B004C4A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3E3C0-5E59-46DB-A235-3E86175121B9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6451E-4466-4A91-8503-B34A7B004C4A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3E3C0-5E59-46DB-A235-3E86175121B9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6451E-4466-4A91-8503-B34A7B004C4A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3E3C0-5E59-46DB-A235-3E86175121B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6451E-4466-4A91-8503-B34A7B004C4A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3E3C0-5E59-46DB-A235-3E86175121B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6451E-4466-4A91-8503-B34A7B004C4A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3E3C0-5E59-46DB-A235-3E86175121B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6451E-4466-4A91-8503-B34A7B004C4A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3E3C0-5E59-46DB-A235-3E86175121B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6451E-4466-4A91-8503-B34A7B004C4A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3E3C0-5E59-46DB-A235-3E86175121B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6451E-4466-4A91-8503-B34A7B004C4A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3E3C0-5E59-46DB-A235-3E86175121B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2F6451E-4466-4A91-8503-B34A7B004C4A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6493E3C0-5E59-46DB-A235-3E86175121B9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419953170"/>
              </p:ext>
            </p:extLst>
          </p:nvPr>
        </p:nvGraphicFramePr>
        <p:xfrm>
          <a:off x="1477318" y="175553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9406" y="37187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2383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99612469"/>
              </p:ext>
            </p:extLst>
          </p:nvPr>
        </p:nvGraphicFramePr>
        <p:xfrm>
          <a:off x="457200" y="1600200"/>
          <a:ext cx="8229600" cy="239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 - test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Skupinová , samostatná práce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Mapa, učebnice, sešit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Podporuje aktivní zopakování učiva s využitím interaktivní tabule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7930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Období homérské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1100 – 800 př. n. 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8729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568952" cy="1124744"/>
          </a:xfrm>
        </p:spPr>
        <p:txBody>
          <a:bodyPr/>
          <a:lstStyle/>
          <a:p>
            <a:r>
              <a:rPr lang="cs-CZ" dirty="0" smtClean="0"/>
              <a:t>Období „temných staletí“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AutoNum type="arabicPeriod"/>
            </a:pPr>
            <a:r>
              <a:rPr lang="cs-CZ" dirty="0" smtClean="0"/>
              <a:t>Proč se toto období tak označuje</a:t>
            </a:r>
            <a:r>
              <a:rPr lang="cs-CZ" dirty="0" smtClean="0"/>
              <a:t>?</a:t>
            </a:r>
          </a:p>
          <a:p>
            <a:pPr marL="514350" indent="-514350">
              <a:buAutoNum type="arabicPeriod"/>
            </a:pP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/>
              <a:t>Co je hlavním zdrojem informací</a:t>
            </a:r>
            <a:r>
              <a:rPr lang="cs-CZ" dirty="0" smtClean="0"/>
              <a:t>?</a:t>
            </a:r>
          </a:p>
          <a:p>
            <a:pPr marL="514350" indent="-514350">
              <a:buAutoNum type="arabicPeriod"/>
            </a:pP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/>
              <a:t>Znáš řecké hrdiny tohoto období</a:t>
            </a:r>
            <a:r>
              <a:rPr lang="cs-CZ" dirty="0" smtClean="0"/>
              <a:t>?</a:t>
            </a:r>
          </a:p>
          <a:p>
            <a:pPr marL="514350" indent="-514350">
              <a:buAutoNum type="arabicPeriod"/>
            </a:pP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/>
              <a:t>Jak </a:t>
            </a:r>
            <a:r>
              <a:rPr lang="cs-CZ" dirty="0" smtClean="0"/>
              <a:t>se </a:t>
            </a:r>
            <a:r>
              <a:rPr lang="cs-CZ" dirty="0" smtClean="0"/>
              <a:t>nazývala </a:t>
            </a:r>
            <a:r>
              <a:rPr lang="cs-CZ" dirty="0" smtClean="0"/>
              <a:t>řecká abeceda</a:t>
            </a:r>
            <a:r>
              <a:rPr lang="cs-CZ" dirty="0" smtClean="0"/>
              <a:t>?</a:t>
            </a:r>
          </a:p>
          <a:p>
            <a:pPr marL="514350" indent="-514350">
              <a:buAutoNum type="arabicPeriod"/>
            </a:pP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/>
              <a:t>Z jakého písma vzniklo řecké písmo</a:t>
            </a:r>
            <a:r>
              <a:rPr lang="cs-CZ" dirty="0" smtClean="0"/>
              <a:t>?</a:t>
            </a:r>
          </a:p>
          <a:p>
            <a:pPr marL="514350" indent="-514350">
              <a:buAutoNum type="arabicPeriod"/>
            </a:pPr>
            <a:endParaRPr lang="cs-CZ" dirty="0" smtClean="0"/>
          </a:p>
          <a:p>
            <a:pPr marL="457200" indent="-457200">
              <a:buAutoNum type="arabicPeriod" startAt="6"/>
            </a:pPr>
            <a:r>
              <a:rPr lang="cs-CZ" dirty="0" smtClean="0"/>
              <a:t>Jaké </a:t>
            </a:r>
            <a:r>
              <a:rPr lang="cs-CZ" dirty="0" smtClean="0"/>
              <a:t>kmeny patřily mezi řecké</a:t>
            </a:r>
            <a:r>
              <a:rPr lang="cs-CZ" dirty="0" smtClean="0"/>
              <a:t>?</a:t>
            </a:r>
          </a:p>
          <a:p>
            <a:pPr marL="457200" indent="-457200">
              <a:buAutoNum type="arabicPeriod" startAt="6"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7.  Co je Hellas? </a:t>
            </a:r>
          </a:p>
        </p:txBody>
      </p:sp>
    </p:spTree>
    <p:extLst>
      <p:ext uri="{BB962C8B-B14F-4D97-AF65-F5344CB8AC3E}">
        <p14:creationId xmlns:p14="http://schemas.microsoft.com/office/powerpoint/2010/main" val="1040773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554960" cy="778098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980728"/>
            <a:ext cx="9144000" cy="5616624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cs-CZ" dirty="0" smtClean="0"/>
              <a:t>Vědci mají málo informací o období  11.- 8. </a:t>
            </a:r>
            <a:r>
              <a:rPr lang="cs-CZ" dirty="0" err="1" smtClean="0"/>
              <a:t>st.př.n.l</a:t>
            </a:r>
            <a:endParaRPr lang="cs-CZ" dirty="0" smtClean="0"/>
          </a:p>
          <a:p>
            <a:pPr marL="514350" indent="-514350">
              <a:buAutoNum type="arabicPeriod"/>
            </a:pPr>
            <a:endParaRPr lang="cs-CZ" dirty="0"/>
          </a:p>
          <a:p>
            <a:pPr marL="514350" indent="-514350">
              <a:buAutoNum type="arabicPeriod"/>
            </a:pPr>
            <a:r>
              <a:rPr lang="cs-CZ" dirty="0" smtClean="0"/>
              <a:t>Hrdinské eposy </a:t>
            </a:r>
            <a:r>
              <a:rPr lang="cs-CZ" dirty="0" err="1" smtClean="0"/>
              <a:t>Ílias</a:t>
            </a:r>
            <a:r>
              <a:rPr lang="cs-CZ" dirty="0" smtClean="0"/>
              <a:t> a Odyssea básníka Homéra</a:t>
            </a:r>
            <a:r>
              <a:rPr lang="cs-CZ" dirty="0" smtClean="0"/>
              <a:t>.</a:t>
            </a:r>
          </a:p>
          <a:p>
            <a:pPr marL="514350" indent="-514350">
              <a:buAutoNum type="arabicPeriod"/>
            </a:pP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/>
              <a:t>Achilleus, </a:t>
            </a:r>
            <a:r>
              <a:rPr lang="cs-CZ" dirty="0" err="1" smtClean="0"/>
              <a:t>Patrokles</a:t>
            </a:r>
            <a:r>
              <a:rPr lang="cs-CZ" dirty="0" smtClean="0"/>
              <a:t>, Odysseus, Nestor</a:t>
            </a:r>
            <a:r>
              <a:rPr lang="cs-CZ" dirty="0" smtClean="0"/>
              <a:t>.</a:t>
            </a:r>
          </a:p>
          <a:p>
            <a:pPr marL="514350" indent="-514350">
              <a:buAutoNum type="arabicPeriod"/>
            </a:pP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/>
              <a:t>Alfabeta</a:t>
            </a:r>
            <a:r>
              <a:rPr lang="cs-CZ" dirty="0" smtClean="0"/>
              <a:t>.</a:t>
            </a:r>
          </a:p>
          <a:p>
            <a:pPr marL="514350" indent="-514350">
              <a:buAutoNum type="arabicPeriod"/>
            </a:pP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/>
              <a:t>Z fénického hláskového písma</a:t>
            </a:r>
            <a:r>
              <a:rPr lang="cs-CZ" dirty="0" smtClean="0"/>
              <a:t>.</a:t>
            </a:r>
          </a:p>
          <a:p>
            <a:pPr marL="514350" indent="-514350">
              <a:buAutoNum type="arabicPeriod"/>
            </a:pP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err="1" smtClean="0"/>
              <a:t>Achájové</a:t>
            </a:r>
            <a:r>
              <a:rPr lang="cs-CZ" dirty="0" smtClean="0"/>
              <a:t>, Iónové, Dórové ( helénské kmeny </a:t>
            </a:r>
            <a:r>
              <a:rPr lang="cs-CZ" dirty="0" smtClean="0"/>
              <a:t>).</a:t>
            </a:r>
          </a:p>
          <a:p>
            <a:pPr marL="514350" indent="-514350">
              <a:buAutoNum type="arabicPeriod"/>
            </a:pP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/>
              <a:t>Řecko – tak označovali Heléni svou zemi.</a:t>
            </a:r>
          </a:p>
        </p:txBody>
      </p:sp>
    </p:spTree>
    <p:extLst>
      <p:ext uri="{BB962C8B-B14F-4D97-AF65-F5344CB8AC3E}">
        <p14:creationId xmlns:p14="http://schemas.microsoft.com/office/powerpoint/2010/main" val="1365213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5652120" cy="1340768"/>
          </a:xfrm>
        </p:spPr>
        <p:txBody>
          <a:bodyPr>
            <a:normAutofit/>
          </a:bodyPr>
          <a:lstStyle/>
          <a:p>
            <a:r>
              <a:rPr lang="cs-CZ" dirty="0" smtClean="0"/>
              <a:t>Utvoř dvojice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0" y="1340768"/>
            <a:ext cx="4572000" cy="5256584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Paris</a:t>
            </a:r>
          </a:p>
          <a:p>
            <a:pPr marL="0" indent="0">
              <a:buNone/>
            </a:pPr>
            <a:r>
              <a:rPr lang="cs-CZ" dirty="0" smtClean="0"/>
              <a:t>Afrodita</a:t>
            </a:r>
          </a:p>
          <a:p>
            <a:pPr marL="0" indent="0">
              <a:buNone/>
            </a:pPr>
            <a:r>
              <a:rPr lang="cs-CZ" dirty="0" err="1" smtClean="0"/>
              <a:t>Kyklóp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Kirké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Paridův soud</a:t>
            </a:r>
          </a:p>
          <a:p>
            <a:pPr marL="0" indent="0">
              <a:buNone/>
            </a:pPr>
            <a:r>
              <a:rPr lang="cs-CZ" dirty="0" err="1" smtClean="0"/>
              <a:t>Pénelopé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Ithaka</a:t>
            </a:r>
          </a:p>
          <a:p>
            <a:pPr marL="0" indent="0">
              <a:buNone/>
            </a:pPr>
            <a:r>
              <a:rPr lang="cs-CZ" dirty="0" smtClean="0"/>
              <a:t>Achilles</a:t>
            </a:r>
          </a:p>
          <a:p>
            <a:pPr marL="0" indent="0">
              <a:buNone/>
            </a:pPr>
            <a:r>
              <a:rPr lang="cs-CZ" dirty="0" smtClean="0"/>
              <a:t>Trojský kůň</a:t>
            </a:r>
          </a:p>
          <a:p>
            <a:pPr marL="0" indent="0">
              <a:buNone/>
            </a:pPr>
            <a:r>
              <a:rPr lang="cs-CZ" dirty="0" err="1" smtClean="0"/>
              <a:t>Schliemann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4499992" y="1268760"/>
            <a:ext cx="4644008" cy="5400600"/>
          </a:xfrm>
        </p:spPr>
        <p:txBody>
          <a:bodyPr/>
          <a:lstStyle/>
          <a:p>
            <a:pPr marL="0" indent="0">
              <a:buNone/>
            </a:pPr>
            <a:r>
              <a:rPr lang="cs-CZ" dirty="0" err="1" smtClean="0"/>
              <a:t>Čarodejnice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Obr</a:t>
            </a:r>
          </a:p>
          <a:p>
            <a:pPr marL="0" indent="0">
              <a:buNone/>
            </a:pPr>
            <a:r>
              <a:rPr lang="cs-CZ" dirty="0" smtClean="0"/>
              <a:t>vykopávky</a:t>
            </a:r>
          </a:p>
          <a:p>
            <a:pPr marL="0" indent="0">
              <a:buNone/>
            </a:pPr>
            <a:r>
              <a:rPr lang="cs-CZ" dirty="0" smtClean="0"/>
              <a:t>Manželka Odyssea</a:t>
            </a:r>
          </a:p>
          <a:p>
            <a:pPr marL="0" indent="0">
              <a:buNone/>
            </a:pPr>
            <a:r>
              <a:rPr lang="cs-CZ" dirty="0" smtClean="0"/>
              <a:t>Zranitelná pata</a:t>
            </a:r>
          </a:p>
          <a:p>
            <a:pPr marL="0" indent="0">
              <a:buNone/>
            </a:pPr>
            <a:r>
              <a:rPr lang="cs-CZ" dirty="0" smtClean="0"/>
              <a:t>Helena</a:t>
            </a:r>
          </a:p>
          <a:p>
            <a:pPr marL="0" indent="0">
              <a:buNone/>
            </a:pPr>
            <a:r>
              <a:rPr lang="cs-CZ" dirty="0" smtClean="0"/>
              <a:t>Lest Římanů</a:t>
            </a:r>
          </a:p>
          <a:p>
            <a:pPr marL="0" indent="0">
              <a:buNone/>
            </a:pPr>
            <a:r>
              <a:rPr lang="cs-CZ" dirty="0" smtClean="0"/>
              <a:t>Bohyně lásky</a:t>
            </a:r>
          </a:p>
          <a:p>
            <a:pPr marL="0" indent="0">
              <a:buNone/>
            </a:pPr>
            <a:r>
              <a:rPr lang="cs-CZ" dirty="0" smtClean="0"/>
              <a:t>Odysseův ostrov</a:t>
            </a:r>
          </a:p>
          <a:p>
            <a:pPr marL="0" indent="0">
              <a:buNone/>
            </a:pPr>
            <a:r>
              <a:rPr lang="cs-CZ" dirty="0" smtClean="0"/>
              <a:t>jablko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15362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5508104" cy="1124744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Řešení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0" y="1340768"/>
            <a:ext cx="4572000" cy="52565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Paris</a:t>
            </a:r>
          </a:p>
          <a:p>
            <a:pPr marL="0" indent="0">
              <a:buNone/>
            </a:pPr>
            <a:r>
              <a:rPr lang="cs-CZ" dirty="0" smtClean="0"/>
              <a:t>Afrodita</a:t>
            </a:r>
          </a:p>
          <a:p>
            <a:pPr marL="0" indent="0">
              <a:buNone/>
            </a:pPr>
            <a:r>
              <a:rPr lang="cs-CZ" dirty="0" err="1" smtClean="0"/>
              <a:t>Kyklóp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Kirké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Paridův soud</a:t>
            </a:r>
          </a:p>
          <a:p>
            <a:pPr marL="0" indent="0">
              <a:buNone/>
            </a:pPr>
            <a:r>
              <a:rPr lang="cs-CZ" dirty="0" err="1" smtClean="0"/>
              <a:t>Pénelopé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Ithaka</a:t>
            </a:r>
          </a:p>
          <a:p>
            <a:pPr marL="0" indent="0">
              <a:buNone/>
            </a:pPr>
            <a:r>
              <a:rPr lang="cs-CZ" dirty="0" smtClean="0"/>
              <a:t>Achilles</a:t>
            </a:r>
          </a:p>
          <a:p>
            <a:pPr marL="0" indent="0">
              <a:buNone/>
            </a:pPr>
            <a:r>
              <a:rPr lang="cs-CZ" dirty="0" smtClean="0"/>
              <a:t>Trojský kůň</a:t>
            </a:r>
          </a:p>
          <a:p>
            <a:pPr marL="0" indent="0">
              <a:buNone/>
            </a:pPr>
            <a:r>
              <a:rPr lang="cs-CZ" dirty="0" err="1" smtClean="0"/>
              <a:t>Schliemann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4499992" y="1268760"/>
            <a:ext cx="4644008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Helena</a:t>
            </a:r>
          </a:p>
          <a:p>
            <a:pPr marL="0" indent="0">
              <a:buNone/>
            </a:pPr>
            <a:r>
              <a:rPr lang="cs-CZ" dirty="0" smtClean="0"/>
              <a:t>Bohyně lásky</a:t>
            </a:r>
          </a:p>
          <a:p>
            <a:pPr marL="0" indent="0">
              <a:buNone/>
            </a:pPr>
            <a:r>
              <a:rPr lang="cs-CZ" dirty="0" smtClean="0"/>
              <a:t>Obr</a:t>
            </a:r>
          </a:p>
          <a:p>
            <a:pPr marL="0" indent="0">
              <a:buNone/>
            </a:pPr>
            <a:r>
              <a:rPr lang="cs-CZ" dirty="0" err="1" smtClean="0"/>
              <a:t>Čarodejnice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Jablko</a:t>
            </a:r>
          </a:p>
          <a:p>
            <a:pPr marL="0" indent="0">
              <a:buNone/>
            </a:pPr>
            <a:r>
              <a:rPr lang="cs-CZ" dirty="0" smtClean="0"/>
              <a:t>Manželka Odyssea</a:t>
            </a:r>
          </a:p>
          <a:p>
            <a:pPr marL="0" indent="0">
              <a:buNone/>
            </a:pPr>
            <a:r>
              <a:rPr lang="cs-CZ" dirty="0" smtClean="0"/>
              <a:t>Odysseův ostrov</a:t>
            </a:r>
          </a:p>
          <a:p>
            <a:pPr marL="0" indent="0">
              <a:buNone/>
            </a:pPr>
            <a:r>
              <a:rPr lang="cs-CZ" dirty="0" smtClean="0"/>
              <a:t>Zranitelná pata</a:t>
            </a:r>
          </a:p>
          <a:p>
            <a:pPr marL="0" indent="0">
              <a:buNone/>
            </a:pPr>
            <a:r>
              <a:rPr lang="cs-CZ" dirty="0" smtClean="0"/>
              <a:t>Lest Římanů</a:t>
            </a:r>
          </a:p>
          <a:p>
            <a:pPr marL="0" indent="0">
              <a:buNone/>
            </a:pPr>
            <a:r>
              <a:rPr lang="cs-CZ" dirty="0" smtClean="0"/>
              <a:t>Vykopávky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6512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237</TotalTime>
  <Words>243</Words>
  <Application>Microsoft Office PowerPoint</Application>
  <PresentationFormat>Předvádění na obrazovce (4:3)</PresentationFormat>
  <Paragraphs>89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Exekutivní</vt:lpstr>
      <vt:lpstr>Prezentace aplikace PowerPoint</vt:lpstr>
      <vt:lpstr>Anotace</vt:lpstr>
      <vt:lpstr>Období homérské</vt:lpstr>
      <vt:lpstr>Období „temných staletí“</vt:lpstr>
      <vt:lpstr>Řešení:</vt:lpstr>
      <vt:lpstr>Utvoř dvojice</vt:lpstr>
      <vt:lpstr>Řešení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Hrádková Zdeňka</dc:creator>
  <cp:lastModifiedBy>Hrádková Zdeňka</cp:lastModifiedBy>
  <cp:revision>10</cp:revision>
  <dcterms:created xsi:type="dcterms:W3CDTF">2012-04-02T13:55:27Z</dcterms:created>
  <dcterms:modified xsi:type="dcterms:W3CDTF">2012-04-23T13:48:53Z</dcterms:modified>
</cp:coreProperties>
</file>