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Mgr. Zdeňka Hrádková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VY_32_INOVACE_17_Itálie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Itálie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Starověké státy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6B8271A-69A1-4686-8BE1-53418077E3C9}" type="presOf" srcId="{C73C7642-F245-4585-8F88-243F9FAEF6CA}" destId="{97289DF2-90F4-4EC2-A9FC-633B00BAB610}" srcOrd="0" destOrd="0" presId="urn:microsoft.com/office/officeart/2005/8/layout/target3"/>
    <dgm:cxn modelId="{94D23AFB-E5D4-40AF-A539-5929A1A1389D}" type="presOf" srcId="{FBBFC3EA-9D9D-4F3A-BEA6-9C2C0E46BF20}" destId="{832BF48F-0145-4429-9E02-8FCA946CCE9E}" srcOrd="1" destOrd="0" presId="urn:microsoft.com/office/officeart/2005/8/layout/target3"/>
    <dgm:cxn modelId="{A32E150B-91F0-432F-B399-A734CAF5585F}" type="presOf" srcId="{DAEA276B-ECF9-46F6-A7D3-4693B2D32BC4}" destId="{CDED6FE3-AD8F-4ACC-B6B8-710EDDD97598}" srcOrd="0" destOrd="0" presId="urn:microsoft.com/office/officeart/2005/8/layout/target3"/>
    <dgm:cxn modelId="{02BC609B-7FB0-4131-9B97-AB51C22ABB56}" type="presOf" srcId="{C73C7642-F245-4585-8F88-243F9FAEF6CA}" destId="{AA41A67C-3D3F-4AE9-9E0F-5D7F7BB2E741}" srcOrd="1" destOrd="0" presId="urn:microsoft.com/office/officeart/2005/8/layout/target3"/>
    <dgm:cxn modelId="{1EF22AE4-D9E9-474C-8369-6F16721B7835}" type="presOf" srcId="{EBC41103-E2E5-4D48-9B4B-425520D3D098}" destId="{50C2F88D-8688-44C2-A854-691F34009D3B}" srcOrd="0" destOrd="0" presId="urn:microsoft.com/office/officeart/2005/8/layout/target3"/>
    <dgm:cxn modelId="{F3C4BC03-6430-4FFA-ABD2-9DEDEA4A717F}" type="presOf" srcId="{445C7998-7549-48B0-BD68-D4F0167F02E5}" destId="{4D19AB04-24FA-40C2-B203-52AE3D15E17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45D0B3E3-F8A6-4BB8-B75B-6B5D8DFA599D}" type="presOf" srcId="{019433A1-1324-4DE1-9E6F-32B851095F74}" destId="{E7297F21-D4FD-4A41-AE58-814D01A6B5E7}" srcOrd="1" destOrd="0" presId="urn:microsoft.com/office/officeart/2005/8/layout/target3"/>
    <dgm:cxn modelId="{60B57832-67DE-4C96-B890-8F4600A81657}" type="presOf" srcId="{EBC41103-E2E5-4D48-9B4B-425520D3D098}" destId="{F969C235-9271-4D34-B740-D627A121CAD0}" srcOrd="1" destOrd="0" presId="urn:microsoft.com/office/officeart/2005/8/layout/target3"/>
    <dgm:cxn modelId="{452A9EDA-2690-4B3F-A751-DBA2323D66BF}" type="presOf" srcId="{445C7998-7549-48B0-BD68-D4F0167F02E5}" destId="{BC35EE03-4121-4EF9-923D-7CB6D30D358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D34EF207-C3B7-49D4-9E74-57C2D02658B8}" type="presOf" srcId="{FBBFC3EA-9D9D-4F3A-BEA6-9C2C0E46BF20}" destId="{643EA938-EDE0-4533-ACCC-D2BD6F3A527C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321FAD8-A79B-4F08-B6A2-FD6D49A61697}" type="presOf" srcId="{39F8B381-5807-488E-AC22-73DD4140ED4A}" destId="{71045F8C-00FA-488E-A7BD-E2E6753D979D}" srcOrd="0" destOrd="0" presId="urn:microsoft.com/office/officeart/2005/8/layout/target3"/>
    <dgm:cxn modelId="{FCB858F9-1FFD-445B-A7BD-DC8A7C12EDED}" type="presOf" srcId="{019433A1-1324-4DE1-9E6F-32B851095F74}" destId="{A3817367-F2BC-482F-8832-FA00B51DCCF3}" srcOrd="0" destOrd="0" presId="urn:microsoft.com/office/officeart/2005/8/layout/target3"/>
    <dgm:cxn modelId="{8C12DEC9-9CB0-45BB-BF4C-73959F8638A4}" type="presOf" srcId="{DAEA276B-ECF9-46F6-A7D3-4693B2D32BC4}" destId="{F69A1436-182C-465B-AD7F-FE48E0C090C1}" srcOrd="1" destOrd="0" presId="urn:microsoft.com/office/officeart/2005/8/layout/target3"/>
    <dgm:cxn modelId="{A51D83A6-1C60-43D1-8806-7CD48ED0E7C0}" type="presParOf" srcId="{71045F8C-00FA-488E-A7BD-E2E6753D979D}" destId="{3577EC6B-C980-4F34-8C69-4365E7B8FC8C}" srcOrd="0" destOrd="0" presId="urn:microsoft.com/office/officeart/2005/8/layout/target3"/>
    <dgm:cxn modelId="{BFA04599-5AFF-4F95-87B7-E3E1774AFC6A}" type="presParOf" srcId="{71045F8C-00FA-488E-A7BD-E2E6753D979D}" destId="{6940EB87-DC1D-4BC3-9408-9AC2E1FFC039}" srcOrd="1" destOrd="0" presId="urn:microsoft.com/office/officeart/2005/8/layout/target3"/>
    <dgm:cxn modelId="{31EA54B6-FBEE-46DD-B5A0-B9CEEB58B871}" type="presParOf" srcId="{71045F8C-00FA-488E-A7BD-E2E6753D979D}" destId="{BC35EE03-4121-4EF9-923D-7CB6D30D358D}" srcOrd="2" destOrd="0" presId="urn:microsoft.com/office/officeart/2005/8/layout/target3"/>
    <dgm:cxn modelId="{6F8BF69D-D6B5-4542-94DA-48E26F0229BC}" type="presParOf" srcId="{71045F8C-00FA-488E-A7BD-E2E6753D979D}" destId="{C95EEA27-3CBF-4645-A92D-9D8AF5C1CBFC}" srcOrd="3" destOrd="0" presId="urn:microsoft.com/office/officeart/2005/8/layout/target3"/>
    <dgm:cxn modelId="{4BAB63AD-B839-4B72-B3F4-534907BD3835}" type="presParOf" srcId="{71045F8C-00FA-488E-A7BD-E2E6753D979D}" destId="{851BB866-B6AE-4566-893F-4C635BA974FC}" srcOrd="4" destOrd="0" presId="urn:microsoft.com/office/officeart/2005/8/layout/target3"/>
    <dgm:cxn modelId="{3415BDDE-FE2F-4E94-B876-96AD80E6FBE8}" type="presParOf" srcId="{71045F8C-00FA-488E-A7BD-E2E6753D979D}" destId="{643EA938-EDE0-4533-ACCC-D2BD6F3A527C}" srcOrd="5" destOrd="0" presId="urn:microsoft.com/office/officeart/2005/8/layout/target3"/>
    <dgm:cxn modelId="{AA2C7B09-8CD1-448C-A539-8EBCA21B9ECB}" type="presParOf" srcId="{71045F8C-00FA-488E-A7BD-E2E6753D979D}" destId="{92F31B18-D66D-4CC7-89B9-378928DE877D}" srcOrd="6" destOrd="0" presId="urn:microsoft.com/office/officeart/2005/8/layout/target3"/>
    <dgm:cxn modelId="{DC5F0979-F771-459F-9312-1BD007882F4C}" type="presParOf" srcId="{71045F8C-00FA-488E-A7BD-E2E6753D979D}" destId="{902074E1-B931-4618-97F1-FADBE82E9C3C}" srcOrd="7" destOrd="0" presId="urn:microsoft.com/office/officeart/2005/8/layout/target3"/>
    <dgm:cxn modelId="{F72237F5-E71E-4723-A15C-3A349072B001}" type="presParOf" srcId="{71045F8C-00FA-488E-A7BD-E2E6753D979D}" destId="{A3817367-F2BC-482F-8832-FA00B51DCCF3}" srcOrd="8" destOrd="0" presId="urn:microsoft.com/office/officeart/2005/8/layout/target3"/>
    <dgm:cxn modelId="{BD5C7A11-DA60-41AA-95BA-C46BB4B91A7C}" type="presParOf" srcId="{71045F8C-00FA-488E-A7BD-E2E6753D979D}" destId="{626ABFF6-56C8-4386-B662-68EC364EED9D}" srcOrd="9" destOrd="0" presId="urn:microsoft.com/office/officeart/2005/8/layout/target3"/>
    <dgm:cxn modelId="{2E495C91-3CAA-41E3-896B-C438CA48E0BE}" type="presParOf" srcId="{71045F8C-00FA-488E-A7BD-E2E6753D979D}" destId="{6DB11F1C-D028-4800-9625-6611CA9DE6D4}" srcOrd="10" destOrd="0" presId="urn:microsoft.com/office/officeart/2005/8/layout/target3"/>
    <dgm:cxn modelId="{9CFDE33C-7C77-40A5-B902-027594BB0027}" type="presParOf" srcId="{71045F8C-00FA-488E-A7BD-E2E6753D979D}" destId="{CDED6FE3-AD8F-4ACC-B6B8-710EDDD97598}" srcOrd="11" destOrd="0" presId="urn:microsoft.com/office/officeart/2005/8/layout/target3"/>
    <dgm:cxn modelId="{4C21790E-09B2-4A09-A2A0-7B88A3135436}" type="presParOf" srcId="{71045F8C-00FA-488E-A7BD-E2E6753D979D}" destId="{397AC6D7-84A6-4150-958F-83C92D9ACF38}" srcOrd="12" destOrd="0" presId="urn:microsoft.com/office/officeart/2005/8/layout/target3"/>
    <dgm:cxn modelId="{2C2D01F4-4EC5-47F1-A4FD-9410A29333E6}" type="presParOf" srcId="{71045F8C-00FA-488E-A7BD-E2E6753D979D}" destId="{D7419528-33A6-416D-9E64-B3F7915C5149}" srcOrd="13" destOrd="0" presId="urn:microsoft.com/office/officeart/2005/8/layout/target3"/>
    <dgm:cxn modelId="{CB6A7489-1FB2-4FB0-9D7C-7CF3CEE29520}" type="presParOf" srcId="{71045F8C-00FA-488E-A7BD-E2E6753D979D}" destId="{97289DF2-90F4-4EC2-A9FC-633B00BAB610}" srcOrd="14" destOrd="0" presId="urn:microsoft.com/office/officeart/2005/8/layout/target3"/>
    <dgm:cxn modelId="{EB7B24AE-7494-49DD-857F-F042935F548A}" type="presParOf" srcId="{71045F8C-00FA-488E-A7BD-E2E6753D979D}" destId="{234EBA9D-95B4-4C20-A84E-6F65F1085DC6}" srcOrd="15" destOrd="0" presId="urn:microsoft.com/office/officeart/2005/8/layout/target3"/>
    <dgm:cxn modelId="{0D4EE4A1-4EF9-4F81-835B-39C1DD8AD482}" type="presParOf" srcId="{71045F8C-00FA-488E-A7BD-E2E6753D979D}" destId="{12255512-213F-41DF-90A6-8B4CD74A2B52}" srcOrd="16" destOrd="0" presId="urn:microsoft.com/office/officeart/2005/8/layout/target3"/>
    <dgm:cxn modelId="{856BF65F-1B1D-42FD-8A3F-A9201CD3737A}" type="presParOf" srcId="{71045F8C-00FA-488E-A7BD-E2E6753D979D}" destId="{50C2F88D-8688-44C2-A854-691F34009D3B}" srcOrd="17" destOrd="0" presId="urn:microsoft.com/office/officeart/2005/8/layout/target3"/>
    <dgm:cxn modelId="{CB4DF16A-4B7A-4084-8BBF-1F2F5F2924FE}" type="presParOf" srcId="{71045F8C-00FA-488E-A7BD-E2E6753D979D}" destId="{4D19AB04-24FA-40C2-B203-52AE3D15E171}" srcOrd="18" destOrd="0" presId="urn:microsoft.com/office/officeart/2005/8/layout/target3"/>
    <dgm:cxn modelId="{E265FF9A-F524-47B2-8508-83B7B01913DF}" type="presParOf" srcId="{71045F8C-00FA-488E-A7BD-E2E6753D979D}" destId="{832BF48F-0145-4429-9E02-8FCA946CCE9E}" srcOrd="19" destOrd="0" presId="urn:microsoft.com/office/officeart/2005/8/layout/target3"/>
    <dgm:cxn modelId="{A4F422F7-7D21-4A1E-8783-192978B4CBB9}" type="presParOf" srcId="{71045F8C-00FA-488E-A7BD-E2E6753D979D}" destId="{E7297F21-D4FD-4A41-AE58-814D01A6B5E7}" srcOrd="20" destOrd="0" presId="urn:microsoft.com/office/officeart/2005/8/layout/target3"/>
    <dgm:cxn modelId="{2597DB46-6E5C-4E4A-A152-16C58C49DD50}" type="presParOf" srcId="{71045F8C-00FA-488E-A7BD-E2E6753D979D}" destId="{F69A1436-182C-465B-AD7F-FE48E0C090C1}" srcOrd="21" destOrd="0" presId="urn:microsoft.com/office/officeart/2005/8/layout/target3"/>
    <dgm:cxn modelId="{0B46EE9E-4447-4558-9387-9FF239F807FD}" type="presParOf" srcId="{71045F8C-00FA-488E-A7BD-E2E6753D979D}" destId="{AA41A67C-3D3F-4AE9-9E0F-5D7F7BB2E741}" srcOrd="22" destOrd="0" presId="urn:microsoft.com/office/officeart/2005/8/layout/target3"/>
    <dgm:cxn modelId="{83302163-C88D-4CF6-9832-040FE2F67EFD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školy</a:t>
          </a:r>
          <a:r>
            <a:rPr lang="cs-CZ" sz="1300" kern="1200" dirty="0" smtClean="0"/>
            <a:t>: Základní škola a mateřská škola  Domažlice , </a:t>
          </a:r>
          <a:r>
            <a:rPr lang="cs-CZ" sz="1300" kern="1200" dirty="0" err="1" smtClean="0"/>
            <a:t>Msgre</a:t>
          </a:r>
          <a:r>
            <a:rPr lang="cs-CZ" sz="1300" kern="1200" dirty="0" smtClean="0"/>
            <a:t> B. Staška 232, příspěvková organizace </a:t>
          </a:r>
          <a:endParaRPr lang="cs-CZ" sz="13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Autor</a:t>
          </a:r>
          <a:r>
            <a:rPr lang="cs-CZ" sz="1300" kern="1200" dirty="0" smtClean="0"/>
            <a:t>:   Mgr. Zdeňka Hrádková </a:t>
          </a:r>
          <a:endParaRPr lang="cs-CZ" sz="13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: </a:t>
          </a:r>
          <a:r>
            <a:rPr lang="cs-CZ" sz="1300" kern="1200" dirty="0" smtClean="0"/>
            <a:t>VY_32_INOVACE_17_Itálie</a:t>
          </a:r>
          <a:endParaRPr lang="cs-CZ" sz="13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Sada: Starověké státy</a:t>
          </a:r>
          <a:endParaRPr lang="cs-CZ" sz="13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Itálie</a:t>
          </a:r>
          <a:endParaRPr lang="cs-CZ" sz="13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Číslo projektu</a:t>
          </a:r>
          <a:r>
            <a:rPr lang="cs-CZ" sz="1300" kern="1200" dirty="0" smtClean="0"/>
            <a:t>: CZ.1.07/1.4.00/21.1437</a:t>
          </a:r>
          <a:endParaRPr lang="cs-CZ" sz="13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E213A5-EEA1-47EB-A89B-4DA52C9FAB4B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A2F5A88-B6E6-4206-BD84-00A3849A07B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E213A5-EEA1-47EB-A89B-4DA52C9FAB4B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F5A88-B6E6-4206-BD84-00A3849A07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E213A5-EEA1-47EB-A89B-4DA52C9FAB4B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F5A88-B6E6-4206-BD84-00A3849A07B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E213A5-EEA1-47EB-A89B-4DA52C9FAB4B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F5A88-B6E6-4206-BD84-00A3849A07B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E213A5-EEA1-47EB-A89B-4DA52C9FAB4B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F5A88-B6E6-4206-BD84-00A3849A07B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E213A5-EEA1-47EB-A89B-4DA52C9FAB4B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F5A88-B6E6-4206-BD84-00A3849A07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E213A5-EEA1-47EB-A89B-4DA52C9FAB4B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F5A88-B6E6-4206-BD84-00A3849A07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E213A5-EEA1-47EB-A89B-4DA52C9FAB4B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F5A88-B6E6-4206-BD84-00A3849A07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E213A5-EEA1-47EB-A89B-4DA52C9FAB4B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F5A88-B6E6-4206-BD84-00A3849A07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E213A5-EEA1-47EB-A89B-4DA52C9FAB4B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F5A88-B6E6-4206-BD84-00A3849A07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E213A5-EEA1-47EB-A89B-4DA52C9FAB4B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F5A88-B6E6-4206-BD84-00A3849A07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4E213A5-EEA1-47EB-A89B-4DA52C9FAB4B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A2F5A88-B6E6-4206-BD84-00A3849A07B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94604156"/>
              </p:ext>
            </p:extLst>
          </p:nvPr>
        </p:nvGraphicFramePr>
        <p:xfrm>
          <a:off x="1477318" y="175553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9406" y="37187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47412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Anotace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873826815"/>
              </p:ext>
            </p:extLst>
          </p:nvPr>
        </p:nvGraphicFramePr>
        <p:xfrm>
          <a:off x="457200" y="1600200"/>
          <a:ext cx="8229600" cy="2392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 - test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Skupinová , samostatná práce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Mapa, učebnice, sešit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34577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Itálie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2755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5266928" cy="1124744"/>
          </a:xfrm>
        </p:spPr>
        <p:txBody>
          <a:bodyPr/>
          <a:lstStyle/>
          <a:p>
            <a:r>
              <a:rPr lang="cs-CZ" dirty="0" smtClean="0"/>
              <a:t>Odpověz: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589240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dirty="0" smtClean="0"/>
              <a:t>Který kmen byl nejvyspělejším na Apeninském  poloostrově?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Je rozluštěno jeho písmo?</a:t>
            </a:r>
          </a:p>
          <a:p>
            <a:pPr marL="457200" indent="-457200">
              <a:buAutoNum type="arabicPeriod"/>
            </a:pPr>
            <a:endParaRPr lang="cs-CZ" dirty="0"/>
          </a:p>
          <a:p>
            <a:pPr marL="457200" indent="-457200">
              <a:buAutoNum type="arabicPeriod"/>
            </a:pPr>
            <a:r>
              <a:rPr lang="cs-CZ" dirty="0" smtClean="0"/>
              <a:t>Z čeho se čerpají informace o způsobu života?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Co všechno ovládali?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S kým se spojili a proti komu bojovali?</a:t>
            </a:r>
          </a:p>
          <a:p>
            <a:pPr marL="457200" indent="-457200">
              <a:buAutoNum type="arabicPeriod"/>
            </a:pPr>
            <a:endParaRPr lang="cs-CZ" dirty="0"/>
          </a:p>
          <a:p>
            <a:pPr marL="0" indent="0">
              <a:buNone/>
            </a:pPr>
            <a:r>
              <a:rPr lang="cs-CZ" smtClean="0"/>
              <a:t>6. Jak </a:t>
            </a:r>
            <a:r>
              <a:rPr lang="cs-CZ" dirty="0" smtClean="0"/>
              <a:t>se označují jejich vládci?</a:t>
            </a:r>
          </a:p>
          <a:p>
            <a:pPr marL="457200" indent="-457200">
              <a:buAutoNum type="arabicPeriod"/>
            </a:pPr>
            <a:endParaRPr lang="cs-CZ" dirty="0"/>
          </a:p>
          <a:p>
            <a:pPr marL="457200" indent="-457200">
              <a:buAutoNum type="arabicPeriod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48999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5122912" cy="1196752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96752"/>
            <a:ext cx="9144000" cy="5661248"/>
          </a:xfrm>
        </p:spPr>
        <p:txBody>
          <a:bodyPr/>
          <a:lstStyle/>
          <a:p>
            <a:pPr marL="457200" indent="-457200">
              <a:buAutoNum type="arabicPeriod"/>
            </a:pPr>
            <a:r>
              <a:rPr lang="cs-CZ" dirty="0" smtClean="0"/>
              <a:t>Etruskové.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Dosud se nepodařilo rozluštit.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Především z archeologických vykopávek.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Zpracovávali železo, budovali klenby, vyspělé zemědělství, nádherné předměty z bronzu ( vlčice ).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Spojili se s Kartágem a bojovali proti Řekům o vliv nad Středomořím.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Králové.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1074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5338936" cy="1268760"/>
          </a:xfrm>
        </p:spPr>
        <p:txBody>
          <a:bodyPr/>
          <a:lstStyle/>
          <a:p>
            <a:r>
              <a:rPr lang="cs-CZ" dirty="0" smtClean="0"/>
              <a:t>Doplň: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81481"/>
            <a:ext cx="9144000" cy="5589240"/>
          </a:xfrm>
        </p:spPr>
        <p:txBody>
          <a:bodyPr>
            <a:normAutofit lnSpcReduction="10000"/>
          </a:bodyPr>
          <a:lstStyle/>
          <a:p>
            <a:pPr marL="457200" indent="-457200">
              <a:buAutoNum type="arabicPeriod"/>
            </a:pPr>
            <a:r>
              <a:rPr lang="cs-CZ" dirty="0" smtClean="0"/>
              <a:t>Na A……………….p…………. leží  I…………………..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Obsadily </a:t>
            </a:r>
            <a:r>
              <a:rPr lang="cs-CZ" dirty="0" smtClean="0"/>
              <a:t>ho i…………………..kmeny.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Dorozumívací jazyk byl l………………. 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Má název podle kmene L………………….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Nejvyspělejším  kmenem byli E……………………..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Podle historiků založili Ř…………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Podle pověstí to byli R………………….. a R………….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1699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5050904" cy="1412776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457200" indent="-457200">
              <a:buAutoNum type="arabicPeriod"/>
            </a:pPr>
            <a:r>
              <a:rPr lang="cs-CZ" dirty="0" smtClean="0"/>
              <a:t>Na </a:t>
            </a:r>
            <a:r>
              <a:rPr lang="cs-CZ" dirty="0" smtClean="0">
                <a:solidFill>
                  <a:srgbClr val="FF0000"/>
                </a:solidFill>
              </a:rPr>
              <a:t>Apeninském poloostrově </a:t>
            </a:r>
            <a:r>
              <a:rPr lang="cs-CZ" dirty="0" smtClean="0"/>
              <a:t>leží  </a:t>
            </a:r>
            <a:r>
              <a:rPr lang="cs-CZ" dirty="0" smtClean="0">
                <a:solidFill>
                  <a:srgbClr val="FF0000"/>
                </a:solidFill>
              </a:rPr>
              <a:t>Itálie.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Obsadily ho </a:t>
            </a:r>
            <a:r>
              <a:rPr lang="cs-CZ" dirty="0" smtClean="0">
                <a:solidFill>
                  <a:srgbClr val="FF0000"/>
                </a:solidFill>
              </a:rPr>
              <a:t>italické</a:t>
            </a:r>
            <a:r>
              <a:rPr lang="cs-CZ" dirty="0" smtClean="0"/>
              <a:t> kmeny.</a:t>
            </a:r>
            <a:endParaRPr lang="cs-CZ" dirty="0" smtClean="0">
              <a:solidFill>
                <a:srgbClr val="FF0000"/>
              </a:solidFill>
            </a:endParaRP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Dorozumívací jazyk byl </a:t>
            </a:r>
            <a:r>
              <a:rPr lang="cs-CZ" dirty="0" smtClean="0">
                <a:solidFill>
                  <a:srgbClr val="FF0000"/>
                </a:solidFill>
              </a:rPr>
              <a:t> latina. 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Má název podle kmene </a:t>
            </a:r>
            <a:r>
              <a:rPr lang="cs-CZ" dirty="0" smtClean="0">
                <a:solidFill>
                  <a:srgbClr val="FF0000"/>
                </a:solidFill>
              </a:rPr>
              <a:t>Latinů.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Nejvyspělejším  kmenem byli</a:t>
            </a:r>
            <a:r>
              <a:rPr lang="cs-CZ" dirty="0" smtClean="0">
                <a:solidFill>
                  <a:srgbClr val="FF0000"/>
                </a:solidFill>
              </a:rPr>
              <a:t> Etruskové.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Podle historiků založili </a:t>
            </a:r>
            <a:r>
              <a:rPr lang="cs-CZ" dirty="0" smtClean="0">
                <a:solidFill>
                  <a:srgbClr val="FF0000"/>
                </a:solidFill>
              </a:rPr>
              <a:t>Řím – věčné město.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Podle pověstí to byli</a:t>
            </a:r>
            <a:r>
              <a:rPr lang="cs-CZ" dirty="0" smtClean="0">
                <a:solidFill>
                  <a:srgbClr val="FF0000"/>
                </a:solidFill>
              </a:rPr>
              <a:t> Romulus  a Remus.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6643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77</TotalTime>
  <Words>253</Words>
  <Application>Microsoft Office PowerPoint</Application>
  <PresentationFormat>Předvádění na obrazovce (4:3)</PresentationFormat>
  <Paragraphs>72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Exekutivní</vt:lpstr>
      <vt:lpstr>Prezentace aplikace PowerPoint</vt:lpstr>
      <vt:lpstr>Prezentace aplikace PowerPoint</vt:lpstr>
      <vt:lpstr>Itálie</vt:lpstr>
      <vt:lpstr>Odpověz:</vt:lpstr>
      <vt:lpstr>Řešení:</vt:lpstr>
      <vt:lpstr>Doplň:</vt:lpstr>
      <vt:lpstr>Řešení: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Hrádková Zdeňka</dc:creator>
  <cp:lastModifiedBy>Hrádková Zdeňka</cp:lastModifiedBy>
  <cp:revision>10</cp:revision>
  <dcterms:created xsi:type="dcterms:W3CDTF">2012-05-17T13:57:32Z</dcterms:created>
  <dcterms:modified xsi:type="dcterms:W3CDTF">2012-05-30T08:32:50Z</dcterms:modified>
</cp:coreProperties>
</file>