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6" r:id="rId4"/>
    <p:sldId id="259" r:id="rId5"/>
    <p:sldId id="262" r:id="rId6"/>
    <p:sldId id="260" r:id="rId7"/>
    <p:sldId id="263" r:id="rId8"/>
    <p:sldId id="264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Mgr. Zdeňka Hrádková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VY_32_INOVACE_19_Ovládnutí Středomoří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Ovládnutí Středomoří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Starověké státy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9F04DE1-E991-4D7B-8596-8EDD63BFB8F2}" type="presOf" srcId="{FBBFC3EA-9D9D-4F3A-BEA6-9C2C0E46BF20}" destId="{643EA938-EDE0-4533-ACCC-D2BD6F3A527C}" srcOrd="0" destOrd="0" presId="urn:microsoft.com/office/officeart/2005/8/layout/target3"/>
    <dgm:cxn modelId="{1E254D61-5206-42D1-8910-1DF405C4AF75}" type="presOf" srcId="{FBBFC3EA-9D9D-4F3A-BEA6-9C2C0E46BF20}" destId="{832BF48F-0145-4429-9E02-8FCA946CCE9E}" srcOrd="1" destOrd="0" presId="urn:microsoft.com/office/officeart/2005/8/layout/target3"/>
    <dgm:cxn modelId="{931DAD02-4925-4077-8C62-8B98D7D1C6FB}" type="presOf" srcId="{DAEA276B-ECF9-46F6-A7D3-4693B2D32BC4}" destId="{CDED6FE3-AD8F-4ACC-B6B8-710EDDD97598}" srcOrd="0" destOrd="0" presId="urn:microsoft.com/office/officeart/2005/8/layout/target3"/>
    <dgm:cxn modelId="{60C7F2C1-8EDB-41E5-9016-07B1E54A86BE}" type="presOf" srcId="{445C7998-7549-48B0-BD68-D4F0167F02E5}" destId="{BC35EE03-4121-4EF9-923D-7CB6D30D358D}" srcOrd="0" destOrd="0" presId="urn:microsoft.com/office/officeart/2005/8/layout/target3"/>
    <dgm:cxn modelId="{4C157F11-38DC-4B54-BCA4-FF09213A1A83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1E12523-2EC2-4536-8766-A250463C320D}" type="presOf" srcId="{019433A1-1324-4DE1-9E6F-32B851095F74}" destId="{E7297F21-D4FD-4A41-AE58-814D01A6B5E7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9C120FE-BCDB-431F-873E-A1337B79C67F}" type="presOf" srcId="{DAEA276B-ECF9-46F6-A7D3-4693B2D32BC4}" destId="{F69A1436-182C-465B-AD7F-FE48E0C090C1}" srcOrd="1" destOrd="0" presId="urn:microsoft.com/office/officeart/2005/8/layout/target3"/>
    <dgm:cxn modelId="{93AAE872-B25E-4C04-878D-8685E7A7BC09}" type="presOf" srcId="{445C7998-7549-48B0-BD68-D4F0167F02E5}" destId="{4D19AB04-24FA-40C2-B203-52AE3D15E171}" srcOrd="1" destOrd="0" presId="urn:microsoft.com/office/officeart/2005/8/layout/target3"/>
    <dgm:cxn modelId="{1B1D2C6B-6A38-4138-831B-5C74DE56CA27}" type="presOf" srcId="{EBC41103-E2E5-4D48-9B4B-425520D3D098}" destId="{F969C235-9271-4D34-B740-D627A121CAD0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5041DA1-F4F0-4481-ACDA-5F6B574BB7FC}" type="presOf" srcId="{C73C7642-F245-4585-8F88-243F9FAEF6CA}" destId="{AA41A67C-3D3F-4AE9-9E0F-5D7F7BB2E741}" srcOrd="1" destOrd="0" presId="urn:microsoft.com/office/officeart/2005/8/layout/target3"/>
    <dgm:cxn modelId="{90652D6A-2269-468F-8176-94D3B3B62D7D}" type="presOf" srcId="{C73C7642-F245-4585-8F88-243F9FAEF6CA}" destId="{97289DF2-90F4-4EC2-A9FC-633B00BAB610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37D29B2-1C49-4899-B4F6-7AD6E2093619}" type="presOf" srcId="{019433A1-1324-4DE1-9E6F-32B851095F74}" destId="{A3817367-F2BC-482F-8832-FA00B51DCCF3}" srcOrd="0" destOrd="0" presId="urn:microsoft.com/office/officeart/2005/8/layout/target3"/>
    <dgm:cxn modelId="{45FF220C-7463-4A4C-A855-31C3D53B4ECF}" type="presOf" srcId="{EBC41103-E2E5-4D48-9B4B-425520D3D098}" destId="{50C2F88D-8688-44C2-A854-691F34009D3B}" srcOrd="0" destOrd="0" presId="urn:microsoft.com/office/officeart/2005/8/layout/target3"/>
    <dgm:cxn modelId="{9EFB2CDE-FF8C-4F1E-B4B7-56550220B448}" type="presParOf" srcId="{71045F8C-00FA-488E-A7BD-E2E6753D979D}" destId="{3577EC6B-C980-4F34-8C69-4365E7B8FC8C}" srcOrd="0" destOrd="0" presId="urn:microsoft.com/office/officeart/2005/8/layout/target3"/>
    <dgm:cxn modelId="{980A9407-B8F8-4531-9E83-B442075272C0}" type="presParOf" srcId="{71045F8C-00FA-488E-A7BD-E2E6753D979D}" destId="{6940EB87-DC1D-4BC3-9408-9AC2E1FFC039}" srcOrd="1" destOrd="0" presId="urn:microsoft.com/office/officeart/2005/8/layout/target3"/>
    <dgm:cxn modelId="{6AD3168A-505C-43D0-B979-D0DD8BB03FA7}" type="presParOf" srcId="{71045F8C-00FA-488E-A7BD-E2E6753D979D}" destId="{BC35EE03-4121-4EF9-923D-7CB6D30D358D}" srcOrd="2" destOrd="0" presId="urn:microsoft.com/office/officeart/2005/8/layout/target3"/>
    <dgm:cxn modelId="{657DB96D-ABD0-4635-9A97-E7AA95293280}" type="presParOf" srcId="{71045F8C-00FA-488E-A7BD-E2E6753D979D}" destId="{C95EEA27-3CBF-4645-A92D-9D8AF5C1CBFC}" srcOrd="3" destOrd="0" presId="urn:microsoft.com/office/officeart/2005/8/layout/target3"/>
    <dgm:cxn modelId="{A594E467-331E-48C9-9893-66F36E36BBBA}" type="presParOf" srcId="{71045F8C-00FA-488E-A7BD-E2E6753D979D}" destId="{851BB866-B6AE-4566-893F-4C635BA974FC}" srcOrd="4" destOrd="0" presId="urn:microsoft.com/office/officeart/2005/8/layout/target3"/>
    <dgm:cxn modelId="{19134B7B-B5C9-4E3E-A124-7B62D9A36333}" type="presParOf" srcId="{71045F8C-00FA-488E-A7BD-E2E6753D979D}" destId="{643EA938-EDE0-4533-ACCC-D2BD6F3A527C}" srcOrd="5" destOrd="0" presId="urn:microsoft.com/office/officeart/2005/8/layout/target3"/>
    <dgm:cxn modelId="{07518164-0EA0-4EB3-A1B8-783F42897B9D}" type="presParOf" srcId="{71045F8C-00FA-488E-A7BD-E2E6753D979D}" destId="{92F31B18-D66D-4CC7-89B9-378928DE877D}" srcOrd="6" destOrd="0" presId="urn:microsoft.com/office/officeart/2005/8/layout/target3"/>
    <dgm:cxn modelId="{21A45844-3CFA-49D9-AD6F-A69EAEF56486}" type="presParOf" srcId="{71045F8C-00FA-488E-A7BD-E2E6753D979D}" destId="{902074E1-B931-4618-97F1-FADBE82E9C3C}" srcOrd="7" destOrd="0" presId="urn:microsoft.com/office/officeart/2005/8/layout/target3"/>
    <dgm:cxn modelId="{237B0863-5AF8-4A9D-9128-0ADB23CF1F5C}" type="presParOf" srcId="{71045F8C-00FA-488E-A7BD-E2E6753D979D}" destId="{A3817367-F2BC-482F-8832-FA00B51DCCF3}" srcOrd="8" destOrd="0" presId="urn:microsoft.com/office/officeart/2005/8/layout/target3"/>
    <dgm:cxn modelId="{656AC2AA-F239-48DD-B4B8-AF65134EFF80}" type="presParOf" srcId="{71045F8C-00FA-488E-A7BD-E2E6753D979D}" destId="{626ABFF6-56C8-4386-B662-68EC364EED9D}" srcOrd="9" destOrd="0" presId="urn:microsoft.com/office/officeart/2005/8/layout/target3"/>
    <dgm:cxn modelId="{FDC18BB1-92AF-4101-9BD7-9FB92B79AF45}" type="presParOf" srcId="{71045F8C-00FA-488E-A7BD-E2E6753D979D}" destId="{6DB11F1C-D028-4800-9625-6611CA9DE6D4}" srcOrd="10" destOrd="0" presId="urn:microsoft.com/office/officeart/2005/8/layout/target3"/>
    <dgm:cxn modelId="{7A78B734-F484-4E37-8B44-370DDB447F6C}" type="presParOf" srcId="{71045F8C-00FA-488E-A7BD-E2E6753D979D}" destId="{CDED6FE3-AD8F-4ACC-B6B8-710EDDD97598}" srcOrd="11" destOrd="0" presId="urn:microsoft.com/office/officeart/2005/8/layout/target3"/>
    <dgm:cxn modelId="{B6B24C8C-48F7-42D2-80EA-EAA0D53F699D}" type="presParOf" srcId="{71045F8C-00FA-488E-A7BD-E2E6753D979D}" destId="{397AC6D7-84A6-4150-958F-83C92D9ACF38}" srcOrd="12" destOrd="0" presId="urn:microsoft.com/office/officeart/2005/8/layout/target3"/>
    <dgm:cxn modelId="{3B4146AE-D6F0-402F-9128-8CD33CB63656}" type="presParOf" srcId="{71045F8C-00FA-488E-A7BD-E2E6753D979D}" destId="{D7419528-33A6-416D-9E64-B3F7915C5149}" srcOrd="13" destOrd="0" presId="urn:microsoft.com/office/officeart/2005/8/layout/target3"/>
    <dgm:cxn modelId="{53B138C8-5AFC-4E0A-886B-0F529CCACB87}" type="presParOf" srcId="{71045F8C-00FA-488E-A7BD-E2E6753D979D}" destId="{97289DF2-90F4-4EC2-A9FC-633B00BAB610}" srcOrd="14" destOrd="0" presId="urn:microsoft.com/office/officeart/2005/8/layout/target3"/>
    <dgm:cxn modelId="{447CF801-2A64-413A-B1AE-2A32A1487392}" type="presParOf" srcId="{71045F8C-00FA-488E-A7BD-E2E6753D979D}" destId="{234EBA9D-95B4-4C20-A84E-6F65F1085DC6}" srcOrd="15" destOrd="0" presId="urn:microsoft.com/office/officeart/2005/8/layout/target3"/>
    <dgm:cxn modelId="{302A3277-98D6-4BF2-8AC7-697443E43C64}" type="presParOf" srcId="{71045F8C-00FA-488E-A7BD-E2E6753D979D}" destId="{12255512-213F-41DF-90A6-8B4CD74A2B52}" srcOrd="16" destOrd="0" presId="urn:microsoft.com/office/officeart/2005/8/layout/target3"/>
    <dgm:cxn modelId="{A966C456-4A50-475D-A8D8-F70B737571EA}" type="presParOf" srcId="{71045F8C-00FA-488E-A7BD-E2E6753D979D}" destId="{50C2F88D-8688-44C2-A854-691F34009D3B}" srcOrd="17" destOrd="0" presId="urn:microsoft.com/office/officeart/2005/8/layout/target3"/>
    <dgm:cxn modelId="{AF942447-2D58-4471-A5B0-79C2F494858E}" type="presParOf" srcId="{71045F8C-00FA-488E-A7BD-E2E6753D979D}" destId="{4D19AB04-24FA-40C2-B203-52AE3D15E171}" srcOrd="18" destOrd="0" presId="urn:microsoft.com/office/officeart/2005/8/layout/target3"/>
    <dgm:cxn modelId="{753D6B02-EB3F-4A2F-A4CF-640E242AB21B}" type="presParOf" srcId="{71045F8C-00FA-488E-A7BD-E2E6753D979D}" destId="{832BF48F-0145-4429-9E02-8FCA946CCE9E}" srcOrd="19" destOrd="0" presId="urn:microsoft.com/office/officeart/2005/8/layout/target3"/>
    <dgm:cxn modelId="{5ED719DB-D926-4B81-9527-D1A96DB7A9E6}" type="presParOf" srcId="{71045F8C-00FA-488E-A7BD-E2E6753D979D}" destId="{E7297F21-D4FD-4A41-AE58-814D01A6B5E7}" srcOrd="20" destOrd="0" presId="urn:microsoft.com/office/officeart/2005/8/layout/target3"/>
    <dgm:cxn modelId="{9D7FDC0F-07E5-4D89-B064-90923EE1A3F2}" type="presParOf" srcId="{71045F8C-00FA-488E-A7BD-E2E6753D979D}" destId="{F69A1436-182C-465B-AD7F-FE48E0C090C1}" srcOrd="21" destOrd="0" presId="urn:microsoft.com/office/officeart/2005/8/layout/target3"/>
    <dgm:cxn modelId="{0A8A80D7-2A5B-4C1E-80E5-B6D69571F152}" type="presParOf" srcId="{71045F8C-00FA-488E-A7BD-E2E6753D979D}" destId="{AA41A67C-3D3F-4AE9-9E0F-5D7F7BB2E741}" srcOrd="22" destOrd="0" presId="urn:microsoft.com/office/officeart/2005/8/layout/target3"/>
    <dgm:cxn modelId="{26CB51AD-8C73-4A72-8AB5-F64181F81A5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školy</a:t>
          </a:r>
          <a:r>
            <a:rPr lang="cs-CZ" sz="1300" kern="1200" dirty="0" smtClean="0"/>
            <a:t>: Základní škola a mateřská škola  Domažlice , </a:t>
          </a:r>
          <a:r>
            <a:rPr lang="cs-CZ" sz="1300" kern="1200" dirty="0" err="1" smtClean="0"/>
            <a:t>Msgre</a:t>
          </a:r>
          <a:r>
            <a:rPr lang="cs-CZ" sz="1300" kern="1200" dirty="0" smtClean="0"/>
            <a:t> B. Staška 232, příspěvková organizace </a:t>
          </a:r>
          <a:endParaRPr lang="cs-CZ" sz="13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</a:t>
          </a:r>
          <a:r>
            <a:rPr lang="cs-CZ" sz="1300" kern="1200" dirty="0" smtClean="0"/>
            <a:t>:   Mgr. Zdeňka Hrádková </a:t>
          </a:r>
          <a:endParaRPr lang="cs-CZ" sz="13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VY_32_INOVACE_19_Ovládnutí Středomoří</a:t>
          </a:r>
          <a:endParaRPr lang="cs-CZ" sz="13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Sada: Starověké státy</a:t>
          </a:r>
          <a:endParaRPr lang="cs-CZ" sz="13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 smtClean="0"/>
            <a:t>Téma: Ovládnutí Středomoří</a:t>
          </a:r>
          <a:endParaRPr lang="cs-CZ" sz="13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CZ.1.07/1.4.00/21.1437</a:t>
          </a:r>
          <a:endParaRPr lang="cs-CZ" sz="13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A6791EE-2600-4AB2-8902-5A4E2B2AC4A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BF463B9C-E5EE-4D7B-BE65-38DC01CAF65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10342189"/>
              </p:ext>
            </p:extLst>
          </p:nvPr>
        </p:nvGraphicFramePr>
        <p:xfrm>
          <a:off x="1477318" y="175553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9406" y="37187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08556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80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94406051"/>
              </p:ext>
            </p:extLst>
          </p:nvPr>
        </p:nvGraphicFramePr>
        <p:xfrm>
          <a:off x="457200" y="1600200"/>
          <a:ext cx="8229600" cy="239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 - test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Skupinová , samostatná 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Mapa, učebnice, 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3058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Ovládnutí </a:t>
            </a:r>
            <a:br>
              <a:rPr lang="cs-CZ" dirty="0" smtClean="0"/>
            </a:br>
            <a:r>
              <a:rPr lang="cs-CZ" dirty="0" smtClean="0"/>
              <a:t>Středomoří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908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196752"/>
          </a:xfrm>
        </p:spPr>
        <p:txBody>
          <a:bodyPr/>
          <a:lstStyle/>
          <a:p>
            <a:r>
              <a:rPr lang="cs-CZ" dirty="0" smtClean="0"/>
              <a:t>Doplň: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Po vítězství nad ………………… chtěli Římané ovládnout celý </a:t>
            </a:r>
            <a:r>
              <a:rPr lang="cs-CZ" dirty="0" smtClean="0"/>
              <a:t>………………..poloostrov</a:t>
            </a:r>
            <a:r>
              <a:rPr lang="cs-CZ" dirty="0" smtClean="0"/>
              <a:t>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Na </a:t>
            </a:r>
            <a:r>
              <a:rPr lang="cs-CZ" dirty="0" smtClean="0"/>
              <a:t>………….. poloostrova byla </a:t>
            </a:r>
            <a:r>
              <a:rPr lang="cs-CZ" dirty="0" smtClean="0"/>
              <a:t>bohatá…………….města.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Ta si pozvala na pomoc řeckého krále …………………...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 Ve Středomoří konkuruje Římu ……………………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Dochází k ................................. válkám, ve kterých vítězí ……………..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Dobytá území považovali Římané za …………………….</a:t>
            </a:r>
          </a:p>
        </p:txBody>
      </p:sp>
    </p:spTree>
    <p:extLst>
      <p:ext uri="{BB962C8B-B14F-4D97-AF65-F5344CB8AC3E}">
        <p14:creationId xmlns:p14="http://schemas.microsoft.com/office/powerpoint/2010/main" val="506844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19675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Po vítězství nad </a:t>
            </a:r>
            <a:r>
              <a:rPr lang="cs-CZ" dirty="0" smtClean="0">
                <a:solidFill>
                  <a:srgbClr val="FF0000"/>
                </a:solidFill>
              </a:rPr>
              <a:t>Galy </a:t>
            </a:r>
            <a:r>
              <a:rPr lang="cs-CZ" dirty="0" smtClean="0"/>
              <a:t>chtěli Římané ovládnout celý </a:t>
            </a:r>
            <a:r>
              <a:rPr lang="cs-CZ" dirty="0" smtClean="0">
                <a:solidFill>
                  <a:srgbClr val="FF0000"/>
                </a:solidFill>
              </a:rPr>
              <a:t>Apeninský</a:t>
            </a:r>
            <a:r>
              <a:rPr lang="cs-CZ" dirty="0" smtClean="0"/>
              <a:t> poloostrov.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Na </a:t>
            </a:r>
            <a:r>
              <a:rPr lang="cs-CZ" dirty="0" smtClean="0">
                <a:solidFill>
                  <a:srgbClr val="FF0000"/>
                </a:solidFill>
              </a:rPr>
              <a:t>jihu </a:t>
            </a:r>
            <a:r>
              <a:rPr lang="cs-CZ" dirty="0" smtClean="0"/>
              <a:t>poloostrova </a:t>
            </a:r>
            <a:r>
              <a:rPr lang="cs-CZ" dirty="0" smtClean="0"/>
              <a:t>byla bohatá</a:t>
            </a:r>
            <a:r>
              <a:rPr lang="cs-CZ" dirty="0" smtClean="0">
                <a:solidFill>
                  <a:srgbClr val="FF0000"/>
                </a:solidFill>
              </a:rPr>
              <a:t> řecká </a:t>
            </a:r>
            <a:r>
              <a:rPr lang="cs-CZ" dirty="0" smtClean="0"/>
              <a:t>města.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Ta si pozvala na pomoc řeckého krále </a:t>
            </a:r>
            <a:r>
              <a:rPr lang="cs-CZ" dirty="0" smtClean="0">
                <a:solidFill>
                  <a:srgbClr val="FF0000"/>
                </a:solidFill>
              </a:rPr>
              <a:t>Pyrrhu.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 Ve Středomoří konkuruje Římu </a:t>
            </a:r>
            <a:r>
              <a:rPr lang="cs-CZ" dirty="0" smtClean="0">
                <a:solidFill>
                  <a:srgbClr val="FF0000"/>
                </a:solidFill>
              </a:rPr>
              <a:t>Kartágo.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/>
              <a:t> </a:t>
            </a:r>
            <a:r>
              <a:rPr lang="cs-CZ" dirty="0" smtClean="0"/>
              <a:t>Dochází k </a:t>
            </a:r>
            <a:r>
              <a:rPr lang="cs-CZ" dirty="0" smtClean="0">
                <a:solidFill>
                  <a:srgbClr val="FF0000"/>
                </a:solidFill>
              </a:rPr>
              <a:t>punským</a:t>
            </a:r>
            <a:r>
              <a:rPr lang="cs-CZ" dirty="0" smtClean="0"/>
              <a:t> válkám, ve kterých vítězí </a:t>
            </a:r>
            <a:r>
              <a:rPr lang="cs-CZ" dirty="0" smtClean="0">
                <a:solidFill>
                  <a:srgbClr val="FF0000"/>
                </a:solidFill>
              </a:rPr>
              <a:t>Řím.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Dobytá území považovali Římané za </a:t>
            </a:r>
            <a:r>
              <a:rPr lang="cs-CZ" dirty="0" smtClean="0">
                <a:solidFill>
                  <a:srgbClr val="FF0000"/>
                </a:solidFill>
              </a:rPr>
              <a:t>provincie.</a:t>
            </a:r>
          </a:p>
        </p:txBody>
      </p:sp>
    </p:spTree>
    <p:extLst>
      <p:ext uri="{BB962C8B-B14F-4D97-AF65-F5344CB8AC3E}">
        <p14:creationId xmlns:p14="http://schemas.microsoft.com/office/powerpoint/2010/main" val="1419930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474840" cy="1628800"/>
          </a:xfrm>
        </p:spPr>
        <p:txBody>
          <a:bodyPr/>
          <a:lstStyle/>
          <a:p>
            <a:r>
              <a:rPr lang="cs-CZ" dirty="0" smtClean="0"/>
              <a:t>Vysvětli: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sz="2800" dirty="0" smtClean="0"/>
              <a:t>                                Pyrrhovo vítězství</a:t>
            </a:r>
          </a:p>
        </p:txBody>
      </p:sp>
    </p:spTree>
    <p:extLst>
      <p:ext uri="{BB962C8B-B14F-4D97-AF65-F5344CB8AC3E}">
        <p14:creationId xmlns:p14="http://schemas.microsoft.com/office/powerpoint/2010/main" val="197953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35841"/>
            <a:ext cx="5472608" cy="1448617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55172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„ Ještě jedno takové vítězství a jsme ztraceni.“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Pyrrhos sice vyhrál bitvu s Římany, ale jeho ztráty byly     takové, že se výsledek rovnal téměř porážce.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Slovní spojení vyjadřuje, že vítězství přineslo místo úspěchu ztráty.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16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340768"/>
          </a:xfrm>
        </p:spPr>
        <p:txBody>
          <a:bodyPr/>
          <a:lstStyle/>
          <a:p>
            <a:r>
              <a:rPr lang="cs-CZ" dirty="0" smtClean="0"/>
              <a:t>Odpověz: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28800"/>
            <a:ext cx="9144000" cy="5229200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cs-CZ" dirty="0" smtClean="0"/>
              <a:t>Mezi kým došlo k punským válkám?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Proč jsou označeny jako punské?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bylo hlavní příčinou bojů?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Kolik bylo válek a kdo je vyhrál?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r>
              <a:rPr lang="cs-CZ" dirty="0" smtClean="0"/>
              <a:t>Co získala vítězná strana?</a:t>
            </a:r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 smtClean="0"/>
          </a:p>
          <a:p>
            <a:pPr marL="457200" indent="-457200"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78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4978896" cy="134076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Mezi kým došlo k punským válkám?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Mezi Římem a Kartágem.</a:t>
            </a:r>
          </a:p>
          <a:p>
            <a:pPr marL="0" indent="0">
              <a:buNone/>
            </a:pPr>
            <a:r>
              <a:rPr lang="cs-CZ" dirty="0" smtClean="0"/>
              <a:t>2.  Proč jsou označeny jako punské?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Římané říkali </a:t>
            </a:r>
            <a:r>
              <a:rPr lang="cs-CZ" dirty="0" err="1" smtClean="0">
                <a:solidFill>
                  <a:srgbClr val="FF0000"/>
                </a:solidFill>
              </a:rPr>
              <a:t>Kartágincům</a:t>
            </a:r>
            <a:r>
              <a:rPr lang="cs-CZ" dirty="0" smtClean="0">
                <a:solidFill>
                  <a:srgbClr val="FF0000"/>
                </a:solidFill>
              </a:rPr>
              <a:t> Punové.</a:t>
            </a:r>
          </a:p>
          <a:p>
            <a:pPr marL="0" indent="0">
              <a:buNone/>
            </a:pPr>
            <a:r>
              <a:rPr lang="cs-CZ" dirty="0" smtClean="0"/>
              <a:t>3.  Co bylo hlavní příčinou bojů?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Vliv nad Středomořím, ostrov Sicílie.</a:t>
            </a:r>
          </a:p>
          <a:p>
            <a:pPr marL="0" indent="0">
              <a:buNone/>
            </a:pPr>
            <a:r>
              <a:rPr lang="cs-CZ" dirty="0" smtClean="0"/>
              <a:t>4.  Kolik bylo válek a kdo je vyhrál?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Byly tři – 1. 264 – 241 př. n. l.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2. 218 – 201 př. n. l.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              3. 149 – 146 př. n. l , zvítězili  Římané.</a:t>
            </a:r>
          </a:p>
          <a:p>
            <a:pPr marL="0" indent="0">
              <a:buNone/>
            </a:pPr>
            <a:r>
              <a:rPr lang="cs-CZ" dirty="0" smtClean="0"/>
              <a:t>5.  Co získala vítězná strana?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Nová území – provincie, stala se námořní velmocí.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776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104</TotalTime>
  <Words>376</Words>
  <Application>Microsoft Office PowerPoint</Application>
  <PresentationFormat>Předvádění na obrazovce (4:3)</PresentationFormat>
  <Paragraphs>80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Prezentace aplikace PowerPoint</vt:lpstr>
      <vt:lpstr>Prezentace aplikace PowerPoint</vt:lpstr>
      <vt:lpstr>Ovládnutí  Středomoří</vt:lpstr>
      <vt:lpstr>Doplň:</vt:lpstr>
      <vt:lpstr>Řešení:</vt:lpstr>
      <vt:lpstr>Vysvětli:</vt:lpstr>
      <vt:lpstr>Řešení:</vt:lpstr>
      <vt:lpstr>Odpověz:</vt:lpstr>
      <vt:lpstr>Řešení: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Hrádková Zdeňka</dc:creator>
  <cp:lastModifiedBy>Hrádková Zdeňka</cp:lastModifiedBy>
  <cp:revision>12</cp:revision>
  <dcterms:created xsi:type="dcterms:W3CDTF">2012-06-05T07:18:33Z</dcterms:created>
  <dcterms:modified xsi:type="dcterms:W3CDTF">2012-06-12T19:10:48Z</dcterms:modified>
</cp:coreProperties>
</file>