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>
      <p:cViewPr varScale="1">
        <p:scale>
          <a:sx n="69" d="100"/>
          <a:sy n="69" d="100"/>
        </p:scale>
        <p:origin x="-13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Hronková Pavlína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VY_52_INOVACE_11_Člověk  </a:t>
          </a:r>
          <a:r>
            <a:rPr lang="cs-CZ" dirty="0" smtClean="0"/>
            <a:t>opakování 1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Člověk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Přírodověda pro 5.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 custLinFactNeighborX="0" custLinFactNeighborY="0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5684F20-FF98-4E66-B0A5-2FA2A77783AD}" type="presOf" srcId="{EBC41103-E2E5-4D48-9B4B-425520D3D098}" destId="{50C2F88D-8688-44C2-A854-691F34009D3B}" srcOrd="0" destOrd="0" presId="urn:microsoft.com/office/officeart/2005/8/layout/target3"/>
    <dgm:cxn modelId="{D9072094-0B27-48BB-A9AE-FDBCA9CDF128}" type="presOf" srcId="{EBC41103-E2E5-4D48-9B4B-425520D3D098}" destId="{F969C235-9271-4D34-B740-D627A121CAD0}" srcOrd="1" destOrd="0" presId="urn:microsoft.com/office/officeart/2005/8/layout/target3"/>
    <dgm:cxn modelId="{9F6B725D-96B4-4396-AA8E-8C7FF36F1CAF}" type="presOf" srcId="{019433A1-1324-4DE1-9E6F-32B851095F74}" destId="{E7297F21-D4FD-4A41-AE58-814D01A6B5E7}" srcOrd="1" destOrd="0" presId="urn:microsoft.com/office/officeart/2005/8/layout/target3"/>
    <dgm:cxn modelId="{D20891BF-22D4-4704-BC0B-A67D5CC28855}" type="presOf" srcId="{445C7998-7549-48B0-BD68-D4F0167F02E5}" destId="{4D19AB04-24FA-40C2-B203-52AE3D15E171}" srcOrd="1" destOrd="0" presId="urn:microsoft.com/office/officeart/2005/8/layout/target3"/>
    <dgm:cxn modelId="{C1437A4B-38BF-4D42-8229-0E58FFED164B}" type="presOf" srcId="{DAEA276B-ECF9-46F6-A7D3-4693B2D32BC4}" destId="{CDED6FE3-AD8F-4ACC-B6B8-710EDDD97598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C95E642-FACE-4257-898A-A5EA2708D518}" type="presOf" srcId="{FBBFC3EA-9D9D-4F3A-BEA6-9C2C0E46BF20}" destId="{832BF48F-0145-4429-9E02-8FCA946CCE9E}" srcOrd="1" destOrd="0" presId="urn:microsoft.com/office/officeart/2005/8/layout/target3"/>
    <dgm:cxn modelId="{899E311E-3D10-413F-A8AA-747036D6C87E}" type="presOf" srcId="{DAEA276B-ECF9-46F6-A7D3-4693B2D32BC4}" destId="{F69A1436-182C-465B-AD7F-FE48E0C090C1}" srcOrd="1" destOrd="0" presId="urn:microsoft.com/office/officeart/2005/8/layout/target3"/>
    <dgm:cxn modelId="{FE42D41C-E3B5-4C79-943A-D0CCE2C82F31}" type="presOf" srcId="{39F8B381-5807-488E-AC22-73DD4140ED4A}" destId="{71045F8C-00FA-488E-A7BD-E2E6753D979D}" srcOrd="0" destOrd="0" presId="urn:microsoft.com/office/officeart/2005/8/layout/target3"/>
    <dgm:cxn modelId="{949976EC-D326-4735-B229-3533A3E06CE0}" type="presOf" srcId="{FBBFC3EA-9D9D-4F3A-BEA6-9C2C0E46BF20}" destId="{643EA938-EDE0-4533-ACCC-D2BD6F3A527C}" srcOrd="0" destOrd="0" presId="urn:microsoft.com/office/officeart/2005/8/layout/target3"/>
    <dgm:cxn modelId="{46ECE7C3-CF97-4930-9316-E340FDD91465}" type="presOf" srcId="{C73C7642-F245-4585-8F88-243F9FAEF6CA}" destId="{97289DF2-90F4-4EC2-A9FC-633B00BAB610}" srcOrd="0" destOrd="0" presId="urn:microsoft.com/office/officeart/2005/8/layout/target3"/>
    <dgm:cxn modelId="{AE17EB2A-6FB1-4FFA-B13C-A80088644E67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375A8EE5-9BB0-4191-BCC8-7C7E53D896A9}" type="presOf" srcId="{019433A1-1324-4DE1-9E6F-32B851095F74}" destId="{A3817367-F2BC-482F-8832-FA00B51DCCF3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7B764EF-26A6-463F-AF28-9B9176B21604}" type="presOf" srcId="{C73C7642-F245-4585-8F88-243F9FAEF6CA}" destId="{AA41A67C-3D3F-4AE9-9E0F-5D7F7BB2E741}" srcOrd="1" destOrd="0" presId="urn:microsoft.com/office/officeart/2005/8/layout/target3"/>
    <dgm:cxn modelId="{3918B895-B133-41CA-8378-362CB6BDDC69}" type="presParOf" srcId="{71045F8C-00FA-488E-A7BD-E2E6753D979D}" destId="{3577EC6B-C980-4F34-8C69-4365E7B8FC8C}" srcOrd="0" destOrd="0" presId="urn:microsoft.com/office/officeart/2005/8/layout/target3"/>
    <dgm:cxn modelId="{9EF59F4D-9E97-4138-8D55-5F0CA76957D1}" type="presParOf" srcId="{71045F8C-00FA-488E-A7BD-E2E6753D979D}" destId="{6940EB87-DC1D-4BC3-9408-9AC2E1FFC039}" srcOrd="1" destOrd="0" presId="urn:microsoft.com/office/officeart/2005/8/layout/target3"/>
    <dgm:cxn modelId="{73FD7692-AA32-4C00-B40E-DA85B1A78905}" type="presParOf" srcId="{71045F8C-00FA-488E-A7BD-E2E6753D979D}" destId="{BC35EE03-4121-4EF9-923D-7CB6D30D358D}" srcOrd="2" destOrd="0" presId="urn:microsoft.com/office/officeart/2005/8/layout/target3"/>
    <dgm:cxn modelId="{E9FF1DAB-2120-4CBC-88E4-C4D6ED9C409B}" type="presParOf" srcId="{71045F8C-00FA-488E-A7BD-E2E6753D979D}" destId="{C95EEA27-3CBF-4645-A92D-9D8AF5C1CBFC}" srcOrd="3" destOrd="0" presId="urn:microsoft.com/office/officeart/2005/8/layout/target3"/>
    <dgm:cxn modelId="{1D1079CD-E9A1-4AEC-A26D-CD14C66613C7}" type="presParOf" srcId="{71045F8C-00FA-488E-A7BD-E2E6753D979D}" destId="{851BB866-B6AE-4566-893F-4C635BA974FC}" srcOrd="4" destOrd="0" presId="urn:microsoft.com/office/officeart/2005/8/layout/target3"/>
    <dgm:cxn modelId="{2B045B7F-E1F2-41FE-81CE-5DE63B30F76C}" type="presParOf" srcId="{71045F8C-00FA-488E-A7BD-E2E6753D979D}" destId="{643EA938-EDE0-4533-ACCC-D2BD6F3A527C}" srcOrd="5" destOrd="0" presId="urn:microsoft.com/office/officeart/2005/8/layout/target3"/>
    <dgm:cxn modelId="{7C06F505-B955-43DC-80EB-472369B39099}" type="presParOf" srcId="{71045F8C-00FA-488E-A7BD-E2E6753D979D}" destId="{92F31B18-D66D-4CC7-89B9-378928DE877D}" srcOrd="6" destOrd="0" presId="urn:microsoft.com/office/officeart/2005/8/layout/target3"/>
    <dgm:cxn modelId="{A765EFDD-D8FC-4725-8780-A557117C4557}" type="presParOf" srcId="{71045F8C-00FA-488E-A7BD-E2E6753D979D}" destId="{902074E1-B931-4618-97F1-FADBE82E9C3C}" srcOrd="7" destOrd="0" presId="urn:microsoft.com/office/officeart/2005/8/layout/target3"/>
    <dgm:cxn modelId="{B75793BE-F33F-417D-AB49-D5B000057AF3}" type="presParOf" srcId="{71045F8C-00FA-488E-A7BD-E2E6753D979D}" destId="{A3817367-F2BC-482F-8832-FA00B51DCCF3}" srcOrd="8" destOrd="0" presId="urn:microsoft.com/office/officeart/2005/8/layout/target3"/>
    <dgm:cxn modelId="{72E421FB-0C05-4C5B-AEDF-4EB1DACAFD3B}" type="presParOf" srcId="{71045F8C-00FA-488E-A7BD-E2E6753D979D}" destId="{626ABFF6-56C8-4386-B662-68EC364EED9D}" srcOrd="9" destOrd="0" presId="urn:microsoft.com/office/officeart/2005/8/layout/target3"/>
    <dgm:cxn modelId="{64681889-973D-4C6F-A2E4-42FAF812D4C6}" type="presParOf" srcId="{71045F8C-00FA-488E-A7BD-E2E6753D979D}" destId="{6DB11F1C-D028-4800-9625-6611CA9DE6D4}" srcOrd="10" destOrd="0" presId="urn:microsoft.com/office/officeart/2005/8/layout/target3"/>
    <dgm:cxn modelId="{7DBB78BC-689E-48CB-91AF-F72A26881823}" type="presParOf" srcId="{71045F8C-00FA-488E-A7BD-E2E6753D979D}" destId="{CDED6FE3-AD8F-4ACC-B6B8-710EDDD97598}" srcOrd="11" destOrd="0" presId="urn:microsoft.com/office/officeart/2005/8/layout/target3"/>
    <dgm:cxn modelId="{2E5C0BF7-37EE-4BD6-AB37-05DE0F550209}" type="presParOf" srcId="{71045F8C-00FA-488E-A7BD-E2E6753D979D}" destId="{397AC6D7-84A6-4150-958F-83C92D9ACF38}" srcOrd="12" destOrd="0" presId="urn:microsoft.com/office/officeart/2005/8/layout/target3"/>
    <dgm:cxn modelId="{4A8E43D8-F430-4D58-8D8E-657E43378A06}" type="presParOf" srcId="{71045F8C-00FA-488E-A7BD-E2E6753D979D}" destId="{D7419528-33A6-416D-9E64-B3F7915C5149}" srcOrd="13" destOrd="0" presId="urn:microsoft.com/office/officeart/2005/8/layout/target3"/>
    <dgm:cxn modelId="{D42482F4-9C83-42FD-8450-87F81DAA30B7}" type="presParOf" srcId="{71045F8C-00FA-488E-A7BD-E2E6753D979D}" destId="{97289DF2-90F4-4EC2-A9FC-633B00BAB610}" srcOrd="14" destOrd="0" presId="urn:microsoft.com/office/officeart/2005/8/layout/target3"/>
    <dgm:cxn modelId="{08FAA365-861B-4CB1-95CD-14729F85D07A}" type="presParOf" srcId="{71045F8C-00FA-488E-A7BD-E2E6753D979D}" destId="{234EBA9D-95B4-4C20-A84E-6F65F1085DC6}" srcOrd="15" destOrd="0" presId="urn:microsoft.com/office/officeart/2005/8/layout/target3"/>
    <dgm:cxn modelId="{E3BFA5FE-D68E-4608-B3E3-577AF6B8FB53}" type="presParOf" srcId="{71045F8C-00FA-488E-A7BD-E2E6753D979D}" destId="{12255512-213F-41DF-90A6-8B4CD74A2B52}" srcOrd="16" destOrd="0" presId="urn:microsoft.com/office/officeart/2005/8/layout/target3"/>
    <dgm:cxn modelId="{8402174C-296D-45C2-8E3E-AB1157BF6FDF}" type="presParOf" srcId="{71045F8C-00FA-488E-A7BD-E2E6753D979D}" destId="{50C2F88D-8688-44C2-A854-691F34009D3B}" srcOrd="17" destOrd="0" presId="urn:microsoft.com/office/officeart/2005/8/layout/target3"/>
    <dgm:cxn modelId="{A4FA4CB7-6876-4173-BA38-8021CAD3126B}" type="presParOf" srcId="{71045F8C-00FA-488E-A7BD-E2E6753D979D}" destId="{4D19AB04-24FA-40C2-B203-52AE3D15E171}" srcOrd="18" destOrd="0" presId="urn:microsoft.com/office/officeart/2005/8/layout/target3"/>
    <dgm:cxn modelId="{0E3B2423-4C01-48DF-8C75-C13C5C91B14F}" type="presParOf" srcId="{71045F8C-00FA-488E-A7BD-E2E6753D979D}" destId="{832BF48F-0145-4429-9E02-8FCA946CCE9E}" srcOrd="19" destOrd="0" presId="urn:microsoft.com/office/officeart/2005/8/layout/target3"/>
    <dgm:cxn modelId="{86DBF88E-BE9A-414C-8F31-F0A3886481C2}" type="presParOf" srcId="{71045F8C-00FA-488E-A7BD-E2E6753D979D}" destId="{E7297F21-D4FD-4A41-AE58-814D01A6B5E7}" srcOrd="20" destOrd="0" presId="urn:microsoft.com/office/officeart/2005/8/layout/target3"/>
    <dgm:cxn modelId="{B9D4D682-01DC-44E5-8A17-FB0A361CE3B6}" type="presParOf" srcId="{71045F8C-00FA-488E-A7BD-E2E6753D979D}" destId="{F69A1436-182C-465B-AD7F-FE48E0C090C1}" srcOrd="21" destOrd="0" presId="urn:microsoft.com/office/officeart/2005/8/layout/target3"/>
    <dgm:cxn modelId="{5A378985-FED9-4B80-898A-D64828232F4C}" type="presParOf" srcId="{71045F8C-00FA-488E-A7BD-E2E6753D979D}" destId="{AA41A67C-3D3F-4AE9-9E0F-5D7F7BB2E741}" srcOrd="22" destOrd="0" presId="urn:microsoft.com/office/officeart/2005/8/layout/target3"/>
    <dgm:cxn modelId="{2DFD7704-B86B-4EB4-8E16-D51A09B54BC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Hronková Pavlína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VY_52_INOVACE_11_Člověk  </a:t>
          </a:r>
          <a:r>
            <a:rPr lang="cs-CZ" sz="1400" kern="1200" dirty="0" smtClean="0"/>
            <a:t>opakování 1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Přírodověda pro 5.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Člověk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443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9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231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009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404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502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592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332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355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2889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6532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BE3DE-5697-4E78-93E9-359A54E52EE1}" type="datetimeFigureOut">
              <a:rPr lang="cs-CZ" smtClean="0"/>
              <a:t>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E3414-A3B7-49B9-96E6-04A9CCFE8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116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1379560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541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MATERIÁL JE URČEN PRO ŽÁKY 5. ROČNÍKU</a:t>
            </a:r>
          </a:p>
          <a:p>
            <a:r>
              <a:rPr lang="cs-CZ" dirty="0" smtClean="0"/>
              <a:t>PREZENTACE NA INTERAKTIVNÍ TABULI</a:t>
            </a:r>
          </a:p>
          <a:p>
            <a:r>
              <a:rPr lang="cs-CZ" dirty="0" smtClean="0"/>
              <a:t>MATERIÁL SLOUŽÍ K OPAKOVÁNÍ UČIVA</a:t>
            </a:r>
          </a:p>
          <a:p>
            <a:r>
              <a:rPr lang="cs-CZ" dirty="0" smtClean="0"/>
              <a:t>INOVACE: VYUŽITÍ MEZIPŘEDMĚTOVÝCH VZTAHŮ, VHODNÉ PRO INTEGROVANÉ ŽÁKY</a:t>
            </a:r>
          </a:p>
          <a:p>
            <a:r>
              <a:rPr lang="cs-CZ" dirty="0" smtClean="0"/>
              <a:t>POMŮCKY: ČTVERCOVÁ SÍŤ 5 x 5, PSACÍ POTŘEBY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43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FFC000"/>
                </a:solidFill>
              </a:rPr>
              <a:t>ČLOVĚK</a:t>
            </a:r>
            <a:endParaRPr lang="cs-CZ" sz="7200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chemeClr val="bg1"/>
                </a:solidFill>
              </a:rPr>
              <a:t>OPAKOVÁNÍ 1</a:t>
            </a:r>
            <a:endParaRPr lang="cs-CZ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94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POSTUP PRÁCE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OTÁZKU SI POŘÁDNĚ PŘEČTI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C00000"/>
                </a:solidFill>
              </a:rPr>
              <a:t>VYBER SPRÁVNOU ODPOVĚĎ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 ČTVERCOVÉ SÍTI </a:t>
            </a:r>
            <a:r>
              <a:rPr lang="cs-CZ" dirty="0" smtClean="0"/>
              <a:t>VYBARVI POLE </a:t>
            </a:r>
            <a:r>
              <a:rPr lang="cs-CZ" dirty="0" smtClean="0"/>
              <a:t>PODLE </a:t>
            </a:r>
            <a:r>
              <a:rPr lang="cs-CZ" dirty="0" smtClean="0"/>
              <a:t>OZNAČENÍ U </a:t>
            </a:r>
            <a:r>
              <a:rPr lang="cs-CZ" dirty="0" smtClean="0"/>
              <a:t>ODPOVĚDI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rgbClr val="C00000"/>
                </a:solidFill>
              </a:rPr>
              <a:t>NA KONCI TESTU SE OBJEVÍ SPRÁVNÝ OBRÁZEK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POKUD MÁŠ STEJNÝ, JSI ÚSPĚŠNÝ ŘEŠITEL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293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CO JSOU NEZBYTNÉ PODMÍNKY PRO ŽIVOT?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1A</a:t>
            </a:r>
            <a:r>
              <a:rPr lang="cs-CZ" dirty="0" smtClean="0"/>
              <a:t> - SLUNEČNÍ ZÁŘENÍ, VZDUCH, PENÍZE,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POTRAVA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1B </a:t>
            </a:r>
            <a:r>
              <a:rPr lang="cs-CZ" dirty="0" smtClean="0"/>
              <a:t>- VZDUCH, POTRAVA, SLUNEČNÍ ZÁŘENÍ,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VODA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2D</a:t>
            </a:r>
            <a:r>
              <a:rPr lang="cs-CZ" dirty="0" smtClean="0"/>
              <a:t> - VODA, KAMARÁDI, DOMOV, POTRAVA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481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</a:t>
            </a:r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</a:rPr>
              <a:t>MÁM TMAVÉ ROVNÉ HUSTÉ VLASY, ŠIROKÝ OBLIČEJ, ŽLUTOHNĚDOU KŮŽI A VYSEDLÉ LÍCNÍ KOSTI.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DO JAKÉ LIDSKÉ RASY PATŘÍM?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2B</a:t>
            </a:r>
            <a:r>
              <a:rPr lang="cs-CZ" dirty="0" smtClean="0"/>
              <a:t> - černoši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4D</a:t>
            </a:r>
            <a:r>
              <a:rPr lang="cs-CZ" dirty="0" smtClean="0"/>
              <a:t> - běloši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5D</a:t>
            </a:r>
            <a:r>
              <a:rPr lang="cs-CZ" dirty="0" smtClean="0"/>
              <a:t> - mongoloidní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683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C00000"/>
                </a:solidFill>
              </a:rPr>
              <a:t>NADŘAZOVÁNÍ JEDNÉ SKUPINY LIDÍ A NENÁVIST K JINÝM LIDSKÝM RASÁM SE NAZÝVÁ.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1C</a:t>
            </a:r>
            <a:r>
              <a:rPr lang="cs-CZ" dirty="0" smtClean="0"/>
              <a:t> - RECESE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3C </a:t>
            </a:r>
            <a:r>
              <a:rPr lang="cs-CZ" dirty="0" smtClean="0"/>
              <a:t>- RASISMUS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2D</a:t>
            </a:r>
            <a:r>
              <a:rPr lang="cs-CZ" dirty="0" smtClean="0"/>
              <a:t> - ZABÍJENÍ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950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5400" b="1" dirty="0" smtClean="0">
                <a:solidFill>
                  <a:srgbClr val="C00000"/>
                </a:solidFill>
              </a:rPr>
              <a:t>NA HORNÍ KONČETINĚ SE NACHÁZÍ: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2C - </a:t>
            </a:r>
            <a:r>
              <a:rPr lang="cs-CZ" sz="4000" dirty="0"/>
              <a:t>š</a:t>
            </a:r>
            <a:r>
              <a:rPr lang="cs-CZ" sz="4000" dirty="0" smtClean="0"/>
              <a:t>íje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3E - </a:t>
            </a:r>
            <a:r>
              <a:rPr lang="cs-CZ" sz="4000" dirty="0" smtClean="0"/>
              <a:t>nárt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4A</a:t>
            </a:r>
            <a:r>
              <a:rPr lang="cs-CZ" sz="4000" dirty="0" smtClean="0">
                <a:solidFill>
                  <a:srgbClr val="C00000"/>
                </a:solidFill>
              </a:rPr>
              <a:t> - </a:t>
            </a:r>
            <a:r>
              <a:rPr lang="cs-CZ" sz="4000" dirty="0" smtClean="0"/>
              <a:t>paže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948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NA DOLNÍ KONČETINĚ SE NENACHÁZÍ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2A</a:t>
            </a:r>
            <a:r>
              <a:rPr lang="cs-CZ" sz="4000" dirty="0" smtClean="0"/>
              <a:t> - stehno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4B</a:t>
            </a:r>
            <a:r>
              <a:rPr lang="cs-CZ" sz="4000" dirty="0" smtClean="0"/>
              <a:t> - lýtko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1D</a:t>
            </a:r>
            <a:r>
              <a:rPr lang="cs-CZ" sz="4000" dirty="0" smtClean="0"/>
              <a:t> - tříslo</a:t>
            </a:r>
          </a:p>
          <a:p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0152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solidFill>
                  <a:srgbClr val="C00000"/>
                </a:solidFill>
              </a:rPr>
              <a:t>BEDRA JSOU SOUČÁSTÍ: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3A</a:t>
            </a:r>
            <a:r>
              <a:rPr lang="cs-CZ" sz="4800" b="1" dirty="0" smtClean="0">
                <a:solidFill>
                  <a:srgbClr val="C00000"/>
                </a:solidFill>
              </a:rPr>
              <a:t> - </a:t>
            </a:r>
            <a:r>
              <a:rPr lang="cs-CZ" sz="4000" dirty="0" smtClean="0"/>
              <a:t>HRUDNÍKU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5B</a:t>
            </a:r>
            <a:r>
              <a:rPr lang="cs-CZ" sz="4000" dirty="0" smtClean="0"/>
              <a:t> - ZAD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3B</a:t>
            </a:r>
            <a:r>
              <a:rPr lang="cs-CZ" sz="4000" dirty="0" smtClean="0"/>
              <a:t> - KRKU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69935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VYBER PRAVDIVÉ TVRZENÍ O KŮŽI.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5E - </a:t>
            </a:r>
            <a:r>
              <a:rPr lang="cs-CZ" dirty="0" smtClean="0"/>
              <a:t>POVRCH KŮŽE TVOŘÍ POKOŽKA.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3D</a:t>
            </a:r>
            <a:r>
              <a:rPr lang="cs-CZ" dirty="0" smtClean="0"/>
              <a:t> - ZÁKLADNÍ STAVBA KŮŽE JE U RŮZNÝCH LIDÍ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RŮZNÁ.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1A</a:t>
            </a:r>
            <a:r>
              <a:rPr lang="cs-CZ" dirty="0" smtClean="0"/>
              <a:t> - KŮŽE JE NEJMENŠÍM ORGÁNEM TĚLA.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53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8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ČÁST KŮŽE POD POKOŽKOU, KTERÁ JE HODNĚ PROKRVENÁ A  JE V NÍ ÚSTROJÍ HMATU I BOLESTI, VYTVÁŘÍ SE V NÍ POT, SE NAZÝVÁ: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1E </a:t>
            </a:r>
            <a:r>
              <a:rPr lang="cs-CZ" sz="4000" dirty="0" smtClean="0"/>
              <a:t>- ŠŤÁRA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3A</a:t>
            </a:r>
            <a:r>
              <a:rPr lang="cs-CZ" sz="4000" dirty="0" smtClean="0"/>
              <a:t> - ŠKVÁRA</a:t>
            </a:r>
          </a:p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5A </a:t>
            </a:r>
            <a:r>
              <a:rPr lang="cs-CZ" sz="4000" dirty="0" smtClean="0"/>
              <a:t>- ŠKÁRA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08654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9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CO JE TO KOŽNÍ PIGMENT?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4E</a:t>
            </a:r>
            <a:r>
              <a:rPr lang="cs-CZ" dirty="0" smtClean="0"/>
              <a:t> - KOŽNÍ BARVIVO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2E</a:t>
            </a:r>
            <a:r>
              <a:rPr lang="cs-CZ" dirty="0" smtClean="0"/>
              <a:t> - POTNÍ ŽLÁZA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3B </a:t>
            </a:r>
            <a:r>
              <a:rPr lang="cs-CZ" dirty="0" smtClean="0"/>
              <a:t>- ÚSTROJÍ HMATU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865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OTÁZKA Č. 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solidFill>
                  <a:srgbClr val="C00000"/>
                </a:solidFill>
              </a:rPr>
              <a:t>DLOUHODOBÝ POBYT NA SLUNCI S NECHRÁNĚNOU KŮŽÍ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4C</a:t>
            </a:r>
            <a:r>
              <a:rPr lang="cs-CZ" dirty="0" smtClean="0"/>
              <a:t> - JE ZDRAVÝ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5C</a:t>
            </a:r>
            <a:r>
              <a:rPr lang="cs-CZ" dirty="0" smtClean="0"/>
              <a:t> - NENÍ ZDRAVÝ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1E </a:t>
            </a:r>
            <a:r>
              <a:rPr lang="cs-CZ" dirty="0" smtClean="0"/>
              <a:t>- JE DOPORUČOVÁN ZDRAVÝM LIDEM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30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1"/>
                </a:solidFill>
              </a:rPr>
              <a:t>SPRÁVNÉ ŘEŠENÍ</a:t>
            </a:r>
            <a:endParaRPr lang="cs-CZ" sz="6000" dirty="0">
              <a:solidFill>
                <a:schemeClr val="bg1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6769411"/>
              </p:ext>
            </p:extLst>
          </p:nvPr>
        </p:nvGraphicFramePr>
        <p:xfrm>
          <a:off x="457200" y="1600200"/>
          <a:ext cx="8229600" cy="49971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832859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A</a:t>
                      </a:r>
                      <a:endParaRPr lang="cs-CZ" sz="44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B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C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D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E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32859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1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832859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2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832859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3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 anchor="ctr"/>
                </a:tc>
              </a:tr>
              <a:tr h="832859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4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  <a:tr h="832859">
                <a:tc>
                  <a:txBody>
                    <a:bodyPr/>
                    <a:lstStyle/>
                    <a:p>
                      <a:pPr algn="ctr"/>
                      <a:r>
                        <a:rPr lang="cs-CZ" sz="4400" dirty="0" smtClean="0"/>
                        <a:t>5</a:t>
                      </a:r>
                      <a:endParaRPr lang="cs-CZ" sz="4400" dirty="0"/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093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C00000"/>
          </a:solidFill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bg1"/>
                </a:solidFill>
              </a:rPr>
              <a:t>SPRÁVNÉ ŘEŠENÍ</a:t>
            </a:r>
            <a:endParaRPr lang="cs-CZ" sz="4800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cs-CZ" sz="4400" dirty="0" smtClean="0"/>
              <a:t>1 – 1A         6 – 5B                        </a:t>
            </a:r>
          </a:p>
          <a:p>
            <a:pPr marL="0" indent="0" algn="ctr">
              <a:buNone/>
            </a:pPr>
            <a:r>
              <a:rPr lang="cs-CZ" sz="4400" dirty="0" smtClean="0"/>
              <a:t>2 – 5D          7 – 5E</a:t>
            </a:r>
          </a:p>
          <a:p>
            <a:pPr marL="0" indent="0" algn="ctr">
              <a:buNone/>
            </a:pPr>
            <a:r>
              <a:rPr lang="cs-CZ" sz="4400" dirty="0" smtClean="0"/>
              <a:t>3 – 3C          8 – 5A</a:t>
            </a:r>
          </a:p>
          <a:p>
            <a:pPr marL="0" indent="0" algn="ctr">
              <a:buNone/>
            </a:pPr>
            <a:r>
              <a:rPr lang="cs-CZ" sz="4400" dirty="0" smtClean="0"/>
              <a:t>4 – 4A          9 – 4E</a:t>
            </a:r>
          </a:p>
          <a:p>
            <a:pPr marL="0" indent="0" algn="ctr">
              <a:buNone/>
            </a:pPr>
            <a:r>
              <a:rPr lang="cs-CZ" sz="4400" dirty="0" smtClean="0"/>
              <a:t>5 – 1D         10 – 5C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955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441</Words>
  <Application>Microsoft Office PowerPoint</Application>
  <PresentationFormat>Předvádění na obrazovce (4:3)</PresentationFormat>
  <Paragraphs>99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ANOTACE</vt:lpstr>
      <vt:lpstr>ČLOVĚK</vt:lpstr>
      <vt:lpstr>POSTUP PRÁCE</vt:lpstr>
      <vt:lpstr>OTÁZKA Č. 1</vt:lpstr>
      <vt:lpstr>OTÁZKA Č. 2</vt:lpstr>
      <vt:lpstr>OTÁZKA Č. 3</vt:lpstr>
      <vt:lpstr>OTÁZKA Č. 4</vt:lpstr>
      <vt:lpstr>OTÁZKA Č. 5</vt:lpstr>
      <vt:lpstr>OTÁZKA Č. 6</vt:lpstr>
      <vt:lpstr>OTÁZKA Č. 7</vt:lpstr>
      <vt:lpstr>OTÁZKA Č. 8</vt:lpstr>
      <vt:lpstr>OTÁZKA Č. 9</vt:lpstr>
      <vt:lpstr>OTÁZKA Č. 10</vt:lpstr>
      <vt:lpstr>SPRÁVNÉ ŘEŠENÍ</vt:lpstr>
      <vt:lpstr>SPRÁVNÉ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Hronková</dc:creator>
  <cp:lastModifiedBy>Hronková</cp:lastModifiedBy>
  <cp:revision>12</cp:revision>
  <dcterms:created xsi:type="dcterms:W3CDTF">2012-03-04T09:17:15Z</dcterms:created>
  <dcterms:modified xsi:type="dcterms:W3CDTF">2012-03-04T18:35:20Z</dcterms:modified>
</cp:coreProperties>
</file>