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70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7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Hronková Pavlína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VY_52_INOVACE_17_Zuby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Lidské tělo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Přírodověda pro 5. 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 custLinFactNeighborX="0" custLinFactNeighborY="0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4D2EF4C1-06E7-4FD5-88C7-608CEF531F7B}" type="presOf" srcId="{EBC41103-E2E5-4D48-9B4B-425520D3D098}" destId="{50C2F88D-8688-44C2-A854-691F34009D3B}" srcOrd="0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0B570798-2E2F-4729-88FC-24306DD8696B}" type="presOf" srcId="{DAEA276B-ECF9-46F6-A7D3-4693B2D32BC4}" destId="{CDED6FE3-AD8F-4ACC-B6B8-710EDDD97598}" srcOrd="0" destOrd="0" presId="urn:microsoft.com/office/officeart/2005/8/layout/target3"/>
    <dgm:cxn modelId="{63805927-A2B3-49BC-B076-E7B7C661E132}" type="presOf" srcId="{445C7998-7549-48B0-BD68-D4F0167F02E5}" destId="{4D19AB04-24FA-40C2-B203-52AE3D15E171}" srcOrd="1" destOrd="0" presId="urn:microsoft.com/office/officeart/2005/8/layout/target3"/>
    <dgm:cxn modelId="{FB8DAB24-4210-4DCD-AB2A-C7C189EB552B}" type="presOf" srcId="{019433A1-1324-4DE1-9E6F-32B851095F74}" destId="{E7297F21-D4FD-4A41-AE58-814D01A6B5E7}" srcOrd="1" destOrd="0" presId="urn:microsoft.com/office/officeart/2005/8/layout/target3"/>
    <dgm:cxn modelId="{9C2FCD41-21C5-48EA-A76E-EE879AFF8A9E}" type="presOf" srcId="{019433A1-1324-4DE1-9E6F-32B851095F74}" destId="{A3817367-F2BC-482F-8832-FA00B51DCCF3}" srcOrd="0" destOrd="0" presId="urn:microsoft.com/office/officeart/2005/8/layout/target3"/>
    <dgm:cxn modelId="{D5CC2E87-B107-4917-BE0C-49F2BCA0B37D}" type="presOf" srcId="{445C7998-7549-48B0-BD68-D4F0167F02E5}" destId="{BC35EE03-4121-4EF9-923D-7CB6D30D358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E2BDEF01-A1EC-4056-A1FB-83F3D41A4B23}" type="presOf" srcId="{C73C7642-F245-4585-8F88-243F9FAEF6CA}" destId="{AA41A67C-3D3F-4AE9-9E0F-5D7F7BB2E741}" srcOrd="1" destOrd="0" presId="urn:microsoft.com/office/officeart/2005/8/layout/target3"/>
    <dgm:cxn modelId="{9E10A2AD-6841-4DF4-9DF7-EEDC3B0F1195}" type="presOf" srcId="{DAEA276B-ECF9-46F6-A7D3-4693B2D32BC4}" destId="{F69A1436-182C-465B-AD7F-FE48E0C090C1}" srcOrd="1" destOrd="0" presId="urn:microsoft.com/office/officeart/2005/8/layout/target3"/>
    <dgm:cxn modelId="{7D4F8C85-C0B6-4220-9843-07F92901E8ED}" type="presOf" srcId="{FBBFC3EA-9D9D-4F3A-BEA6-9C2C0E46BF20}" destId="{832BF48F-0145-4429-9E02-8FCA946CCE9E}" srcOrd="1" destOrd="0" presId="urn:microsoft.com/office/officeart/2005/8/layout/target3"/>
    <dgm:cxn modelId="{08F757E3-E94D-4E2C-92B2-46E906783668}" type="presOf" srcId="{C73C7642-F245-4585-8F88-243F9FAEF6CA}" destId="{97289DF2-90F4-4EC2-A9FC-633B00BAB610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DA0C593E-1F44-475D-9977-CF3C401ED932}" type="presOf" srcId="{FBBFC3EA-9D9D-4F3A-BEA6-9C2C0E46BF20}" destId="{643EA938-EDE0-4533-ACCC-D2BD6F3A527C}" srcOrd="0" destOrd="0" presId="urn:microsoft.com/office/officeart/2005/8/layout/target3"/>
    <dgm:cxn modelId="{342CA486-8C3E-4FD4-B714-59F217967B0E}" type="presOf" srcId="{EBC41103-E2E5-4D48-9B4B-425520D3D098}" destId="{F969C235-9271-4D34-B740-D627A121CAD0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1A80E771-F94E-4292-A410-17DA74EF75BA}" type="presOf" srcId="{39F8B381-5807-488E-AC22-73DD4140ED4A}" destId="{71045F8C-00FA-488E-A7BD-E2E6753D979D}" srcOrd="0" destOrd="0" presId="urn:microsoft.com/office/officeart/2005/8/layout/target3"/>
    <dgm:cxn modelId="{824265A5-6093-421C-8744-868CFF5F7F78}" type="presParOf" srcId="{71045F8C-00FA-488E-A7BD-E2E6753D979D}" destId="{3577EC6B-C980-4F34-8C69-4365E7B8FC8C}" srcOrd="0" destOrd="0" presId="urn:microsoft.com/office/officeart/2005/8/layout/target3"/>
    <dgm:cxn modelId="{C6F36196-23A2-407E-B84C-CE84293F6DA7}" type="presParOf" srcId="{71045F8C-00FA-488E-A7BD-E2E6753D979D}" destId="{6940EB87-DC1D-4BC3-9408-9AC2E1FFC039}" srcOrd="1" destOrd="0" presId="urn:microsoft.com/office/officeart/2005/8/layout/target3"/>
    <dgm:cxn modelId="{BA419568-68E1-4D58-B250-4C01F06657ED}" type="presParOf" srcId="{71045F8C-00FA-488E-A7BD-E2E6753D979D}" destId="{BC35EE03-4121-4EF9-923D-7CB6D30D358D}" srcOrd="2" destOrd="0" presId="urn:microsoft.com/office/officeart/2005/8/layout/target3"/>
    <dgm:cxn modelId="{5D6BEA2B-7A06-4B8A-B928-95A5A5E6011F}" type="presParOf" srcId="{71045F8C-00FA-488E-A7BD-E2E6753D979D}" destId="{C95EEA27-3CBF-4645-A92D-9D8AF5C1CBFC}" srcOrd="3" destOrd="0" presId="urn:microsoft.com/office/officeart/2005/8/layout/target3"/>
    <dgm:cxn modelId="{F11A3CBB-974C-43BA-BEDC-0858B073236E}" type="presParOf" srcId="{71045F8C-00FA-488E-A7BD-E2E6753D979D}" destId="{851BB866-B6AE-4566-893F-4C635BA974FC}" srcOrd="4" destOrd="0" presId="urn:microsoft.com/office/officeart/2005/8/layout/target3"/>
    <dgm:cxn modelId="{2F66CC65-2461-4C1F-900D-613A08A36AF3}" type="presParOf" srcId="{71045F8C-00FA-488E-A7BD-E2E6753D979D}" destId="{643EA938-EDE0-4533-ACCC-D2BD6F3A527C}" srcOrd="5" destOrd="0" presId="urn:microsoft.com/office/officeart/2005/8/layout/target3"/>
    <dgm:cxn modelId="{00A704CE-38CD-422B-8ADE-C44FF2EC5B83}" type="presParOf" srcId="{71045F8C-00FA-488E-A7BD-E2E6753D979D}" destId="{92F31B18-D66D-4CC7-89B9-378928DE877D}" srcOrd="6" destOrd="0" presId="urn:microsoft.com/office/officeart/2005/8/layout/target3"/>
    <dgm:cxn modelId="{3464D77B-5FB9-44C5-A8FE-18BE7EB2ACA0}" type="presParOf" srcId="{71045F8C-00FA-488E-A7BD-E2E6753D979D}" destId="{902074E1-B931-4618-97F1-FADBE82E9C3C}" srcOrd="7" destOrd="0" presId="urn:microsoft.com/office/officeart/2005/8/layout/target3"/>
    <dgm:cxn modelId="{07B709FE-4CC5-433F-AC99-AA292AA792F9}" type="presParOf" srcId="{71045F8C-00FA-488E-A7BD-E2E6753D979D}" destId="{A3817367-F2BC-482F-8832-FA00B51DCCF3}" srcOrd="8" destOrd="0" presId="urn:microsoft.com/office/officeart/2005/8/layout/target3"/>
    <dgm:cxn modelId="{79A59D4D-3A5C-44BD-B897-030D28270539}" type="presParOf" srcId="{71045F8C-00FA-488E-A7BD-E2E6753D979D}" destId="{626ABFF6-56C8-4386-B662-68EC364EED9D}" srcOrd="9" destOrd="0" presId="urn:microsoft.com/office/officeart/2005/8/layout/target3"/>
    <dgm:cxn modelId="{20F80C07-E420-4892-91CF-4BFAE1CE042B}" type="presParOf" srcId="{71045F8C-00FA-488E-A7BD-E2E6753D979D}" destId="{6DB11F1C-D028-4800-9625-6611CA9DE6D4}" srcOrd="10" destOrd="0" presId="urn:microsoft.com/office/officeart/2005/8/layout/target3"/>
    <dgm:cxn modelId="{2D0B90AF-3857-4B36-A470-F544C92409DD}" type="presParOf" srcId="{71045F8C-00FA-488E-A7BD-E2E6753D979D}" destId="{CDED6FE3-AD8F-4ACC-B6B8-710EDDD97598}" srcOrd="11" destOrd="0" presId="urn:microsoft.com/office/officeart/2005/8/layout/target3"/>
    <dgm:cxn modelId="{047EEF2F-097D-4B38-8409-663FE7E73502}" type="presParOf" srcId="{71045F8C-00FA-488E-A7BD-E2E6753D979D}" destId="{397AC6D7-84A6-4150-958F-83C92D9ACF38}" srcOrd="12" destOrd="0" presId="urn:microsoft.com/office/officeart/2005/8/layout/target3"/>
    <dgm:cxn modelId="{58E5DD0D-31A3-4DC0-8E01-F6FD307B5F90}" type="presParOf" srcId="{71045F8C-00FA-488E-A7BD-E2E6753D979D}" destId="{D7419528-33A6-416D-9E64-B3F7915C5149}" srcOrd="13" destOrd="0" presId="urn:microsoft.com/office/officeart/2005/8/layout/target3"/>
    <dgm:cxn modelId="{BDAF82E3-140F-4C52-8350-06F78F24EC3D}" type="presParOf" srcId="{71045F8C-00FA-488E-A7BD-E2E6753D979D}" destId="{97289DF2-90F4-4EC2-A9FC-633B00BAB610}" srcOrd="14" destOrd="0" presId="urn:microsoft.com/office/officeart/2005/8/layout/target3"/>
    <dgm:cxn modelId="{EAAFA309-F722-4DB4-B00A-A2E316C4BFEE}" type="presParOf" srcId="{71045F8C-00FA-488E-A7BD-E2E6753D979D}" destId="{234EBA9D-95B4-4C20-A84E-6F65F1085DC6}" srcOrd="15" destOrd="0" presId="urn:microsoft.com/office/officeart/2005/8/layout/target3"/>
    <dgm:cxn modelId="{52FF0512-9253-46D3-AB34-60C0C189A328}" type="presParOf" srcId="{71045F8C-00FA-488E-A7BD-E2E6753D979D}" destId="{12255512-213F-41DF-90A6-8B4CD74A2B52}" srcOrd="16" destOrd="0" presId="urn:microsoft.com/office/officeart/2005/8/layout/target3"/>
    <dgm:cxn modelId="{074CB330-B754-441C-90A2-047752EFE3AC}" type="presParOf" srcId="{71045F8C-00FA-488E-A7BD-E2E6753D979D}" destId="{50C2F88D-8688-44C2-A854-691F34009D3B}" srcOrd="17" destOrd="0" presId="urn:microsoft.com/office/officeart/2005/8/layout/target3"/>
    <dgm:cxn modelId="{65980D4F-FE12-412A-913F-BAA092F3E6C4}" type="presParOf" srcId="{71045F8C-00FA-488E-A7BD-E2E6753D979D}" destId="{4D19AB04-24FA-40C2-B203-52AE3D15E171}" srcOrd="18" destOrd="0" presId="urn:microsoft.com/office/officeart/2005/8/layout/target3"/>
    <dgm:cxn modelId="{5F898499-B774-40F1-9200-25D2D9462200}" type="presParOf" srcId="{71045F8C-00FA-488E-A7BD-E2E6753D979D}" destId="{832BF48F-0145-4429-9E02-8FCA946CCE9E}" srcOrd="19" destOrd="0" presId="urn:microsoft.com/office/officeart/2005/8/layout/target3"/>
    <dgm:cxn modelId="{755886BB-E5D3-4D04-9A24-F2EA9EC0C07C}" type="presParOf" srcId="{71045F8C-00FA-488E-A7BD-E2E6753D979D}" destId="{E7297F21-D4FD-4A41-AE58-814D01A6B5E7}" srcOrd="20" destOrd="0" presId="urn:microsoft.com/office/officeart/2005/8/layout/target3"/>
    <dgm:cxn modelId="{057DE9EE-6F65-404A-832F-90569504588F}" type="presParOf" srcId="{71045F8C-00FA-488E-A7BD-E2E6753D979D}" destId="{F69A1436-182C-465B-AD7F-FE48E0C090C1}" srcOrd="21" destOrd="0" presId="urn:microsoft.com/office/officeart/2005/8/layout/target3"/>
    <dgm:cxn modelId="{B31AFD71-EB7E-4019-8C8C-5B096BD07986}" type="presParOf" srcId="{71045F8C-00FA-488E-A7BD-E2E6753D979D}" destId="{AA41A67C-3D3F-4AE9-9E0F-5D7F7BB2E741}" srcOrd="22" destOrd="0" presId="urn:microsoft.com/office/officeart/2005/8/layout/target3"/>
    <dgm:cxn modelId="{0FE8242C-76F5-409E-9EA1-6D69C1DDEAF2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478C2FA-F966-469B-BA6E-593C61D969B6}" type="doc">
      <dgm:prSet loTypeId="urn:microsoft.com/office/officeart/2005/8/layout/hProcess9" loCatId="process" qsTypeId="urn:microsoft.com/office/officeart/2005/8/quickstyle/simple1" qsCatId="simple" csTypeId="urn:microsoft.com/office/officeart/2005/8/colors/accent1_2" csCatId="accent1" phldr="1"/>
      <dgm:spPr/>
    </dgm:pt>
    <dgm:pt modelId="{3A334993-F2CF-4E43-9C2E-A4BDED0FC36B}">
      <dgm:prSet phldrT="[Text]" custT="1"/>
      <dgm:spPr>
        <a:solidFill>
          <a:srgbClr val="FFC000"/>
        </a:solidFill>
      </dgm:spPr>
      <dgm:t>
        <a:bodyPr/>
        <a:lstStyle/>
        <a:p>
          <a:r>
            <a:rPr lang="cs-CZ" sz="2100" dirty="0" smtClean="0">
              <a:solidFill>
                <a:schemeClr val="tx1"/>
              </a:solidFill>
            </a:rPr>
            <a:t>PRENATÁLNÍ OBDOBÍ</a:t>
          </a:r>
        </a:p>
        <a:p>
          <a:r>
            <a:rPr lang="cs-CZ" sz="2400" dirty="0" smtClean="0"/>
            <a:t>ZAKLÁDÁNÍ ZUBŮ</a:t>
          </a:r>
          <a:endParaRPr lang="cs-CZ" sz="2400" dirty="0"/>
        </a:p>
      </dgm:t>
    </dgm:pt>
    <dgm:pt modelId="{B163C24D-C275-4D05-B04A-6A555401150C}" type="parTrans" cxnId="{513F892E-3F94-4DCC-BF49-13B9672DAAB6}">
      <dgm:prSet/>
      <dgm:spPr/>
      <dgm:t>
        <a:bodyPr/>
        <a:lstStyle/>
        <a:p>
          <a:endParaRPr lang="cs-CZ"/>
        </a:p>
      </dgm:t>
    </dgm:pt>
    <dgm:pt modelId="{E905DC45-D4B0-4D3D-9E90-BD48DAE2531C}" type="sibTrans" cxnId="{513F892E-3F94-4DCC-BF49-13B9672DAAB6}">
      <dgm:prSet/>
      <dgm:spPr/>
      <dgm:t>
        <a:bodyPr/>
        <a:lstStyle/>
        <a:p>
          <a:endParaRPr lang="cs-CZ"/>
        </a:p>
      </dgm:t>
    </dgm:pt>
    <dgm:pt modelId="{E0DA67F2-07CA-4C3A-901D-D9B93569E5A6}">
      <dgm:prSet phldrT="[Text]" custT="1"/>
      <dgm:spPr>
        <a:solidFill>
          <a:schemeClr val="accent6">
            <a:lumMod val="75000"/>
          </a:schemeClr>
        </a:solidFill>
      </dgm:spPr>
      <dgm:t>
        <a:bodyPr/>
        <a:lstStyle/>
        <a:p>
          <a:r>
            <a:rPr lang="cs-CZ" sz="2100" dirty="0" smtClean="0">
              <a:solidFill>
                <a:schemeClr val="tx1"/>
              </a:solidFill>
            </a:rPr>
            <a:t>OD 6. MĚSÍCE PO NAROZENÍ</a:t>
          </a:r>
        </a:p>
        <a:p>
          <a:r>
            <a:rPr lang="cs-CZ" sz="2400" dirty="0" smtClean="0"/>
            <a:t>PROŘEZÁVÁNÍ ZUBŮ </a:t>
          </a:r>
        </a:p>
        <a:p>
          <a:r>
            <a:rPr lang="cs-CZ" sz="2400" dirty="0" smtClean="0"/>
            <a:t>MLÉČNÝ CHRUP</a:t>
          </a:r>
          <a:endParaRPr lang="cs-CZ" sz="2400" dirty="0"/>
        </a:p>
      </dgm:t>
    </dgm:pt>
    <dgm:pt modelId="{FBC2EF6C-96FA-40E7-B458-5F80FC36AA81}" type="parTrans" cxnId="{7AB42874-BD9B-4071-9D05-1F564B27946D}">
      <dgm:prSet/>
      <dgm:spPr/>
      <dgm:t>
        <a:bodyPr/>
        <a:lstStyle/>
        <a:p>
          <a:endParaRPr lang="cs-CZ"/>
        </a:p>
      </dgm:t>
    </dgm:pt>
    <dgm:pt modelId="{D0F3FE6F-1E9A-4E82-89E9-B83F7DB9BDD8}" type="sibTrans" cxnId="{7AB42874-BD9B-4071-9D05-1F564B27946D}">
      <dgm:prSet/>
      <dgm:spPr/>
      <dgm:t>
        <a:bodyPr/>
        <a:lstStyle/>
        <a:p>
          <a:endParaRPr lang="cs-CZ"/>
        </a:p>
      </dgm:t>
    </dgm:pt>
    <dgm:pt modelId="{34CD3BC5-DC4A-458B-831E-76F4C2125874}">
      <dgm:prSet phldrT="[Text]" custT="1"/>
      <dgm:spPr>
        <a:solidFill>
          <a:srgbClr val="FF0000"/>
        </a:solidFill>
      </dgm:spPr>
      <dgm:t>
        <a:bodyPr/>
        <a:lstStyle/>
        <a:p>
          <a:r>
            <a:rPr lang="cs-CZ" sz="2100" dirty="0" smtClean="0">
              <a:solidFill>
                <a:schemeClr val="tx1"/>
              </a:solidFill>
            </a:rPr>
            <a:t>KOLEM 7 ROKU </a:t>
          </a:r>
          <a:r>
            <a:rPr lang="cs-CZ" sz="2400" dirty="0" smtClean="0"/>
            <a:t>VÝMĚNA MLÉČNÉHO CHRUPU ZA CHRUP TRVALÝ</a:t>
          </a:r>
          <a:endParaRPr lang="cs-CZ" sz="2400" dirty="0"/>
        </a:p>
      </dgm:t>
    </dgm:pt>
    <dgm:pt modelId="{A36EDA08-0B73-4270-98D4-410E7A48E6E2}" type="parTrans" cxnId="{30875085-488D-4C12-A170-5B273D1D8812}">
      <dgm:prSet/>
      <dgm:spPr/>
      <dgm:t>
        <a:bodyPr/>
        <a:lstStyle/>
        <a:p>
          <a:endParaRPr lang="cs-CZ"/>
        </a:p>
      </dgm:t>
    </dgm:pt>
    <dgm:pt modelId="{169F4416-2875-4D82-BBDE-3B8328F8B8AE}" type="sibTrans" cxnId="{30875085-488D-4C12-A170-5B273D1D8812}">
      <dgm:prSet/>
      <dgm:spPr/>
      <dgm:t>
        <a:bodyPr/>
        <a:lstStyle/>
        <a:p>
          <a:endParaRPr lang="cs-CZ"/>
        </a:p>
      </dgm:t>
    </dgm:pt>
    <dgm:pt modelId="{F3CFF435-7DB8-4422-9127-1488863CCD4B}" type="pres">
      <dgm:prSet presAssocID="{2478C2FA-F966-469B-BA6E-593C61D969B6}" presName="CompostProcess" presStyleCnt="0">
        <dgm:presLayoutVars>
          <dgm:dir/>
          <dgm:resizeHandles val="exact"/>
        </dgm:presLayoutVars>
      </dgm:prSet>
      <dgm:spPr/>
    </dgm:pt>
    <dgm:pt modelId="{EE10DA4E-B6AE-45F9-9F59-A14FC8C388C2}" type="pres">
      <dgm:prSet presAssocID="{2478C2FA-F966-469B-BA6E-593C61D969B6}" presName="arrow" presStyleLbl="bgShp" presStyleIdx="0" presStyleCnt="1"/>
      <dgm:spPr/>
    </dgm:pt>
    <dgm:pt modelId="{EF67AEDF-4C4B-4056-AF09-23159DACF7A1}" type="pres">
      <dgm:prSet presAssocID="{2478C2FA-F966-469B-BA6E-593C61D969B6}" presName="linearProcess" presStyleCnt="0"/>
      <dgm:spPr/>
    </dgm:pt>
    <dgm:pt modelId="{6DF07857-2AAC-41C0-903C-5803EA614235}" type="pres">
      <dgm:prSet presAssocID="{3A334993-F2CF-4E43-9C2E-A4BDED0FC36B}" presName="textNode" presStyleLbl="node1" presStyleIdx="0" presStyleCnt="3">
        <dgm:presLayoutVars>
          <dgm:bulletEnabled val="1"/>
        </dgm:presLayoutVars>
      </dgm:prSet>
      <dgm:spPr/>
    </dgm:pt>
    <dgm:pt modelId="{94919717-7756-4C3D-8560-18CB5A5EE4E4}" type="pres">
      <dgm:prSet presAssocID="{E905DC45-D4B0-4D3D-9E90-BD48DAE2531C}" presName="sibTrans" presStyleCnt="0"/>
      <dgm:spPr/>
    </dgm:pt>
    <dgm:pt modelId="{8A329505-7100-4637-A63C-0813B63F28C4}" type="pres">
      <dgm:prSet presAssocID="{E0DA67F2-07CA-4C3A-901D-D9B93569E5A6}" presName="textNode" presStyleLbl="node1" presStyleIdx="1" presStyleCnt="3" custScaleX="101040" custScaleY="115910" custLinFactNeighborX="21347" custLinFactNeighborY="-182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58C5280-246E-455B-83EA-ABF73949BC0F}" type="pres">
      <dgm:prSet presAssocID="{D0F3FE6F-1E9A-4E82-89E9-B83F7DB9BDD8}" presName="sibTrans" presStyleCnt="0"/>
      <dgm:spPr/>
    </dgm:pt>
    <dgm:pt modelId="{2096C9CF-737F-47D5-97C2-BB33B81E80F0}" type="pres">
      <dgm:prSet presAssocID="{34CD3BC5-DC4A-458B-831E-76F4C2125874}" presName="textNode" presStyleLbl="node1" presStyleIdx="2" presStyleCnt="3" custScaleX="99502" custScaleY="15138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13F892E-3F94-4DCC-BF49-13B9672DAAB6}" srcId="{2478C2FA-F966-469B-BA6E-593C61D969B6}" destId="{3A334993-F2CF-4E43-9C2E-A4BDED0FC36B}" srcOrd="0" destOrd="0" parTransId="{B163C24D-C275-4D05-B04A-6A555401150C}" sibTransId="{E905DC45-D4B0-4D3D-9E90-BD48DAE2531C}"/>
    <dgm:cxn modelId="{C98E9074-8444-4293-B368-8AA6DB97E55F}" type="presOf" srcId="{3A334993-F2CF-4E43-9C2E-A4BDED0FC36B}" destId="{6DF07857-2AAC-41C0-903C-5803EA614235}" srcOrd="0" destOrd="0" presId="urn:microsoft.com/office/officeart/2005/8/layout/hProcess9"/>
    <dgm:cxn modelId="{AF145573-4C79-4D80-929A-DB9138A653F9}" type="presOf" srcId="{E0DA67F2-07CA-4C3A-901D-D9B93569E5A6}" destId="{8A329505-7100-4637-A63C-0813B63F28C4}" srcOrd="0" destOrd="0" presId="urn:microsoft.com/office/officeart/2005/8/layout/hProcess9"/>
    <dgm:cxn modelId="{30875085-488D-4C12-A170-5B273D1D8812}" srcId="{2478C2FA-F966-469B-BA6E-593C61D969B6}" destId="{34CD3BC5-DC4A-458B-831E-76F4C2125874}" srcOrd="2" destOrd="0" parTransId="{A36EDA08-0B73-4270-98D4-410E7A48E6E2}" sibTransId="{169F4416-2875-4D82-BBDE-3B8328F8B8AE}"/>
    <dgm:cxn modelId="{7AB42874-BD9B-4071-9D05-1F564B27946D}" srcId="{2478C2FA-F966-469B-BA6E-593C61D969B6}" destId="{E0DA67F2-07CA-4C3A-901D-D9B93569E5A6}" srcOrd="1" destOrd="0" parTransId="{FBC2EF6C-96FA-40E7-B458-5F80FC36AA81}" sibTransId="{D0F3FE6F-1E9A-4E82-89E9-B83F7DB9BDD8}"/>
    <dgm:cxn modelId="{D66556AE-E239-4691-9530-4D511B6F2CC2}" type="presOf" srcId="{2478C2FA-F966-469B-BA6E-593C61D969B6}" destId="{F3CFF435-7DB8-4422-9127-1488863CCD4B}" srcOrd="0" destOrd="0" presId="urn:microsoft.com/office/officeart/2005/8/layout/hProcess9"/>
    <dgm:cxn modelId="{D18DA39C-CC6E-4B41-98E2-0529468FE081}" type="presOf" srcId="{34CD3BC5-DC4A-458B-831E-76F4C2125874}" destId="{2096C9CF-737F-47D5-97C2-BB33B81E80F0}" srcOrd="0" destOrd="0" presId="urn:microsoft.com/office/officeart/2005/8/layout/hProcess9"/>
    <dgm:cxn modelId="{53966973-7300-43FB-A7EF-B25A1009817B}" type="presParOf" srcId="{F3CFF435-7DB8-4422-9127-1488863CCD4B}" destId="{EE10DA4E-B6AE-45F9-9F59-A14FC8C388C2}" srcOrd="0" destOrd="0" presId="urn:microsoft.com/office/officeart/2005/8/layout/hProcess9"/>
    <dgm:cxn modelId="{DBC7BD51-C8BB-4AE3-AC57-AE8AAEE8FF0E}" type="presParOf" srcId="{F3CFF435-7DB8-4422-9127-1488863CCD4B}" destId="{EF67AEDF-4C4B-4056-AF09-23159DACF7A1}" srcOrd="1" destOrd="0" presId="urn:microsoft.com/office/officeart/2005/8/layout/hProcess9"/>
    <dgm:cxn modelId="{AEACB54E-E306-4D2B-9639-7C68D463CAA0}" type="presParOf" srcId="{EF67AEDF-4C4B-4056-AF09-23159DACF7A1}" destId="{6DF07857-2AAC-41C0-903C-5803EA614235}" srcOrd="0" destOrd="0" presId="urn:microsoft.com/office/officeart/2005/8/layout/hProcess9"/>
    <dgm:cxn modelId="{68DB41E5-10A7-4DE1-AE9A-5ECBED0217FA}" type="presParOf" srcId="{EF67AEDF-4C4B-4056-AF09-23159DACF7A1}" destId="{94919717-7756-4C3D-8560-18CB5A5EE4E4}" srcOrd="1" destOrd="0" presId="urn:microsoft.com/office/officeart/2005/8/layout/hProcess9"/>
    <dgm:cxn modelId="{88FD1DBA-B1A6-426D-8A62-E40F23E3225F}" type="presParOf" srcId="{EF67AEDF-4C4B-4056-AF09-23159DACF7A1}" destId="{8A329505-7100-4637-A63C-0813B63F28C4}" srcOrd="2" destOrd="0" presId="urn:microsoft.com/office/officeart/2005/8/layout/hProcess9"/>
    <dgm:cxn modelId="{E70BDBDD-4DE0-49F7-B0A5-7501C38D8156}" type="presParOf" srcId="{EF67AEDF-4C4B-4056-AF09-23159DACF7A1}" destId="{C58C5280-246E-455B-83EA-ABF73949BC0F}" srcOrd="3" destOrd="0" presId="urn:microsoft.com/office/officeart/2005/8/layout/hProcess9"/>
    <dgm:cxn modelId="{6989DF25-A6CA-4679-A54F-C3B43D7C2956}" type="presParOf" srcId="{EF67AEDF-4C4B-4056-AF09-23159DACF7A1}" destId="{2096C9CF-737F-47D5-97C2-BB33B81E80F0}" srcOrd="4" destOrd="0" presId="urn:microsoft.com/office/officeart/2005/8/layout/hProcess9"/>
  </dgm:cxnLst>
  <dgm:bg>
    <a:solidFill>
      <a:srgbClr val="92D050"/>
    </a:solidFill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Mgr. Hronková Pavlína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VY_52_INOVACE_17_Zuby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Přírodověda pro 5. ročník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Lidské tělo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E10DA4E-B6AE-45F9-9F59-A14FC8C388C2}">
      <dsp:nvSpPr>
        <dsp:cNvPr id="0" name=""/>
        <dsp:cNvSpPr/>
      </dsp:nvSpPr>
      <dsp:spPr>
        <a:xfrm>
          <a:off x="617219" y="0"/>
          <a:ext cx="6995160" cy="4525963"/>
        </a:xfrm>
        <a:prstGeom prst="rightArrow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DF07857-2AAC-41C0-903C-5803EA614235}">
      <dsp:nvSpPr>
        <dsp:cNvPr id="0" name=""/>
        <dsp:cNvSpPr/>
      </dsp:nvSpPr>
      <dsp:spPr>
        <a:xfrm>
          <a:off x="708" y="1357788"/>
          <a:ext cx="2509415" cy="1810385"/>
        </a:xfrm>
        <a:prstGeom prst="roundRect">
          <a:avLst/>
        </a:prstGeom>
        <a:solidFill>
          <a:srgbClr val="FFC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>
              <a:solidFill>
                <a:schemeClr val="tx1"/>
              </a:solidFill>
            </a:rPr>
            <a:t>PRENATÁLNÍ OBDOBÍ</a:t>
          </a:r>
        </a:p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ZAKLÁDÁNÍ ZUBŮ</a:t>
          </a:r>
          <a:endParaRPr lang="cs-CZ" sz="2400" kern="1200" dirty="0"/>
        </a:p>
      </dsp:txBody>
      <dsp:txXfrm>
        <a:off x="89084" y="1446164"/>
        <a:ext cx="2332663" cy="1633633"/>
      </dsp:txXfrm>
    </dsp:sp>
    <dsp:sp modelId="{8A329505-7100-4637-A63C-0813B63F28C4}">
      <dsp:nvSpPr>
        <dsp:cNvPr id="0" name=""/>
        <dsp:cNvSpPr/>
      </dsp:nvSpPr>
      <dsp:spPr>
        <a:xfrm>
          <a:off x="2926547" y="1180733"/>
          <a:ext cx="2535513" cy="2098417"/>
        </a:xfrm>
        <a:prstGeom prst="roundRect">
          <a:avLst/>
        </a:prstGeom>
        <a:solidFill>
          <a:schemeClr val="accent6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>
              <a:solidFill>
                <a:schemeClr val="tx1"/>
              </a:solidFill>
            </a:rPr>
            <a:t>OD 6. MĚSÍCE PO NAROZENÍ</a:t>
          </a:r>
        </a:p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PROŘEZÁVÁNÍ ZUBŮ </a:t>
          </a:r>
        </a:p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MLÉČNÝ CHRUP</a:t>
          </a:r>
          <a:endParaRPr lang="cs-CZ" sz="2400" kern="1200" dirty="0"/>
        </a:p>
      </dsp:txBody>
      <dsp:txXfrm>
        <a:off x="3028983" y="1283169"/>
        <a:ext cx="2330641" cy="1893545"/>
      </dsp:txXfrm>
    </dsp:sp>
    <dsp:sp modelId="{2096C9CF-737F-47D5-97C2-BB33B81E80F0}">
      <dsp:nvSpPr>
        <dsp:cNvPr id="0" name=""/>
        <dsp:cNvSpPr/>
      </dsp:nvSpPr>
      <dsp:spPr>
        <a:xfrm>
          <a:off x="5731972" y="892700"/>
          <a:ext cx="2496918" cy="2740561"/>
        </a:xfrm>
        <a:prstGeom prst="roundRect">
          <a:avLst/>
        </a:prstGeom>
        <a:solidFill>
          <a:srgbClr val="FF0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>
              <a:solidFill>
                <a:schemeClr val="tx1"/>
              </a:solidFill>
            </a:rPr>
            <a:t>KOLEM 7 ROKU </a:t>
          </a:r>
          <a:r>
            <a:rPr lang="cs-CZ" sz="2400" kern="1200" dirty="0" smtClean="0"/>
            <a:t>VÝMĚNA MLÉČNÉHO CHRUPU ZA CHRUP TRVALÝ</a:t>
          </a:r>
          <a:endParaRPr lang="cs-CZ" sz="2400" kern="1200" dirty="0"/>
        </a:p>
      </dsp:txBody>
      <dsp:txXfrm>
        <a:off x="5853861" y="1014589"/>
        <a:ext cx="2253140" cy="249678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9D2EE8-E2C4-4372-BD1A-71BC0BC3BDD8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277A42-2230-470D-93AD-5BD3A40D3B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7244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9D2EE8-E2C4-4372-BD1A-71BC0BC3BDD8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277A42-2230-470D-93AD-5BD3A40D3B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23428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9D2EE8-E2C4-4372-BD1A-71BC0BC3BDD8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277A42-2230-470D-93AD-5BD3A40D3B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27262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9D2EE8-E2C4-4372-BD1A-71BC0BC3BDD8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277A42-2230-470D-93AD-5BD3A40D3B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78952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9D2EE8-E2C4-4372-BD1A-71BC0BC3BDD8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277A42-2230-470D-93AD-5BD3A40D3B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18585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9D2EE8-E2C4-4372-BD1A-71BC0BC3BDD8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277A42-2230-470D-93AD-5BD3A40D3B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62660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9D2EE8-E2C4-4372-BD1A-71BC0BC3BDD8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277A42-2230-470D-93AD-5BD3A40D3B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91996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9D2EE8-E2C4-4372-BD1A-71BC0BC3BDD8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277A42-2230-470D-93AD-5BD3A40D3B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58127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9D2EE8-E2C4-4372-BD1A-71BC0BC3BDD8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277A42-2230-470D-93AD-5BD3A40D3B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95360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9D2EE8-E2C4-4372-BD1A-71BC0BC3BDD8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277A42-2230-470D-93AD-5BD3A40D3B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81123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9D2EE8-E2C4-4372-BD1A-71BC0BC3BDD8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277A42-2230-470D-93AD-5BD3A40D3B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6285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9D2EE8-E2C4-4372-BD1A-71BC0BC3BDD8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B277A42-2230-470D-93AD-5BD3A40D3B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74437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236610302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868055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  <a:solidFill>
            <a:srgbClr val="C00000"/>
          </a:solidFill>
        </p:spPr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ANOTACE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solidFill>
            <a:srgbClr val="92D050"/>
          </a:solidFill>
        </p:spPr>
        <p:txBody>
          <a:bodyPr>
            <a:normAutofit/>
          </a:bodyPr>
          <a:lstStyle/>
          <a:p>
            <a:r>
              <a:rPr lang="cs-CZ" dirty="0" smtClean="0"/>
              <a:t>MATERIÁL JE URČEN PRO ŽÁKY 5. ROČNÍKU</a:t>
            </a:r>
          </a:p>
          <a:p>
            <a:r>
              <a:rPr lang="cs-CZ" dirty="0" smtClean="0"/>
              <a:t>PREZENTACE NA INTERAKTIVNÍ TABULI</a:t>
            </a:r>
          </a:p>
          <a:p>
            <a:r>
              <a:rPr lang="cs-CZ" dirty="0" smtClean="0"/>
              <a:t>MATERIÁL SLOUŽÍ K OPAKOVÁNÍ UČIVA </a:t>
            </a:r>
          </a:p>
          <a:p>
            <a:r>
              <a:rPr lang="cs-CZ" dirty="0" smtClean="0"/>
              <a:t>INOVACE: MATERIÁL JE VHODNÝ PRO DĚTI S INTEGRACÍ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985331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chemeClr val="accent2"/>
          </a:solidFill>
        </p:spPr>
        <p:txBody>
          <a:bodyPr>
            <a:normAutofit/>
          </a:bodyPr>
          <a:lstStyle/>
          <a:p>
            <a:r>
              <a:rPr lang="cs-CZ" sz="8000" dirty="0" smtClean="0">
                <a:solidFill>
                  <a:srgbClr val="92D050"/>
                </a:solidFill>
              </a:rPr>
              <a:t>ZUBY</a:t>
            </a:r>
            <a:endParaRPr lang="cs-CZ" sz="8000" dirty="0">
              <a:solidFill>
                <a:srgbClr val="92D05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solidFill>
            <a:srgbClr val="92D050"/>
          </a:solidFill>
        </p:spPr>
        <p:txBody>
          <a:bodyPr>
            <a:normAutofit/>
          </a:bodyPr>
          <a:lstStyle/>
          <a:p>
            <a:r>
              <a:rPr lang="cs-CZ" sz="7200" dirty="0" smtClean="0">
                <a:solidFill>
                  <a:srgbClr val="C00000"/>
                </a:solidFill>
              </a:rPr>
              <a:t>LIDSKÉ TĚLO</a:t>
            </a:r>
            <a:endParaRPr lang="cs-CZ" sz="72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21714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POKUSTE SE VE SKUPINCE VYTVOŘIT MYŠLENKOVOU MAPU NA TÉMA ZUBY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</a:t>
            </a:r>
            <a:r>
              <a:rPr lang="cs-CZ" sz="4400" dirty="0" smtClean="0"/>
              <a:t>ZUBY</a:t>
            </a:r>
            <a:endParaRPr lang="cs-CZ" sz="4400" dirty="0"/>
          </a:p>
        </p:txBody>
      </p:sp>
      <p:sp>
        <p:nvSpPr>
          <p:cNvPr id="4" name="Ovál 3"/>
          <p:cNvSpPr/>
          <p:nvPr/>
        </p:nvSpPr>
        <p:spPr>
          <a:xfrm>
            <a:off x="3491880" y="3284984"/>
            <a:ext cx="1440160" cy="1008112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76925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VÝVOJ NAŠEHO CHRUPU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6061566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426914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</p:spPr>
        <p:txBody>
          <a:bodyPr/>
          <a:lstStyle/>
          <a:p>
            <a:r>
              <a:rPr lang="cs-CZ" dirty="0" smtClean="0"/>
              <a:t>ROZDÍLY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457200" y="1628799"/>
            <a:ext cx="3754760" cy="546075"/>
          </a:xfrm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MLÉČNÝ CHRUP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57200" y="2420887"/>
            <a:ext cx="3682752" cy="3705275"/>
          </a:xfrm>
          <a:solidFill>
            <a:srgbClr val="92D050"/>
          </a:solidFill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20 ZUBŮ</a:t>
            </a:r>
          </a:p>
          <a:p>
            <a:pPr marL="0" indent="0">
              <a:buNone/>
            </a:pPr>
            <a:r>
              <a:rPr lang="cs-CZ" dirty="0" smtClean="0"/>
              <a:t>VZOREC</a:t>
            </a:r>
          </a:p>
          <a:p>
            <a:pPr marL="0" indent="0">
              <a:buNone/>
            </a:pPr>
            <a:r>
              <a:rPr lang="cs-CZ" dirty="0" smtClean="0"/>
              <a:t>2 1 2   2 1 2</a:t>
            </a:r>
          </a:p>
          <a:p>
            <a:pPr marL="0" indent="0">
              <a:buNone/>
            </a:pPr>
            <a:r>
              <a:rPr lang="cs-CZ" dirty="0" smtClean="0"/>
              <a:t>2 1 2   2 1 2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TRVALÝ CHRUP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>
          <a:xfrm>
            <a:off x="4643864" y="2492895"/>
            <a:ext cx="4041775" cy="3633267"/>
          </a:xfrm>
          <a:solidFill>
            <a:srgbClr val="FFC000"/>
          </a:solidFill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32 ZUBŮ</a:t>
            </a:r>
          </a:p>
          <a:p>
            <a:pPr marL="0" indent="0">
              <a:buNone/>
            </a:pPr>
            <a:r>
              <a:rPr lang="cs-CZ" dirty="0" smtClean="0"/>
              <a:t>VZOREC</a:t>
            </a:r>
          </a:p>
          <a:p>
            <a:pPr marL="0" indent="0">
              <a:buNone/>
            </a:pPr>
            <a:r>
              <a:rPr lang="cs-CZ" dirty="0" smtClean="0"/>
              <a:t>3 2 1 2   2 1 2 3</a:t>
            </a:r>
          </a:p>
          <a:p>
            <a:pPr marL="0" indent="0">
              <a:buNone/>
            </a:pPr>
            <a:r>
              <a:rPr lang="cs-CZ" dirty="0" smtClean="0"/>
              <a:t>3 2 1 2   2 1 2 3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3200" dirty="0" smtClean="0">
                <a:solidFill>
                  <a:srgbClr val="C00000"/>
                </a:solidFill>
              </a:rPr>
              <a:t>HURÁ UŽ MÁM VŠECHNY STOLIČKY!</a:t>
            </a:r>
            <a:endParaRPr lang="cs-CZ" sz="3200" dirty="0">
              <a:solidFill>
                <a:srgbClr val="C00000"/>
              </a:solidFill>
            </a:endParaRPr>
          </a:p>
        </p:txBody>
      </p:sp>
      <p:cxnSp>
        <p:nvCxnSpPr>
          <p:cNvPr id="10" name="Přímá spojnice 9"/>
          <p:cNvCxnSpPr/>
          <p:nvPr/>
        </p:nvCxnSpPr>
        <p:spPr>
          <a:xfrm>
            <a:off x="5664549" y="3501008"/>
            <a:ext cx="0" cy="72008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4644008" y="3861048"/>
            <a:ext cx="2016224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492811" y="3717032"/>
            <a:ext cx="1512168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1248895" y="3356992"/>
            <a:ext cx="0" cy="72008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 descr="C:\Users\Hronková\AppData\Local\Microsoft\Windows\Temporary Internet Files\Content.IE5\N1GGBFLW\MC900441807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704" y="3985989"/>
            <a:ext cx="2126382" cy="21263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4" name="Přímá spojnice 23"/>
          <p:cNvCxnSpPr/>
          <p:nvPr/>
        </p:nvCxnSpPr>
        <p:spPr>
          <a:xfrm>
            <a:off x="348795" y="4221088"/>
            <a:ext cx="1584176" cy="1656184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 flipH="1">
            <a:off x="492811" y="4364233"/>
            <a:ext cx="1440160" cy="136815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7" name="Picture 3" descr="C:\Users\Hronková\AppData\Local\Microsoft\Windows\Temporary Internet Files\Content.IE5\JMV30A3Q\MC90029832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4365104"/>
            <a:ext cx="609600" cy="892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TextovéPole 26"/>
          <p:cNvSpPr txBox="1"/>
          <p:nvPr/>
        </p:nvSpPr>
        <p:spPr>
          <a:xfrm>
            <a:off x="2004979" y="4337268"/>
            <a:ext cx="194421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NEMÁM TŘENOVÉ 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ZUBY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941738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Hledej názvy zubů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199" y="1556793"/>
            <a:ext cx="7427169" cy="4857055"/>
          </a:xfrm>
          <a:solidFill>
            <a:srgbClr val="92D050"/>
          </a:solidFill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DEIRUTŘENOVÉZUBYSOLEUZT</a:t>
            </a:r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REŽZRTOÁŘEZÁKYVIOSERTEU</a:t>
            </a:r>
          </a:p>
          <a:p>
            <a:pPr marL="514350" indent="-514350">
              <a:buFont typeface="+mj-lt"/>
              <a:buAutoNum type="arabicPeriod"/>
            </a:pPr>
            <a:endParaRPr lang="cs-CZ" dirty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ŠTERPUSNDŠPIČÁKYNOIERUSO</a:t>
            </a:r>
          </a:p>
          <a:p>
            <a:pPr marL="514350" indent="-514350">
              <a:buFont typeface="+mj-lt"/>
              <a:buAutoNum type="arabicPeriod"/>
            </a:pPr>
            <a:endParaRPr lang="cs-CZ" dirty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KOLWERIZAELSTOLIČKYMETRO</a:t>
            </a:r>
          </a:p>
          <a:p>
            <a:pPr marL="514350" indent="-514350">
              <a:buFont typeface="+mj-lt"/>
              <a:buAutoNum type="arabicPeriod"/>
            </a:pPr>
            <a:endParaRPr lang="cs-CZ" dirty="0"/>
          </a:p>
          <a:p>
            <a:endParaRPr lang="cs-CZ" dirty="0"/>
          </a:p>
        </p:txBody>
      </p:sp>
      <p:pic>
        <p:nvPicPr>
          <p:cNvPr id="2050" name="Picture 2" descr="C:\Users\Hronková\AppData\Local\Microsoft\Windows\Temporary Internet Files\Content.IE5\GGD2473E\MP90040653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556792"/>
            <a:ext cx="2615244" cy="4857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047873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cs-CZ" sz="6000" dirty="0" smtClean="0"/>
              <a:t>ČÁSTI ZUBU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5256584"/>
          </a:xfrm>
          <a:solidFill>
            <a:srgbClr val="92D050"/>
          </a:solidFill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/>
              <a:t>        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sz="4300" b="1" dirty="0" smtClean="0">
                <a:solidFill>
                  <a:srgbClr val="002060"/>
                </a:solidFill>
              </a:rPr>
              <a:t>KORUNKA </a:t>
            </a:r>
            <a:r>
              <a:rPr lang="cs-CZ" dirty="0" smtClean="0"/>
              <a:t> - VYČNÍVÁ ZE ZUBNÍHO LŮŽKA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A JE POKRYTÁ SKLOVINOU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       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4300" b="1" dirty="0" smtClean="0">
                <a:solidFill>
                  <a:srgbClr val="002060"/>
                </a:solidFill>
              </a:rPr>
              <a:t>                            KRČEK</a:t>
            </a:r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</a:t>
            </a:r>
            <a:r>
              <a:rPr lang="cs-CZ" sz="4300" b="1" dirty="0" smtClean="0">
                <a:solidFill>
                  <a:srgbClr val="002060"/>
                </a:solidFill>
              </a:rPr>
              <a:t> KOŘEN</a:t>
            </a:r>
            <a:endParaRPr lang="cs-CZ" sz="4300" b="1" dirty="0">
              <a:solidFill>
                <a:srgbClr val="002060"/>
              </a:solidFill>
            </a:endParaRPr>
          </a:p>
        </p:txBody>
      </p:sp>
      <p:pic>
        <p:nvPicPr>
          <p:cNvPr id="3074" name="Picture 2" descr="C:\Users\Hronková\AppData\Local\Microsoft\Windows\Temporary Internet Files\Content.IE5\JMV30A3Q\MC90015193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2679607"/>
            <a:ext cx="2160240" cy="3747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687125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cs-CZ" sz="6000" dirty="0" smtClean="0"/>
              <a:t>STAVBA ZUBU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199"/>
            <a:ext cx="8229600" cy="4525963"/>
          </a:xfrm>
          <a:solidFill>
            <a:srgbClr val="92D050"/>
          </a:solidFill>
        </p:spPr>
        <p:txBody>
          <a:bodyPr>
            <a:normAutofit lnSpcReduction="10000"/>
          </a:bodyPr>
          <a:lstStyle/>
          <a:p>
            <a:endParaRPr lang="cs-CZ" dirty="0" smtClean="0"/>
          </a:p>
          <a:p>
            <a:r>
              <a:rPr lang="cs-CZ" b="1" dirty="0">
                <a:solidFill>
                  <a:srgbClr val="C00000"/>
                </a:solidFill>
              </a:rPr>
              <a:t> </a:t>
            </a:r>
            <a:r>
              <a:rPr lang="cs-CZ" b="1" dirty="0" smtClean="0">
                <a:solidFill>
                  <a:srgbClr val="C00000"/>
                </a:solidFill>
              </a:rPr>
              <a:t>                                    SKLOVINA</a:t>
            </a:r>
            <a:r>
              <a:rPr lang="cs-CZ" dirty="0" smtClean="0"/>
              <a:t> - NEJTVRDŠÍ 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    LÁTKA TĚLA</a:t>
            </a:r>
          </a:p>
          <a:p>
            <a:r>
              <a:rPr lang="cs-CZ" dirty="0" smtClean="0"/>
              <a:t>                                             </a:t>
            </a:r>
          </a:p>
          <a:p>
            <a:r>
              <a:rPr lang="cs-CZ" b="1" dirty="0">
                <a:solidFill>
                  <a:srgbClr val="002060"/>
                </a:solidFill>
              </a:rPr>
              <a:t> </a:t>
            </a:r>
            <a:r>
              <a:rPr lang="cs-CZ" b="1" dirty="0" smtClean="0">
                <a:solidFill>
                  <a:srgbClr val="002060"/>
                </a:solidFill>
              </a:rPr>
              <a:t>                                              ZUBOVINA</a:t>
            </a:r>
            <a:endParaRPr lang="cs-CZ" b="1" dirty="0">
              <a:solidFill>
                <a:srgbClr val="002060"/>
              </a:solidFill>
            </a:endParaRPr>
          </a:p>
          <a:p>
            <a:r>
              <a:rPr lang="cs-CZ" dirty="0" smtClean="0"/>
              <a:t>                                                </a:t>
            </a:r>
          </a:p>
          <a:p>
            <a:endParaRPr lang="cs-CZ" dirty="0"/>
          </a:p>
          <a:p>
            <a:r>
              <a:rPr lang="cs-CZ" b="1" dirty="0" smtClean="0">
                <a:solidFill>
                  <a:srgbClr val="FF0000"/>
                </a:solidFill>
              </a:rPr>
              <a:t>                                        ZUBNÍ DŘEŇ</a:t>
            </a:r>
          </a:p>
        </p:txBody>
      </p:sp>
      <p:pic>
        <p:nvPicPr>
          <p:cNvPr id="4098" name="Picture 2" descr="C:\Users\Hronková\AppData\Local\Microsoft\Windows\Temporary Internet Files\Content.IE5\GGD2473E\MC90021558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671941"/>
            <a:ext cx="1800200" cy="44644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4"/>
          <p:cNvCxnSpPr/>
          <p:nvPr/>
        </p:nvCxnSpPr>
        <p:spPr>
          <a:xfrm flipV="1">
            <a:off x="2123728" y="2492896"/>
            <a:ext cx="2016224" cy="936104"/>
          </a:xfrm>
          <a:prstGeom prst="line">
            <a:avLst/>
          </a:prstGeom>
          <a:ln w="381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1979712" y="3789040"/>
            <a:ext cx="2952328" cy="216024"/>
          </a:xfrm>
          <a:prstGeom prst="line">
            <a:avLst/>
          </a:prstGeom>
          <a:ln w="3810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1871700" y="4437112"/>
            <a:ext cx="2340260" cy="100811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992727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ROZDĚL SPRÁVNĚ DANÉ POJMY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  <a:solidFill>
            <a:srgbClr val="92D050"/>
          </a:solidFill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endParaRPr lang="cs-CZ" sz="4000" b="1" u="sng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     </a:t>
            </a:r>
            <a:r>
              <a:rPr lang="cs-CZ" sz="4000" b="1" u="sng" dirty="0" smtClean="0">
                <a:solidFill>
                  <a:srgbClr val="FF0000"/>
                </a:solidFill>
              </a:rPr>
              <a:t>ČÁSTI ZUBU </a:t>
            </a:r>
            <a:r>
              <a:rPr lang="cs-CZ" sz="4000" dirty="0"/>
              <a:t> </a:t>
            </a:r>
            <a:r>
              <a:rPr lang="cs-CZ" sz="4000" dirty="0" smtClean="0"/>
              <a:t>                      </a:t>
            </a:r>
            <a:r>
              <a:rPr lang="cs-CZ" sz="4000" b="1" u="sng" dirty="0" smtClean="0">
                <a:solidFill>
                  <a:srgbClr val="0070C0"/>
                </a:solidFill>
              </a:rPr>
              <a:t>STAVBA </a:t>
            </a:r>
            <a:r>
              <a:rPr lang="cs-CZ" sz="4000" b="1" u="sng" dirty="0" smtClean="0">
                <a:solidFill>
                  <a:srgbClr val="0070C0"/>
                </a:solidFill>
              </a:rPr>
              <a:t>ZUBU</a:t>
            </a:r>
          </a:p>
          <a:p>
            <a:pPr marL="0" indent="0">
              <a:buNone/>
            </a:pPr>
            <a:r>
              <a:rPr lang="cs-CZ" sz="4000" b="1" dirty="0" smtClean="0">
                <a:solidFill>
                  <a:srgbClr val="0070C0"/>
                </a:solidFill>
              </a:rPr>
              <a:t>                       </a:t>
            </a:r>
            <a:endParaRPr lang="cs-CZ" sz="4000" b="1" dirty="0" smtClean="0">
              <a:solidFill>
                <a:schemeClr val="accent6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sz="4000" b="1" dirty="0"/>
              <a:t> </a:t>
            </a:r>
            <a:r>
              <a:rPr lang="cs-CZ" sz="4000" b="1" dirty="0" smtClean="0"/>
              <a:t>                             </a:t>
            </a:r>
            <a:r>
              <a:rPr lang="cs-CZ" dirty="0" smtClean="0"/>
              <a:t>ZUBOVINA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    KORUNKA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        KOŘEN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SKLOVINA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   ZUBNÍ DŘEŇ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KRČEK</a:t>
            </a:r>
          </a:p>
        </p:txBody>
      </p:sp>
    </p:spTree>
    <p:extLst>
      <p:ext uri="{BB962C8B-B14F-4D97-AF65-F5344CB8AC3E}">
        <p14:creationId xmlns:p14="http://schemas.microsoft.com/office/powerpoint/2010/main" val="14466564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GRATULUJI KE ZVLÁDNUTÍ UČIVA!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92D050"/>
          </a:solidFill>
        </p:spPr>
        <p:txBody>
          <a:bodyPr/>
          <a:lstStyle/>
          <a:p>
            <a:endParaRPr lang="cs-CZ" dirty="0"/>
          </a:p>
        </p:txBody>
      </p:sp>
      <p:pic>
        <p:nvPicPr>
          <p:cNvPr id="5122" name="Picture 2" descr="C:\Users\Hronková\AppData\Local\Microsoft\Windows\Temporary Internet Files\Content.IE5\N1GGBFLW\MC900434381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853429"/>
            <a:ext cx="4176464" cy="42277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378320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cs-CZ" sz="6000" b="1" dirty="0" smtClean="0">
                <a:solidFill>
                  <a:schemeClr val="bg1"/>
                </a:solidFill>
              </a:rPr>
              <a:t>CITACE</a:t>
            </a:r>
            <a:endParaRPr lang="cs-CZ" sz="6000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Ilustrace: www.office.microsoft.com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501213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101</TotalTime>
  <Words>233</Words>
  <Application>Microsoft Office PowerPoint</Application>
  <PresentationFormat>Předvádění na obrazovce (4:3)</PresentationFormat>
  <Paragraphs>85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ANOTACE</vt:lpstr>
      <vt:lpstr>ZUBY</vt:lpstr>
      <vt:lpstr>POKUSTE SE VE SKUPINCE VYTVOŘIT MYŠLENKOVOU MAPU NA TÉMA ZUBY</vt:lpstr>
      <vt:lpstr>VÝVOJ NAŠEHO CHRUPU</vt:lpstr>
      <vt:lpstr>ROZDÍLY</vt:lpstr>
      <vt:lpstr>Hledej názvy zubů</vt:lpstr>
      <vt:lpstr>ČÁSTI ZUBU</vt:lpstr>
      <vt:lpstr>STAVBA ZUBU</vt:lpstr>
      <vt:lpstr>ROZDĚL SPRÁVNĚ DANÉ POJMY</vt:lpstr>
      <vt:lpstr>GRATULUJI KE ZVLÁDNUTÍ UČIVA!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Hronková</dc:creator>
  <cp:lastModifiedBy>Hronková</cp:lastModifiedBy>
  <cp:revision>9</cp:revision>
  <dcterms:created xsi:type="dcterms:W3CDTF">2012-03-31T18:20:23Z</dcterms:created>
  <dcterms:modified xsi:type="dcterms:W3CDTF">2012-03-31T20:01:52Z</dcterms:modified>
</cp:coreProperties>
</file>