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VY_52_INOVACE_24_Integrovaný záchranný systém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Člověk a zdraví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8DEE93-F10E-44C5-BD86-FE4364FA6D23}" type="presOf" srcId="{DAEA276B-ECF9-46F6-A7D3-4693B2D32BC4}" destId="{F69A1436-182C-465B-AD7F-FE48E0C090C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D10406-5D98-451E-8DA6-2B1131584EDE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7A795A1-D34F-4724-8DBE-DDE359ADE572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DB7BEC3-B566-4B07-92EC-A4672AE428FA}" type="presOf" srcId="{C73C7642-F245-4585-8F88-243F9FAEF6CA}" destId="{AA41A67C-3D3F-4AE9-9E0F-5D7F7BB2E741}" srcOrd="1" destOrd="0" presId="urn:microsoft.com/office/officeart/2005/8/layout/target3"/>
    <dgm:cxn modelId="{073B96A2-409D-4424-97AD-BEAC8FE71CFE}" type="presOf" srcId="{DAEA276B-ECF9-46F6-A7D3-4693B2D32BC4}" destId="{CDED6FE3-AD8F-4ACC-B6B8-710EDDD97598}" srcOrd="0" destOrd="0" presId="urn:microsoft.com/office/officeart/2005/8/layout/target3"/>
    <dgm:cxn modelId="{1D06B1E5-88EE-4DD4-83F6-26F21B7363C4}" type="presOf" srcId="{019433A1-1324-4DE1-9E6F-32B851095F74}" destId="{A3817367-F2BC-482F-8832-FA00B51DCCF3}" srcOrd="0" destOrd="0" presId="urn:microsoft.com/office/officeart/2005/8/layout/target3"/>
    <dgm:cxn modelId="{47E5FCDA-F767-4036-BFC5-0423550450F1}" type="presOf" srcId="{EBC41103-E2E5-4D48-9B4B-425520D3D098}" destId="{50C2F88D-8688-44C2-A854-691F34009D3B}" srcOrd="0" destOrd="0" presId="urn:microsoft.com/office/officeart/2005/8/layout/target3"/>
    <dgm:cxn modelId="{89CB372E-7724-405E-97AF-6471A3548F69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8741CEB-26CC-43D7-96B7-9D59054EF0C8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5D9B113-060E-4737-B13D-2B13C922EFE0}" type="presOf" srcId="{C73C7642-F245-4585-8F88-243F9FAEF6CA}" destId="{97289DF2-90F4-4EC2-A9FC-633B00BAB610}" srcOrd="0" destOrd="0" presId="urn:microsoft.com/office/officeart/2005/8/layout/target3"/>
    <dgm:cxn modelId="{C856CAF9-6AAC-47F4-B4E6-E9A030785184}" type="presOf" srcId="{39F8B381-5807-488E-AC22-73DD4140ED4A}" destId="{71045F8C-00FA-488E-A7BD-E2E6753D979D}" srcOrd="0" destOrd="0" presId="urn:microsoft.com/office/officeart/2005/8/layout/target3"/>
    <dgm:cxn modelId="{EBB273C5-7FEB-4C2C-9226-D1DE5708BAF6}" type="presOf" srcId="{445C7998-7549-48B0-BD68-D4F0167F02E5}" destId="{4D19AB04-24FA-40C2-B203-52AE3D15E171}" srcOrd="1" destOrd="0" presId="urn:microsoft.com/office/officeart/2005/8/layout/target3"/>
    <dgm:cxn modelId="{2BB64CDE-B7BE-4D79-881F-9FEEB16B5D28}" type="presOf" srcId="{445C7998-7549-48B0-BD68-D4F0167F02E5}" destId="{BC35EE03-4121-4EF9-923D-7CB6D30D358D}" srcOrd="0" destOrd="0" presId="urn:microsoft.com/office/officeart/2005/8/layout/target3"/>
    <dgm:cxn modelId="{2F4EA5E3-42A8-4D10-A993-16EB8C64E59C}" type="presParOf" srcId="{71045F8C-00FA-488E-A7BD-E2E6753D979D}" destId="{3577EC6B-C980-4F34-8C69-4365E7B8FC8C}" srcOrd="0" destOrd="0" presId="urn:microsoft.com/office/officeart/2005/8/layout/target3"/>
    <dgm:cxn modelId="{53967F4A-3350-4486-9949-B5B22E611273}" type="presParOf" srcId="{71045F8C-00FA-488E-A7BD-E2E6753D979D}" destId="{6940EB87-DC1D-4BC3-9408-9AC2E1FFC039}" srcOrd="1" destOrd="0" presId="urn:microsoft.com/office/officeart/2005/8/layout/target3"/>
    <dgm:cxn modelId="{5FC134DE-9C68-4234-A9A6-7D8F6E0AF9C1}" type="presParOf" srcId="{71045F8C-00FA-488E-A7BD-E2E6753D979D}" destId="{BC35EE03-4121-4EF9-923D-7CB6D30D358D}" srcOrd="2" destOrd="0" presId="urn:microsoft.com/office/officeart/2005/8/layout/target3"/>
    <dgm:cxn modelId="{4A91B93A-DBB3-44E7-9837-F37BF9E92A1F}" type="presParOf" srcId="{71045F8C-00FA-488E-A7BD-E2E6753D979D}" destId="{C95EEA27-3CBF-4645-A92D-9D8AF5C1CBFC}" srcOrd="3" destOrd="0" presId="urn:microsoft.com/office/officeart/2005/8/layout/target3"/>
    <dgm:cxn modelId="{D654B457-0299-4334-9F31-F8003E98ED01}" type="presParOf" srcId="{71045F8C-00FA-488E-A7BD-E2E6753D979D}" destId="{851BB866-B6AE-4566-893F-4C635BA974FC}" srcOrd="4" destOrd="0" presId="urn:microsoft.com/office/officeart/2005/8/layout/target3"/>
    <dgm:cxn modelId="{44C5ED69-23F8-4493-B5E6-BF3D55A94D86}" type="presParOf" srcId="{71045F8C-00FA-488E-A7BD-E2E6753D979D}" destId="{643EA938-EDE0-4533-ACCC-D2BD6F3A527C}" srcOrd="5" destOrd="0" presId="urn:microsoft.com/office/officeart/2005/8/layout/target3"/>
    <dgm:cxn modelId="{2B070723-99E3-4116-B1AF-367A98C5B3DE}" type="presParOf" srcId="{71045F8C-00FA-488E-A7BD-E2E6753D979D}" destId="{92F31B18-D66D-4CC7-89B9-378928DE877D}" srcOrd="6" destOrd="0" presId="urn:microsoft.com/office/officeart/2005/8/layout/target3"/>
    <dgm:cxn modelId="{AAD4C1AE-F9D9-4B75-9BF3-DD834FD7F6EC}" type="presParOf" srcId="{71045F8C-00FA-488E-A7BD-E2E6753D979D}" destId="{902074E1-B931-4618-97F1-FADBE82E9C3C}" srcOrd="7" destOrd="0" presId="urn:microsoft.com/office/officeart/2005/8/layout/target3"/>
    <dgm:cxn modelId="{930F67B9-4E93-4CAE-A640-A136B5A6D960}" type="presParOf" srcId="{71045F8C-00FA-488E-A7BD-E2E6753D979D}" destId="{A3817367-F2BC-482F-8832-FA00B51DCCF3}" srcOrd="8" destOrd="0" presId="urn:microsoft.com/office/officeart/2005/8/layout/target3"/>
    <dgm:cxn modelId="{46A7659D-A4DE-4E09-96F9-D24B28AA19CF}" type="presParOf" srcId="{71045F8C-00FA-488E-A7BD-E2E6753D979D}" destId="{626ABFF6-56C8-4386-B662-68EC364EED9D}" srcOrd="9" destOrd="0" presId="urn:microsoft.com/office/officeart/2005/8/layout/target3"/>
    <dgm:cxn modelId="{BE1046EB-F87C-4A95-8900-D49C1DCCF79D}" type="presParOf" srcId="{71045F8C-00FA-488E-A7BD-E2E6753D979D}" destId="{6DB11F1C-D028-4800-9625-6611CA9DE6D4}" srcOrd="10" destOrd="0" presId="urn:microsoft.com/office/officeart/2005/8/layout/target3"/>
    <dgm:cxn modelId="{C55BCD62-B348-4329-9FED-8CCC4FF0F089}" type="presParOf" srcId="{71045F8C-00FA-488E-A7BD-E2E6753D979D}" destId="{CDED6FE3-AD8F-4ACC-B6B8-710EDDD97598}" srcOrd="11" destOrd="0" presId="urn:microsoft.com/office/officeart/2005/8/layout/target3"/>
    <dgm:cxn modelId="{206818F3-87B7-487E-A247-D93A6BBFD83A}" type="presParOf" srcId="{71045F8C-00FA-488E-A7BD-E2E6753D979D}" destId="{397AC6D7-84A6-4150-958F-83C92D9ACF38}" srcOrd="12" destOrd="0" presId="urn:microsoft.com/office/officeart/2005/8/layout/target3"/>
    <dgm:cxn modelId="{2C9C42BA-B488-4444-80BD-EEA291150E29}" type="presParOf" srcId="{71045F8C-00FA-488E-A7BD-E2E6753D979D}" destId="{D7419528-33A6-416D-9E64-B3F7915C5149}" srcOrd="13" destOrd="0" presId="urn:microsoft.com/office/officeart/2005/8/layout/target3"/>
    <dgm:cxn modelId="{7B620FB5-FD37-4C49-BE19-BC65A4EF3910}" type="presParOf" srcId="{71045F8C-00FA-488E-A7BD-E2E6753D979D}" destId="{97289DF2-90F4-4EC2-A9FC-633B00BAB610}" srcOrd="14" destOrd="0" presId="urn:microsoft.com/office/officeart/2005/8/layout/target3"/>
    <dgm:cxn modelId="{B6CEEC44-EB31-4FF1-9279-E02A474560AF}" type="presParOf" srcId="{71045F8C-00FA-488E-A7BD-E2E6753D979D}" destId="{234EBA9D-95B4-4C20-A84E-6F65F1085DC6}" srcOrd="15" destOrd="0" presId="urn:microsoft.com/office/officeart/2005/8/layout/target3"/>
    <dgm:cxn modelId="{EEA6B920-A001-4EDF-A7F7-A019BEB26F7F}" type="presParOf" srcId="{71045F8C-00FA-488E-A7BD-E2E6753D979D}" destId="{12255512-213F-41DF-90A6-8B4CD74A2B52}" srcOrd="16" destOrd="0" presId="urn:microsoft.com/office/officeart/2005/8/layout/target3"/>
    <dgm:cxn modelId="{C132653E-4074-4F31-AAC4-CA4BAD72C87F}" type="presParOf" srcId="{71045F8C-00FA-488E-A7BD-E2E6753D979D}" destId="{50C2F88D-8688-44C2-A854-691F34009D3B}" srcOrd="17" destOrd="0" presId="urn:microsoft.com/office/officeart/2005/8/layout/target3"/>
    <dgm:cxn modelId="{CBDF7540-F20E-453B-9705-C055DE244BC3}" type="presParOf" srcId="{71045F8C-00FA-488E-A7BD-E2E6753D979D}" destId="{4D19AB04-24FA-40C2-B203-52AE3D15E171}" srcOrd="18" destOrd="0" presId="urn:microsoft.com/office/officeart/2005/8/layout/target3"/>
    <dgm:cxn modelId="{29333073-ADB6-4DF5-976E-7228E1C49298}" type="presParOf" srcId="{71045F8C-00FA-488E-A7BD-E2E6753D979D}" destId="{832BF48F-0145-4429-9E02-8FCA946CCE9E}" srcOrd="19" destOrd="0" presId="urn:microsoft.com/office/officeart/2005/8/layout/target3"/>
    <dgm:cxn modelId="{F0C17A4F-2292-4E73-B6C9-C86F59496498}" type="presParOf" srcId="{71045F8C-00FA-488E-A7BD-E2E6753D979D}" destId="{E7297F21-D4FD-4A41-AE58-814D01A6B5E7}" srcOrd="20" destOrd="0" presId="urn:microsoft.com/office/officeart/2005/8/layout/target3"/>
    <dgm:cxn modelId="{361E9D01-DF45-434D-968F-BCCE1A9D3DF9}" type="presParOf" srcId="{71045F8C-00FA-488E-A7BD-E2E6753D979D}" destId="{F69A1436-182C-465B-AD7F-FE48E0C090C1}" srcOrd="21" destOrd="0" presId="urn:microsoft.com/office/officeart/2005/8/layout/target3"/>
    <dgm:cxn modelId="{1FAD6F13-B591-4509-A328-DC55C2F992E7}" type="presParOf" srcId="{71045F8C-00FA-488E-A7BD-E2E6753D979D}" destId="{AA41A67C-3D3F-4AE9-9E0F-5D7F7BB2E741}" srcOrd="22" destOrd="0" presId="urn:microsoft.com/office/officeart/2005/8/layout/target3"/>
    <dgm:cxn modelId="{FDB30147-BE29-47EF-9A42-00731A3DD6BD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VY_52_INOVACE_24_Integrovaný záchranný systém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Člověk a zdraví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DBBFA-EA40-439D-A29B-2F98B2148B2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E7684-54EC-46B4-A497-F0BF357413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520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DBBFA-EA40-439D-A29B-2F98B2148B2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E7684-54EC-46B4-A497-F0BF357413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276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DBBFA-EA40-439D-A29B-2F98B2148B2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E7684-54EC-46B4-A497-F0BF357413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716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DBBFA-EA40-439D-A29B-2F98B2148B2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E7684-54EC-46B4-A497-F0BF357413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7649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DBBFA-EA40-439D-A29B-2F98B2148B2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E7684-54EC-46B4-A497-F0BF357413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800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DBBFA-EA40-439D-A29B-2F98B2148B2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E7684-54EC-46B4-A497-F0BF357413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904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DBBFA-EA40-439D-A29B-2F98B2148B2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E7684-54EC-46B4-A497-F0BF357413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307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DBBFA-EA40-439D-A29B-2F98B2148B2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E7684-54EC-46B4-A497-F0BF357413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3833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DBBFA-EA40-439D-A29B-2F98B2148B2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E7684-54EC-46B4-A497-F0BF357413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006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DBBFA-EA40-439D-A29B-2F98B2148B2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E7684-54EC-46B4-A497-F0BF357413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9107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DBBFA-EA40-439D-A29B-2F98B2148B2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E7684-54EC-46B4-A497-F0BF357413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4419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FDBBFA-EA40-439D-A29B-2F98B2148B2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CE7684-54EC-46B4-A497-F0BF357413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6160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e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gi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e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7" Type="http://schemas.openxmlformats.org/officeDocument/2006/relationships/image" Target="../media/image24.jpe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4068430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5877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00206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latin typeface="+mn-lt"/>
              </a:rPr>
              <a:t>ANOTACE</a:t>
            </a:r>
            <a:endParaRPr lang="cs-CZ" b="1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dirty="0" smtClean="0"/>
              <a:t>MATERIÁL JE URČEN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K VÝUCE </a:t>
            </a:r>
          </a:p>
          <a:p>
            <a:r>
              <a:rPr lang="cs-CZ" dirty="0" smtClean="0"/>
              <a:t>INOVACE: MATERIÁL VYUŽÍVÁ DOSAVADNÍCH ZNALOSTÍ UČIVA </a:t>
            </a:r>
            <a:r>
              <a:rPr lang="cs-CZ" dirty="0" smtClean="0"/>
              <a:t>A PODPORUJE U ŽÁKŮ POCIT VLASTNÍ ODPOVĚDNOSTI</a:t>
            </a:r>
            <a:endParaRPr lang="cs-CZ" dirty="0" smtClean="0"/>
          </a:p>
          <a:p>
            <a:pPr marL="0" indent="0">
              <a:buNone/>
            </a:pPr>
            <a:endParaRPr lang="cs-CZ" dirty="0" smtClean="0">
              <a:latin typeface="Berlin Sans FB" pitchFamily="34" charset="0"/>
            </a:endParaRP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7604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solidFill>
            <a:srgbClr val="FFC000"/>
          </a:solidFill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002060"/>
                </a:solidFill>
              </a:rPr>
              <a:t>IZS</a:t>
            </a:r>
            <a:endParaRPr lang="cs-CZ" sz="9600" dirty="0">
              <a:solidFill>
                <a:srgbClr val="00206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3160"/>
          </a:xfrm>
          <a:solidFill>
            <a:srgbClr val="002060"/>
          </a:solidFill>
        </p:spPr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INTEGROVANÝ ZÁCHRANNÝ SYSTÉM</a:t>
            </a:r>
            <a:endParaRPr lang="cs-CZ" sz="6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8828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3 SLOŽKY IZS</a:t>
            </a:r>
            <a:endParaRPr lang="cs-CZ" sz="8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002060"/>
                </a:solidFill>
              </a:rPr>
              <a:t>ZDRAVOTNICKÁ ZÁCHRANNÁ SLUŽBA</a:t>
            </a:r>
          </a:p>
          <a:p>
            <a:pPr marL="514350" indent="-514350">
              <a:buFont typeface="+mj-lt"/>
              <a:buAutoNum type="arabicPeriod"/>
            </a:pPr>
            <a:endParaRPr lang="cs-CZ" sz="4000" b="1" dirty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002060"/>
                </a:solidFill>
              </a:rPr>
              <a:t>HASIČI</a:t>
            </a:r>
          </a:p>
          <a:p>
            <a:pPr marL="514350" indent="-514350">
              <a:buFont typeface="+mj-lt"/>
              <a:buAutoNum type="arabicPeriod"/>
            </a:pPr>
            <a:endParaRPr lang="cs-CZ" sz="4000" b="1" dirty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002060"/>
                </a:solidFill>
              </a:rPr>
              <a:t>POLICIE</a:t>
            </a:r>
            <a:endParaRPr lang="cs-CZ" sz="40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Hronková\AppData\Local\Microsoft\Windows\Temporary Internet Files\Content.IE5\JMV30A3Q\MC9002390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2650" y="2684463"/>
            <a:ext cx="1820863" cy="979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ronková\AppData\Local\Microsoft\Windows\Temporary Internet Files\Content.IE5\81EF3DJQ\MC900334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7175" y="4013200"/>
            <a:ext cx="1446213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ronková\AppData\Local\Microsoft\Windows\Temporary Internet Files\Content.IE5\81EF3DJQ\MC9003209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2263" y="4027488"/>
            <a:ext cx="1795462" cy="1535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5781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FFFF00"/>
                </a:solidFill>
              </a:rPr>
              <a:t>SPRÁVNÁ TELEFONNÍ ČÍSLA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70074"/>
            <a:ext cx="8229600" cy="4525963"/>
          </a:xfrm>
          <a:solidFill>
            <a:srgbClr val="FFC000"/>
          </a:solidFill>
          <a:ln w="5715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rgbClr val="002060"/>
                </a:solidFill>
              </a:rPr>
              <a:t>155</a:t>
            </a:r>
          </a:p>
          <a:p>
            <a:pPr marL="0" indent="0">
              <a:buNone/>
            </a:pPr>
            <a:endParaRPr lang="cs-CZ" sz="48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4800" b="1" dirty="0" smtClean="0">
                <a:solidFill>
                  <a:srgbClr val="002060"/>
                </a:solidFill>
              </a:rPr>
              <a:t>158</a:t>
            </a:r>
          </a:p>
          <a:p>
            <a:pPr marL="0" indent="0">
              <a:buNone/>
            </a:pPr>
            <a:endParaRPr lang="cs-CZ" sz="48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4800" b="1" dirty="0" smtClean="0">
                <a:solidFill>
                  <a:srgbClr val="002060"/>
                </a:solidFill>
              </a:rPr>
              <a:t>150</a:t>
            </a:r>
            <a:endParaRPr lang="cs-CZ" sz="4800" b="1" dirty="0">
              <a:solidFill>
                <a:srgbClr val="002060"/>
              </a:solidFill>
            </a:endParaRPr>
          </a:p>
        </p:txBody>
      </p:sp>
      <p:pic>
        <p:nvPicPr>
          <p:cNvPr id="2050" name="Picture 2" descr="C:\Users\Hronková\AppData\Local\Microsoft\Windows\Temporary Internet Files\Content.IE5\81EF3DJQ\MC9003209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2188" y="2128838"/>
            <a:ext cx="1795462" cy="1535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ronková\AppData\Local\Microsoft\Windows\Temporary Internet Files\Content.IE5\N1GGBFLW\MC9002516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9167" y="2510028"/>
            <a:ext cx="1445666" cy="183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ronková\AppData\Local\Microsoft\Windows\Temporary Internet Files\Content.IE5\81EF3DJQ\MC9002390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3050" y="4970463"/>
            <a:ext cx="1820863" cy="979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se šipkou 9"/>
          <p:cNvCxnSpPr>
            <a:endCxn id="2053" idx="1"/>
          </p:cNvCxnSpPr>
          <p:nvPr/>
        </p:nvCxnSpPr>
        <p:spPr>
          <a:xfrm>
            <a:off x="1619672" y="3933056"/>
            <a:ext cx="3733378" cy="1527151"/>
          </a:xfrm>
          <a:prstGeom prst="straightConnector1">
            <a:avLst/>
          </a:prstGeom>
          <a:ln w="7620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619672" y="2128838"/>
            <a:ext cx="4452516" cy="38119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619672" y="3933056"/>
            <a:ext cx="2520280" cy="152715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4556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FFFF00"/>
                </a:solidFill>
              </a:rPr>
              <a:t>LINKA 155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ZDRAVOTNICKÁ ZÁCHRANNÁ SLUŽBA ČR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SLOUŽÍ K NAHLÁŠENÍ ÚRAZŮ, NÁHLÝCH ZDRAVOTNÍCH PROBLÉMŮ A NEHOD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ZDE NÁM POMOHOU I S NÁVODEM, JAK POSKYTNOUT SPRÁVNOU 1. POMOC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9001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FFFF00"/>
                </a:solidFill>
              </a:rPr>
              <a:t>ROZHODNI, ZDA VYTOČÍŠ 155</a:t>
            </a:r>
            <a:endParaRPr lang="cs-CZ" sz="4800" dirty="0">
              <a:solidFill>
                <a:srgbClr val="FFFF00"/>
              </a:solidFill>
            </a:endParaRPr>
          </a:p>
        </p:txBody>
      </p:sp>
      <p:pic>
        <p:nvPicPr>
          <p:cNvPr id="3074" name="Picture 2" descr="C:\Users\Hronková\AppData\Local\Microsoft\Windows\Temporary Internet Files\Content.IE5\N1GGBFLW\MC9000562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0325" y="2097088"/>
            <a:ext cx="1757363" cy="1627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ronková\AppData\Local\Microsoft\Windows\Temporary Internet Files\Content.IE5\81EF3DJQ\MP9002898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0539" y="4509120"/>
            <a:ext cx="2073424" cy="1375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Hronková\AppData\Local\Microsoft\Windows\Temporary Internet Files\Content.IE5\81EF3DJQ\MC9004114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025" y="2014538"/>
            <a:ext cx="143192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Hronková\AppData\Local\Microsoft\Windows\Temporary Internet Files\Content.IE5\JMV30A3Q\MC9003794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1780" y="2052637"/>
            <a:ext cx="1232348" cy="1349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320069"/>
            <a:ext cx="2314600" cy="1303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724275"/>
            <a:ext cx="1216695" cy="24946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1841" y="1445002"/>
            <a:ext cx="11811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52391" y="2101217"/>
            <a:ext cx="1143916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40 ⁰ C 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013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FFFF00"/>
                </a:solidFill>
              </a:rPr>
              <a:t>LINKA 150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HASIČSKÝ ZÁCHRANNÝ SBOR ČR</a:t>
            </a:r>
          </a:p>
          <a:p>
            <a:r>
              <a:rPr lang="cs-CZ" dirty="0" smtClean="0"/>
              <a:t>SLOUŽÍ K HLÁŠENÍ – POŽÁRŮ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-  ŽIVELNÝCH POHROM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- HAVÁRIÍ A NEHOD</a:t>
            </a:r>
          </a:p>
          <a:p>
            <a:endParaRPr lang="cs-CZ" dirty="0"/>
          </a:p>
          <a:p>
            <a:r>
              <a:rPr lang="cs-CZ" dirty="0" smtClean="0"/>
              <a:t>LIKVIDOVÁNÍ NEBEZPEČNÝCH LÁTEK, HAŠENÍ,</a:t>
            </a:r>
          </a:p>
          <a:p>
            <a:pPr marL="0" indent="0">
              <a:buNone/>
            </a:pPr>
            <a:r>
              <a:rPr lang="cs-CZ" dirty="0" smtClean="0"/>
              <a:t>    VYPROŠŤOVÁNÍ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3804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ROZHODNI, ZDA VYTOČÍŠ 150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099" name="Picture 3" descr="C:\Users\Hronková\AppData\Local\Microsoft\Windows\Temporary Internet Files\Content.IE5\81EF3DJQ\MP9003169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57375"/>
            <a:ext cx="3657600" cy="245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Hronková\AppData\Local\Microsoft\Windows\Temporary Internet Files\Content.IE5\N1GGBFLW\MP9004386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34765"/>
            <a:ext cx="1537714" cy="2296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Hronková\AppData\Local\Microsoft\Windows\Temporary Internet Files\Content.IE5\N1GGBFLW\MC9001992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045926"/>
            <a:ext cx="1916311" cy="2073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Hronková\AppData\Local\Microsoft\Windows\Temporary Internet Files\Content.IE5\GGD2473E\MC9000567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5285" y="4633815"/>
            <a:ext cx="1528745" cy="1808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60729"/>
            <a:ext cx="3584062" cy="1986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 descr="C:\Users\Hronková\AppData\Local\Microsoft\Windows\Temporary Internet Files\Content.IE5\81EF3DJQ\MM900336591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102223"/>
            <a:ext cx="2072729" cy="2509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407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FFFF00"/>
                </a:solidFill>
              </a:rPr>
              <a:t>LINKA 158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sz="4000" dirty="0" smtClean="0"/>
              <a:t>POLICIE ČR</a:t>
            </a:r>
          </a:p>
          <a:p>
            <a:pPr marL="0" indent="0">
              <a:buNone/>
            </a:pPr>
            <a:r>
              <a:rPr lang="cs-CZ" sz="4000" dirty="0" smtClean="0"/>
              <a:t>   HLÁŠENÍ -  TRESTNÝCH ČINŮ</a:t>
            </a:r>
          </a:p>
          <a:p>
            <a:pPr marL="0" indent="0">
              <a:buNone/>
            </a:pPr>
            <a:r>
              <a:rPr lang="cs-CZ" sz="4000" dirty="0" smtClean="0"/>
              <a:t>                   - DOPRAVNÍCH NEHOD           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       - NARUŠOVÁNÍ VEŘEJNÉHO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          POŘÁDKU                       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4514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ROZHODNI, ZDA VYTOČÍŠ 158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5123" name="Picture 3" descr="C:\Users\Hronková\AppData\Local\Microsoft\Windows\Temporary Internet Files\Content.IE5\JMV30A3Q\MC90001527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604665"/>
            <a:ext cx="2480543" cy="2480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Hronková\AppData\Local\Microsoft\Windows\Temporary Internet Files\Content.IE5\N1GGBFLW\MC9002908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2397125" cy="2468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Hronková\AppData\Local\Microsoft\Windows\Temporary Internet Files\Content.IE5\GGD2473E\MC900287627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0613" y="4175474"/>
            <a:ext cx="3405612" cy="2384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Hronková\AppData\Local\Microsoft\Windows\Temporary Internet Files\Content.IE5\GGD2473E\MC9001507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6225" y="4668838"/>
            <a:ext cx="1847850" cy="133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Hronková\AppData\Local\Microsoft\Windows\Temporary Internet Files\Content.IE5\JMV30A3Q\MP90042769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546541"/>
            <a:ext cx="1990765" cy="248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Hronková\AppData\Local\Microsoft\Windows\Temporary Internet Files\Content.IE5\N1GGBFLW\MP90043048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986" y="4066983"/>
            <a:ext cx="2160240" cy="2465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6552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JEDNOTNÉ EVROPSKÉ TÍSŇOVÉ ČÍSLO 112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VYTÁČÍM, POKUD SI NEJSEM JIST, JAKÉ ČÍSLO </a:t>
            </a:r>
          </a:p>
          <a:p>
            <a:pPr marL="0" indent="0">
              <a:buNone/>
            </a:pPr>
            <a:r>
              <a:rPr lang="cs-CZ" dirty="0" smtClean="0"/>
              <a:t>    ( 150, 155, 158 ) ZVOLIT.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MOHU VOLAT KDEKOLIV V EVROPĚ.</a:t>
            </a:r>
          </a:p>
          <a:p>
            <a:endParaRPr lang="cs-CZ" dirty="0" smtClean="0"/>
          </a:p>
          <a:p>
            <a:r>
              <a:rPr lang="cs-CZ" dirty="0" smtClean="0"/>
              <a:t>HOVOŘÍ ČESKY, ANGLICKY, NĚMECKY.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6834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FFFF00"/>
                </a:solidFill>
              </a:rPr>
              <a:t/>
            </a:r>
            <a:br>
              <a:rPr lang="cs-CZ" sz="6600" dirty="0" smtClean="0">
                <a:solidFill>
                  <a:srgbClr val="FFFF00"/>
                </a:solidFill>
              </a:rPr>
            </a:br>
            <a:r>
              <a:rPr lang="cs-CZ" sz="6600" dirty="0" smtClean="0">
                <a:solidFill>
                  <a:srgbClr val="FFFF00"/>
                </a:solidFill>
              </a:rPr>
              <a:t>PAMATUJ !</a:t>
            </a:r>
            <a:br>
              <a:rPr lang="cs-CZ" sz="6600" dirty="0" smtClean="0">
                <a:solidFill>
                  <a:srgbClr val="FFFF00"/>
                </a:solidFill>
              </a:rPr>
            </a:b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VŠECHNY TÍSŇOVÉ LINKY JSOU ZDARMA</a:t>
            </a:r>
          </a:p>
          <a:p>
            <a:endParaRPr lang="cs-CZ" dirty="0" smtClean="0"/>
          </a:p>
          <a:p>
            <a:r>
              <a:rPr lang="cs-CZ" dirty="0" smtClean="0"/>
              <a:t>MOHU VOLAT I BEZ SIM KARTY NEBO                Z UZAMČENÉHO TELEFONU</a:t>
            </a:r>
          </a:p>
          <a:p>
            <a:endParaRPr lang="cs-CZ" dirty="0" smtClean="0"/>
          </a:p>
          <a:p>
            <a:r>
              <a:rPr lang="cs-CZ" dirty="0" smtClean="0"/>
              <a:t>ZNEUŽITÍ TÍSŇOVÝCH LINEK SE TRESTÁ </a:t>
            </a:r>
            <a:endParaRPr lang="cs-CZ" dirty="0"/>
          </a:p>
        </p:txBody>
      </p:sp>
      <p:pic>
        <p:nvPicPr>
          <p:cNvPr id="6146" name="Picture 2" descr="C:\Users\Hronková\AppData\Local\Microsoft\Windows\Temporary Internet Files\Content.IE5\JMV30A3Q\MC9004380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95193"/>
            <a:ext cx="19208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2783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FFFF00"/>
                </a:solidFill>
              </a:rPr>
              <a:t>CITACE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5375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250</Words>
  <Application>Microsoft Office PowerPoint</Application>
  <PresentationFormat>Předvádění na obrazovce (4:3)</PresentationFormat>
  <Paragraphs>67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IZS</vt:lpstr>
      <vt:lpstr>3 SLOŽKY IZS</vt:lpstr>
      <vt:lpstr>SPRÁVNÁ TELEFONNÍ ČÍSLA</vt:lpstr>
      <vt:lpstr>LINKA 155</vt:lpstr>
      <vt:lpstr>ROZHODNI, ZDA VYTOČÍŠ 155</vt:lpstr>
      <vt:lpstr>LINKA 150</vt:lpstr>
      <vt:lpstr>ROZHODNI, ZDA VYTOČÍŠ 150</vt:lpstr>
      <vt:lpstr>LINKA 158</vt:lpstr>
      <vt:lpstr>ROZHODNI, ZDA VYTOČÍŠ 158</vt:lpstr>
      <vt:lpstr>JEDNOTNÉ EVROPSKÉ TÍSŇOVÉ ČÍSLO 112</vt:lpstr>
      <vt:lpstr> PAMATUJ !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10</cp:revision>
  <dcterms:created xsi:type="dcterms:W3CDTF">2012-05-13T12:24:43Z</dcterms:created>
  <dcterms:modified xsi:type="dcterms:W3CDTF">2012-05-13T14:07:15Z</dcterms:modified>
</cp:coreProperties>
</file>