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VY_32_INOVACE_1B26Čj2_Slabiky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9DE0EF-DC3A-43E4-B1DA-855E37F0B574}" type="presOf" srcId="{39F8B381-5807-488E-AC22-73DD4140ED4A}" destId="{71045F8C-00FA-488E-A7BD-E2E6753D979D}" srcOrd="0" destOrd="0" presId="urn:microsoft.com/office/officeart/2005/8/layout/target3"/>
    <dgm:cxn modelId="{8CE4F9C0-A881-4281-9DD2-326154676C16}" type="presOf" srcId="{445C7998-7549-48B0-BD68-D4F0167F02E5}" destId="{4D19AB04-24FA-40C2-B203-52AE3D15E171}" srcOrd="1" destOrd="0" presId="urn:microsoft.com/office/officeart/2005/8/layout/target3"/>
    <dgm:cxn modelId="{E9276911-3A84-4E02-80E2-3BD08AA266AA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A303E00-F115-4C00-A7D9-9E605A5F8C0C}" type="presOf" srcId="{EBC41103-E2E5-4D48-9B4B-425520D3D098}" destId="{A27B6496-BF1B-4384-9217-9659064D5D6A}" srcOrd="1" destOrd="0" presId="urn:microsoft.com/office/officeart/2005/8/layout/target3"/>
    <dgm:cxn modelId="{FC2BF9DE-CFAF-4190-952C-E348AEC6CD3F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51B5A20-0038-4E60-B0AE-351CDEA508A7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5C3BC98-FADC-4181-987C-50873DBA3D72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DEFACFF-505E-42EC-8ECA-73743955E596}" type="presOf" srcId="{019433A1-1324-4DE1-9E6F-32B851095F74}" destId="{A3817367-F2BC-482F-8832-FA00B51DCCF3}" srcOrd="0" destOrd="0" presId="urn:microsoft.com/office/officeart/2005/8/layout/target3"/>
    <dgm:cxn modelId="{0943E87A-55FD-4DB1-8294-72F9E20E8194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AFFCFD3-24B3-4B70-908E-2D4500614500}" type="presOf" srcId="{445C7998-7549-48B0-BD68-D4F0167F02E5}" destId="{BC35EE03-4121-4EF9-923D-7CB6D30D358D}" srcOrd="0" destOrd="0" presId="urn:microsoft.com/office/officeart/2005/8/layout/target3"/>
    <dgm:cxn modelId="{C16C788C-CA28-40BC-9FD3-C792094FECB9}" type="presOf" srcId="{019433A1-1324-4DE1-9E6F-32B851095F74}" destId="{E7297F21-D4FD-4A41-AE58-814D01A6B5E7}" srcOrd="1" destOrd="0" presId="urn:microsoft.com/office/officeart/2005/8/layout/target3"/>
    <dgm:cxn modelId="{1C688070-AFE0-45AE-80F1-6B5A9F1237DD}" type="presParOf" srcId="{71045F8C-00FA-488E-A7BD-E2E6753D979D}" destId="{3577EC6B-C980-4F34-8C69-4365E7B8FC8C}" srcOrd="0" destOrd="0" presId="urn:microsoft.com/office/officeart/2005/8/layout/target3"/>
    <dgm:cxn modelId="{450980FC-4C50-40BC-8C85-C90EC890AB34}" type="presParOf" srcId="{71045F8C-00FA-488E-A7BD-E2E6753D979D}" destId="{6940EB87-DC1D-4BC3-9408-9AC2E1FFC039}" srcOrd="1" destOrd="0" presId="urn:microsoft.com/office/officeart/2005/8/layout/target3"/>
    <dgm:cxn modelId="{11D98F9D-12EE-45D2-935A-208760B94054}" type="presParOf" srcId="{71045F8C-00FA-488E-A7BD-E2E6753D979D}" destId="{BC35EE03-4121-4EF9-923D-7CB6D30D358D}" srcOrd="2" destOrd="0" presId="urn:microsoft.com/office/officeart/2005/8/layout/target3"/>
    <dgm:cxn modelId="{78238647-2C7F-44BD-9152-2D82D746E03F}" type="presParOf" srcId="{71045F8C-00FA-488E-A7BD-E2E6753D979D}" destId="{C95EEA27-3CBF-4645-A92D-9D8AF5C1CBFC}" srcOrd="3" destOrd="0" presId="urn:microsoft.com/office/officeart/2005/8/layout/target3"/>
    <dgm:cxn modelId="{D8D30679-B685-4A89-949D-9946DD2CD7C6}" type="presParOf" srcId="{71045F8C-00FA-488E-A7BD-E2E6753D979D}" destId="{851BB866-B6AE-4566-893F-4C635BA974FC}" srcOrd="4" destOrd="0" presId="urn:microsoft.com/office/officeart/2005/8/layout/target3"/>
    <dgm:cxn modelId="{196018A1-E9A3-40D8-BA91-245BE3CA3AF5}" type="presParOf" srcId="{71045F8C-00FA-488E-A7BD-E2E6753D979D}" destId="{643EA938-EDE0-4533-ACCC-D2BD6F3A527C}" srcOrd="5" destOrd="0" presId="urn:microsoft.com/office/officeart/2005/8/layout/target3"/>
    <dgm:cxn modelId="{A399E556-ED6E-45B8-82C4-4832F6D2D1E2}" type="presParOf" srcId="{71045F8C-00FA-488E-A7BD-E2E6753D979D}" destId="{92F31B18-D66D-4CC7-89B9-378928DE877D}" srcOrd="6" destOrd="0" presId="urn:microsoft.com/office/officeart/2005/8/layout/target3"/>
    <dgm:cxn modelId="{1434EA8A-C5AF-4DE3-9F39-6171FFE15BD6}" type="presParOf" srcId="{71045F8C-00FA-488E-A7BD-E2E6753D979D}" destId="{902074E1-B931-4618-97F1-FADBE82E9C3C}" srcOrd="7" destOrd="0" presId="urn:microsoft.com/office/officeart/2005/8/layout/target3"/>
    <dgm:cxn modelId="{8A45F70A-C4BE-4E5F-ABE2-838D4AD09562}" type="presParOf" srcId="{71045F8C-00FA-488E-A7BD-E2E6753D979D}" destId="{A3817367-F2BC-482F-8832-FA00B51DCCF3}" srcOrd="8" destOrd="0" presId="urn:microsoft.com/office/officeart/2005/8/layout/target3"/>
    <dgm:cxn modelId="{C04049FC-D9E2-4432-9076-786059442CD6}" type="presParOf" srcId="{71045F8C-00FA-488E-A7BD-E2E6753D979D}" destId="{2DD79E57-A63E-47D4-A1AB-6DF333476AD4}" srcOrd="9" destOrd="0" presId="urn:microsoft.com/office/officeart/2005/8/layout/target3"/>
    <dgm:cxn modelId="{462C9581-B5B0-4174-B9CA-FCC81B09DF28}" type="presParOf" srcId="{71045F8C-00FA-488E-A7BD-E2E6753D979D}" destId="{648967D3-ED80-4214-8D87-4E7012561E4A}" srcOrd="10" destOrd="0" presId="urn:microsoft.com/office/officeart/2005/8/layout/target3"/>
    <dgm:cxn modelId="{20DAB520-273D-41E8-AEFD-A8850AC76E21}" type="presParOf" srcId="{71045F8C-00FA-488E-A7BD-E2E6753D979D}" destId="{9A9B6F4F-B6FF-4F2D-B640-A8473E589523}" srcOrd="11" destOrd="0" presId="urn:microsoft.com/office/officeart/2005/8/layout/target3"/>
    <dgm:cxn modelId="{98FEDB98-4160-46DE-A683-CF4E92AEEADE}" type="presParOf" srcId="{71045F8C-00FA-488E-A7BD-E2E6753D979D}" destId="{13BD0FAF-9F2C-4708-9E63-A8E8E5252943}" srcOrd="12" destOrd="0" presId="urn:microsoft.com/office/officeart/2005/8/layout/target3"/>
    <dgm:cxn modelId="{203A8AB5-AB87-4D67-A016-AE7F3B8CBABA}" type="presParOf" srcId="{71045F8C-00FA-488E-A7BD-E2E6753D979D}" destId="{6821E7C9-5E4B-45FA-8F82-01E6F26FAA25}" srcOrd="13" destOrd="0" presId="urn:microsoft.com/office/officeart/2005/8/layout/target3"/>
    <dgm:cxn modelId="{6E7EC2DA-53A7-4432-BFC2-77AD1E368FE8}" type="presParOf" srcId="{71045F8C-00FA-488E-A7BD-E2E6753D979D}" destId="{3BA01B75-849B-4716-8BCD-084A86FF328F}" srcOrd="14" destOrd="0" presId="urn:microsoft.com/office/officeart/2005/8/layout/target3"/>
    <dgm:cxn modelId="{D4741E6F-06B7-4C4D-A37A-3546AADDE248}" type="presParOf" srcId="{71045F8C-00FA-488E-A7BD-E2E6753D979D}" destId="{4D19AB04-24FA-40C2-B203-52AE3D15E171}" srcOrd="15" destOrd="0" presId="urn:microsoft.com/office/officeart/2005/8/layout/target3"/>
    <dgm:cxn modelId="{6C24D011-0C02-4D75-8F99-FBA04F7903BA}" type="presParOf" srcId="{71045F8C-00FA-488E-A7BD-E2E6753D979D}" destId="{832BF48F-0145-4429-9E02-8FCA946CCE9E}" srcOrd="16" destOrd="0" presId="urn:microsoft.com/office/officeart/2005/8/layout/target3"/>
    <dgm:cxn modelId="{712FC0BC-24E5-4351-AD9A-2D4EC8E90902}" type="presParOf" srcId="{71045F8C-00FA-488E-A7BD-E2E6753D979D}" destId="{E7297F21-D4FD-4A41-AE58-814D01A6B5E7}" srcOrd="17" destOrd="0" presId="urn:microsoft.com/office/officeart/2005/8/layout/target3"/>
    <dgm:cxn modelId="{06F94C14-5203-4B45-A3C3-6968A4858E83}" type="presParOf" srcId="{71045F8C-00FA-488E-A7BD-E2E6753D979D}" destId="{59F530CB-4999-43B3-A00D-6AB53886BD77}" srcOrd="18" destOrd="0" presId="urn:microsoft.com/office/officeart/2005/8/layout/target3"/>
    <dgm:cxn modelId="{ECF2B4E3-E33B-4CE0-80D4-A85F462DD0E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VY_32_INOVACE_1B26Čj2_Slabiky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Slabiky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30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47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297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431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811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089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68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839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489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03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457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445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281731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rozdělování slov na slabiky.</a:t>
            </a:r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jsou názorné.</a:t>
            </a:r>
          </a:p>
          <a:p>
            <a:r>
              <a:rPr lang="cs-CZ" dirty="0" smtClean="0"/>
              <a:t>Metodické pokyny: </a:t>
            </a:r>
          </a:p>
          <a:p>
            <a:pPr lvl="1">
              <a:buNone/>
            </a:pPr>
            <a:r>
              <a:rPr lang="cs-CZ" dirty="0" smtClean="0"/>
              <a:t>3. snímek - využij </a:t>
            </a:r>
            <a:r>
              <a:rPr lang="cs-CZ" dirty="0" err="1" smtClean="0"/>
              <a:t>Qdraw</a:t>
            </a:r>
            <a:r>
              <a:rPr lang="cs-CZ" dirty="0" smtClean="0"/>
              <a:t>  nebo fix, </a:t>
            </a:r>
          </a:p>
          <a:p>
            <a:pPr lvl="1">
              <a:buNone/>
            </a:pPr>
            <a:r>
              <a:rPr lang="cs-CZ" dirty="0" smtClean="0"/>
              <a:t>		           - vytleskávej slabiky</a:t>
            </a:r>
          </a:p>
          <a:p>
            <a:pPr lvl="1">
              <a:buNone/>
            </a:pPr>
            <a:r>
              <a:rPr lang="cs-CZ" dirty="0" smtClean="0"/>
              <a:t>4. snímek – ze slabik v obrazci utvoř slovo</a:t>
            </a:r>
          </a:p>
          <a:p>
            <a:pPr lvl="1">
              <a:buNone/>
            </a:pPr>
            <a:r>
              <a:rPr lang="cs-CZ" dirty="0" smtClean="0"/>
              <a:t>		           -  vymýšlej další slova podle zadání (dvojslabičná…)</a:t>
            </a:r>
          </a:p>
          <a:p>
            <a:pPr lvl="1">
              <a:buNone/>
            </a:pPr>
            <a:r>
              <a:rPr lang="cs-CZ" dirty="0" smtClean="0"/>
              <a:t>5. snímek – pomocí pera posouvej slabiky na linku tak, aby vzniklo     		slovo	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slova do rámečků rozděleně po slabikách, vyber správný počet okýnek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tele, králík, slepice, house, kůň, krůta, pes, kočička, kachna, vepř, ovečka, motýlek, myš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3284984"/>
            <a:ext cx="648072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4221088"/>
            <a:ext cx="648072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59632" y="4221088"/>
            <a:ext cx="648072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9752" y="4221088"/>
            <a:ext cx="648072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5157192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47664" y="5157192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67744" y="5157192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19872" y="5157192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39952" y="5157192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60032" y="5157192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84168" y="5157192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04248" y="5157192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524328" y="5157192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619672" y="3284984"/>
            <a:ext cx="648072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059832" y="4221088"/>
            <a:ext cx="648072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211960" y="4221088"/>
            <a:ext cx="648072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932040" y="4221088"/>
            <a:ext cx="648072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84168" y="4221088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804248" y="4221088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524328" y="4221088"/>
            <a:ext cx="648072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771800" y="3284984"/>
            <a:ext cx="648072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779912" y="3284984"/>
            <a:ext cx="648072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932040" y="3284984"/>
            <a:ext cx="648072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52120" y="3284984"/>
            <a:ext cx="648072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04248" y="3284984"/>
            <a:ext cx="648072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524328" y="3284984"/>
            <a:ext cx="648072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Sestav ze slabik slova, vymysli pro spolužáky další podobné hádanky.</a:t>
            </a: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107504" y="1988840"/>
            <a:ext cx="1763688" cy="1296144"/>
          </a:xfrm>
          <a:prstGeom prst="triangl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la   </a:t>
            </a:r>
          </a:p>
          <a:p>
            <a:pPr algn="ctr"/>
            <a:r>
              <a:rPr lang="cs-CZ" sz="2400" noProof="1" smtClean="0">
                <a:solidFill>
                  <a:schemeClr val="accent2">
                    <a:lumMod val="50000"/>
                  </a:schemeClr>
                </a:solidFill>
              </a:rPr>
              <a:t>vi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2400" noProof="1" smtClean="0">
                <a:solidFill>
                  <a:schemeClr val="accent2">
                    <a:lumMod val="50000"/>
                  </a:schemeClr>
                </a:solidFill>
              </a:rPr>
              <a:t>ce</a:t>
            </a:r>
            <a:endParaRPr lang="cs-CZ" sz="2400" noProof="1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99992" y="1628800"/>
            <a:ext cx="1440160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/>
              <a:t>Zla      </a:t>
            </a:r>
            <a:r>
              <a:rPr lang="cs-CZ" sz="2400" noProof="1" smtClean="0"/>
              <a:t>vlás</a:t>
            </a:r>
          </a:p>
          <a:p>
            <a:pPr algn="just"/>
            <a:r>
              <a:rPr lang="cs-CZ" sz="2400" dirty="0" smtClean="0"/>
              <a:t>                        </a:t>
            </a:r>
          </a:p>
          <a:p>
            <a:pPr algn="just"/>
            <a:r>
              <a:rPr lang="cs-CZ" sz="2400" dirty="0" smtClean="0"/>
              <a:t>                                </a:t>
            </a:r>
          </a:p>
          <a:p>
            <a:pPr algn="just"/>
            <a:r>
              <a:rPr lang="cs-CZ" sz="2400" noProof="1" smtClean="0"/>
              <a:t>ka</a:t>
            </a:r>
            <a:r>
              <a:rPr lang="cs-CZ" sz="2400" dirty="0" smtClean="0"/>
              <a:t>          to   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300192" y="3284984"/>
            <a:ext cx="2160240" cy="72008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noProof="1" smtClean="0">
                <a:solidFill>
                  <a:schemeClr val="accent3">
                    <a:lumMod val="50000"/>
                  </a:schemeClr>
                </a:solidFill>
              </a:rPr>
              <a:t>se                   šit</a:t>
            </a:r>
            <a:endParaRPr lang="cs-CZ" sz="2400" noProof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1331640" y="3284984"/>
            <a:ext cx="1872208" cy="1296144"/>
          </a:xfrm>
          <a:prstGeom prst="triangle">
            <a:avLst>
              <a:gd name="adj" fmla="val 47629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noProof="1" smtClean="0">
                <a:solidFill>
                  <a:schemeClr val="accent2">
                    <a:lumMod val="50000"/>
                  </a:schemeClr>
                </a:solidFill>
              </a:rPr>
              <a:t>ka</a:t>
            </a:r>
            <a:r>
              <a:rPr lang="cs-CZ" noProof="1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2400" noProof="1" smtClean="0">
                <a:solidFill>
                  <a:schemeClr val="accent2">
                    <a:lumMod val="50000"/>
                  </a:schemeClr>
                </a:solidFill>
              </a:rPr>
              <a:t>sič</a:t>
            </a:r>
            <a:r>
              <a:rPr lang="cs-CZ" noProof="1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400" noProof="1" smtClean="0">
                <a:solidFill>
                  <a:schemeClr val="accent2">
                    <a:lumMod val="50000"/>
                  </a:schemeClr>
                </a:solidFill>
              </a:rPr>
              <a:t>hu</a:t>
            </a:r>
            <a:endParaRPr lang="cs-CZ" sz="2400" noProof="1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2699792" y="4941168"/>
            <a:ext cx="1691680" cy="1512168"/>
          </a:xfrm>
          <a:prstGeom prst="triangl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noProof="1" smtClean="0">
                <a:solidFill>
                  <a:schemeClr val="accent2">
                    <a:lumMod val="50000"/>
                  </a:schemeClr>
                </a:solidFill>
              </a:rPr>
              <a:t>x   </a:t>
            </a:r>
          </a:p>
          <a:p>
            <a:pPr algn="ctr"/>
            <a:r>
              <a:rPr lang="cs-CZ" sz="2400" noProof="1" smtClean="0">
                <a:solidFill>
                  <a:schemeClr val="accent2">
                    <a:lumMod val="50000"/>
                  </a:schemeClr>
                </a:solidFill>
              </a:rPr>
              <a:t>x   x  </a:t>
            </a:r>
            <a:endParaRPr lang="cs-CZ" sz="2400" noProof="1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9912" y="3284984"/>
            <a:ext cx="1440160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noProof="1" smtClean="0"/>
              <a:t>pre       na</a:t>
            </a:r>
          </a:p>
          <a:p>
            <a:pPr algn="just"/>
            <a:endParaRPr lang="cs-CZ" sz="2400" noProof="1" smtClean="0"/>
          </a:p>
          <a:p>
            <a:pPr algn="just"/>
            <a:r>
              <a:rPr lang="cs-CZ" sz="2400" noProof="1" smtClean="0"/>
              <a:t>               ko           ti</a:t>
            </a:r>
            <a:endParaRPr lang="cs-CZ" sz="2400" noProof="1"/>
          </a:p>
        </p:txBody>
      </p:sp>
      <p:sp>
        <p:nvSpPr>
          <p:cNvPr id="10" name="Obdélník 9"/>
          <p:cNvSpPr/>
          <p:nvPr/>
        </p:nvSpPr>
        <p:spPr>
          <a:xfrm>
            <a:off x="899592" y="4941168"/>
            <a:ext cx="1440160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noProof="1" smtClean="0"/>
              <a:t>liš         pe</a:t>
            </a:r>
          </a:p>
          <a:p>
            <a:pPr algn="just"/>
            <a:endParaRPr lang="cs-CZ" sz="2400" noProof="1" smtClean="0"/>
          </a:p>
          <a:p>
            <a:pPr algn="just"/>
            <a:endParaRPr lang="cs-CZ" sz="2400" noProof="1" smtClean="0"/>
          </a:p>
          <a:p>
            <a:pPr algn="just"/>
            <a:r>
              <a:rPr lang="cs-CZ" sz="2400" noProof="1" smtClean="0"/>
              <a:t>pam      ka</a:t>
            </a:r>
            <a:endParaRPr lang="cs-CZ" sz="2400" noProof="1"/>
          </a:p>
        </p:txBody>
      </p:sp>
      <p:sp>
        <p:nvSpPr>
          <p:cNvPr id="11" name="Obdélník 10"/>
          <p:cNvSpPr/>
          <p:nvPr/>
        </p:nvSpPr>
        <p:spPr>
          <a:xfrm>
            <a:off x="6228184" y="2204864"/>
            <a:ext cx="2160240" cy="72008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noProof="1" smtClean="0">
                <a:solidFill>
                  <a:schemeClr val="accent3">
                    <a:lumMod val="50000"/>
                  </a:schemeClr>
                </a:solidFill>
              </a:rPr>
              <a:t>mí                 ček</a:t>
            </a:r>
            <a:endParaRPr lang="cs-CZ" sz="2400" noProof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4208" y="4437112"/>
            <a:ext cx="2160240" cy="72008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noProof="1" smtClean="0">
                <a:solidFill>
                  <a:schemeClr val="accent3">
                    <a:lumMod val="50000"/>
                  </a:schemeClr>
                </a:solidFill>
              </a:rPr>
              <a:t>myš                 ka</a:t>
            </a:r>
            <a:endParaRPr lang="cs-CZ" sz="2400" noProof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44208" y="5733256"/>
            <a:ext cx="2160240" cy="72008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noProof="1" smtClean="0">
                <a:solidFill>
                  <a:schemeClr val="accent3">
                    <a:lumMod val="50000"/>
                  </a:schemeClr>
                </a:solidFill>
              </a:rPr>
              <a:t>x                        x</a:t>
            </a:r>
            <a:endParaRPr lang="cs-CZ" sz="2400" noProof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16016" y="4941168"/>
            <a:ext cx="1440160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noProof="1" smtClean="0"/>
              <a:t>x              x             </a:t>
            </a:r>
          </a:p>
          <a:p>
            <a:pPr algn="just"/>
            <a:r>
              <a:rPr lang="cs-CZ" sz="2400" noProof="1" smtClean="0"/>
              <a:t>                                                             </a:t>
            </a:r>
          </a:p>
          <a:p>
            <a:pPr algn="just"/>
            <a:r>
              <a:rPr lang="cs-CZ" sz="2400" noProof="1" smtClean="0"/>
              <a:t>                </a:t>
            </a:r>
          </a:p>
          <a:p>
            <a:pPr algn="just"/>
            <a:r>
              <a:rPr lang="cs-CZ" sz="2400" noProof="1" smtClean="0"/>
              <a:t>x              x</a:t>
            </a:r>
            <a:endParaRPr lang="cs-CZ" sz="2400" noProof="1"/>
          </a:p>
        </p:txBody>
      </p:sp>
      <p:sp>
        <p:nvSpPr>
          <p:cNvPr id="15" name="Rovnoramenný trojúhelník 14"/>
          <p:cNvSpPr/>
          <p:nvPr/>
        </p:nvSpPr>
        <p:spPr>
          <a:xfrm>
            <a:off x="1907704" y="1484784"/>
            <a:ext cx="2088232" cy="1584176"/>
          </a:xfrm>
          <a:prstGeom prst="triangl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noProof="1" smtClean="0">
                <a:solidFill>
                  <a:schemeClr val="accent2">
                    <a:lumMod val="50000"/>
                  </a:schemeClr>
                </a:solidFill>
              </a:rPr>
              <a:t>ček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2400" noProof="1" smtClean="0">
                <a:solidFill>
                  <a:schemeClr val="accent2">
                    <a:lumMod val="50000"/>
                  </a:schemeClr>
                </a:solidFill>
              </a:rPr>
              <a:t>ky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2400" noProof="1" smtClean="0">
                <a:solidFill>
                  <a:schemeClr val="accent2">
                    <a:lumMod val="50000"/>
                  </a:schemeClr>
                </a:solidFill>
              </a:rPr>
              <a:t>blí</a:t>
            </a:r>
            <a:endParaRPr lang="cs-CZ" sz="2400" noProof="1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slova </a:t>
            </a:r>
            <a:r>
              <a:rPr lang="cs-CZ" smtClean="0"/>
              <a:t>ze </a:t>
            </a:r>
            <a:r>
              <a:rPr lang="cs-CZ" smtClean="0"/>
              <a:t>slabik.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004048" y="5877272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7380312" y="4797152"/>
            <a:ext cx="81009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899592" y="5589240"/>
            <a:ext cx="81009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ČEK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292080" y="4797152"/>
            <a:ext cx="81009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NEK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203848" y="5877272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PÍ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7812360" y="5805264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LU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139952" y="5013176"/>
            <a:ext cx="81009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ČEK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372200" y="5877272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8172400" y="4293096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979712" y="594928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2627784" y="5301208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012160" y="3789040"/>
            <a:ext cx="81009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SAN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1547664" y="414908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PÍ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067944" y="6093296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RA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4716016" y="414908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TA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131840" y="4581128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KY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1763688" y="4941168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6300192" y="4797152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BL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539552" y="4653136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851920" y="378904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BĚ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539552" y="378904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HŘÍ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2627784" y="378904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PÍR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7380312" y="3933056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395536" y="6165304"/>
            <a:ext cx="7200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TUŽ</a:t>
            </a:r>
            <a:endParaRPr lang="cs-CZ" sz="2400" dirty="0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395536" y="1988840"/>
            <a:ext cx="8352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95536" y="2708920"/>
            <a:ext cx="8352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95536" y="3429000"/>
            <a:ext cx="8352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1115616" y="1556792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MA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395536" y="1556792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186</Words>
  <Application>Microsoft Office PowerPoint</Application>
  <PresentationFormat>Předvádění na obrazovce (4:3)</PresentationFormat>
  <Paragraphs>71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Zapiš slova do rámečků rozděleně po slabikách, vyber správný počet okýnek</vt:lpstr>
      <vt:lpstr>Sestav ze slabik slova, vymysli pro spolužáky další podobné hádanky.</vt:lpstr>
      <vt:lpstr>Slož slova ze slabik.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</dc:title>
  <dc:creator>Švehlová Marie</dc:creator>
  <cp:lastModifiedBy>Martin Králík</cp:lastModifiedBy>
  <cp:revision>37</cp:revision>
  <dcterms:created xsi:type="dcterms:W3CDTF">2011-10-24T11:13:59Z</dcterms:created>
  <dcterms:modified xsi:type="dcterms:W3CDTF">2012-03-06T17:56:41Z</dcterms:modified>
</cp:coreProperties>
</file>