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VY_52_INOVACE_30_Vývoj člověka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Člověk 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D2EEA29-52E1-45E6-97BC-0C22F0BCDA2D}" type="presOf" srcId="{EBC41103-E2E5-4D48-9B4B-425520D3D098}" destId="{F969C235-9271-4D34-B740-D627A121CAD0}" srcOrd="1" destOrd="0" presId="urn:microsoft.com/office/officeart/2005/8/layout/target3"/>
    <dgm:cxn modelId="{9F24A587-81BE-4B0A-B392-D32A7CE84316}" type="presOf" srcId="{445C7998-7549-48B0-BD68-D4F0167F02E5}" destId="{BC35EE03-4121-4EF9-923D-7CB6D30D358D}" srcOrd="0" destOrd="0" presId="urn:microsoft.com/office/officeart/2005/8/layout/target3"/>
    <dgm:cxn modelId="{E3E183F4-38EC-4DFF-9614-1D6F2D4620F7}" type="presOf" srcId="{DAEA276B-ECF9-46F6-A7D3-4693B2D32BC4}" destId="{CDED6FE3-AD8F-4ACC-B6B8-710EDDD97598}" srcOrd="0" destOrd="0" presId="urn:microsoft.com/office/officeart/2005/8/layout/target3"/>
    <dgm:cxn modelId="{C16D8B9A-F284-499B-9F49-2B1A240BD63C}" type="presOf" srcId="{019433A1-1324-4DE1-9E6F-32B851095F74}" destId="{A3817367-F2BC-482F-8832-FA00B51DCCF3}" srcOrd="0" destOrd="0" presId="urn:microsoft.com/office/officeart/2005/8/layout/target3"/>
    <dgm:cxn modelId="{92E1E0D7-4D86-4425-BA46-BFA47E49B374}" type="presOf" srcId="{C73C7642-F245-4585-8F88-243F9FAEF6CA}" destId="{AA41A67C-3D3F-4AE9-9E0F-5D7F7BB2E741}" srcOrd="1" destOrd="0" presId="urn:microsoft.com/office/officeart/2005/8/layout/target3"/>
    <dgm:cxn modelId="{6AACE8FD-66A7-4B7F-B543-5E86F1689365}" type="presOf" srcId="{445C7998-7549-48B0-BD68-D4F0167F02E5}" destId="{4D19AB04-24FA-40C2-B203-52AE3D15E17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6516F84-CAD0-4EDD-A076-3E6955D88D17}" type="presOf" srcId="{FBBFC3EA-9D9D-4F3A-BEA6-9C2C0E46BF20}" destId="{832BF48F-0145-4429-9E02-8FCA946CCE9E}" srcOrd="1" destOrd="0" presId="urn:microsoft.com/office/officeart/2005/8/layout/target3"/>
    <dgm:cxn modelId="{D63C554A-AD75-4E8E-9637-54E085228674}" type="presOf" srcId="{EBC41103-E2E5-4D48-9B4B-425520D3D098}" destId="{50C2F88D-8688-44C2-A854-691F34009D3B}" srcOrd="0" destOrd="0" presId="urn:microsoft.com/office/officeart/2005/8/layout/target3"/>
    <dgm:cxn modelId="{7AF00ABF-F164-422D-89E7-82413A163BDF}" type="presOf" srcId="{DAEA276B-ECF9-46F6-A7D3-4693B2D32BC4}" destId="{F69A1436-182C-465B-AD7F-FE48E0C090C1}" srcOrd="1" destOrd="0" presId="urn:microsoft.com/office/officeart/2005/8/layout/target3"/>
    <dgm:cxn modelId="{B3318119-9982-40C5-A37B-F2C29E6AFB8C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85CC86D2-0144-4FD7-B993-65E17C3D1ACD}" type="presOf" srcId="{FBBFC3EA-9D9D-4F3A-BEA6-9C2C0E46BF20}" destId="{643EA938-EDE0-4533-ACCC-D2BD6F3A527C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C34E4101-D47D-4954-A34F-74E4BA035CC5}" type="presOf" srcId="{C73C7642-F245-4585-8F88-243F9FAEF6CA}" destId="{97289DF2-90F4-4EC2-A9FC-633B00BAB610}" srcOrd="0" destOrd="0" presId="urn:microsoft.com/office/officeart/2005/8/layout/target3"/>
    <dgm:cxn modelId="{E70B39C5-C652-4494-9012-5471802D68B4}" type="presOf" srcId="{39F8B381-5807-488E-AC22-73DD4140ED4A}" destId="{71045F8C-00FA-488E-A7BD-E2E6753D979D}" srcOrd="0" destOrd="0" presId="urn:microsoft.com/office/officeart/2005/8/layout/target3"/>
    <dgm:cxn modelId="{FECB7405-88CA-43D3-A945-28288BFC0A52}" type="presParOf" srcId="{71045F8C-00FA-488E-A7BD-E2E6753D979D}" destId="{3577EC6B-C980-4F34-8C69-4365E7B8FC8C}" srcOrd="0" destOrd="0" presId="urn:microsoft.com/office/officeart/2005/8/layout/target3"/>
    <dgm:cxn modelId="{3CA28773-EF2C-43CA-881C-DB3FD4AB4211}" type="presParOf" srcId="{71045F8C-00FA-488E-A7BD-E2E6753D979D}" destId="{6940EB87-DC1D-4BC3-9408-9AC2E1FFC039}" srcOrd="1" destOrd="0" presId="urn:microsoft.com/office/officeart/2005/8/layout/target3"/>
    <dgm:cxn modelId="{8964A4E7-513F-4E04-B811-F3F3A5146E4F}" type="presParOf" srcId="{71045F8C-00FA-488E-A7BD-E2E6753D979D}" destId="{BC35EE03-4121-4EF9-923D-7CB6D30D358D}" srcOrd="2" destOrd="0" presId="urn:microsoft.com/office/officeart/2005/8/layout/target3"/>
    <dgm:cxn modelId="{818A85F8-8ED3-426F-84A0-740D52DECC70}" type="presParOf" srcId="{71045F8C-00FA-488E-A7BD-E2E6753D979D}" destId="{C95EEA27-3CBF-4645-A92D-9D8AF5C1CBFC}" srcOrd="3" destOrd="0" presId="urn:microsoft.com/office/officeart/2005/8/layout/target3"/>
    <dgm:cxn modelId="{AD25E850-BD7C-47F9-8E96-CBA4F359F235}" type="presParOf" srcId="{71045F8C-00FA-488E-A7BD-E2E6753D979D}" destId="{851BB866-B6AE-4566-893F-4C635BA974FC}" srcOrd="4" destOrd="0" presId="urn:microsoft.com/office/officeart/2005/8/layout/target3"/>
    <dgm:cxn modelId="{0AF046B4-BE55-440B-84D1-618A7D2029DA}" type="presParOf" srcId="{71045F8C-00FA-488E-A7BD-E2E6753D979D}" destId="{643EA938-EDE0-4533-ACCC-D2BD6F3A527C}" srcOrd="5" destOrd="0" presId="urn:microsoft.com/office/officeart/2005/8/layout/target3"/>
    <dgm:cxn modelId="{DC077EC3-C838-42C9-BCFB-99A2EACDC24D}" type="presParOf" srcId="{71045F8C-00FA-488E-A7BD-E2E6753D979D}" destId="{92F31B18-D66D-4CC7-89B9-378928DE877D}" srcOrd="6" destOrd="0" presId="urn:microsoft.com/office/officeart/2005/8/layout/target3"/>
    <dgm:cxn modelId="{4D86953E-9126-4CFB-B836-7D40DB06A13F}" type="presParOf" srcId="{71045F8C-00FA-488E-A7BD-E2E6753D979D}" destId="{902074E1-B931-4618-97F1-FADBE82E9C3C}" srcOrd="7" destOrd="0" presId="urn:microsoft.com/office/officeart/2005/8/layout/target3"/>
    <dgm:cxn modelId="{A27ADE06-145A-4C7F-88BE-D039116A6135}" type="presParOf" srcId="{71045F8C-00FA-488E-A7BD-E2E6753D979D}" destId="{A3817367-F2BC-482F-8832-FA00B51DCCF3}" srcOrd="8" destOrd="0" presId="urn:microsoft.com/office/officeart/2005/8/layout/target3"/>
    <dgm:cxn modelId="{5F156EBF-735C-4B34-B07D-C15BB6CC5E8A}" type="presParOf" srcId="{71045F8C-00FA-488E-A7BD-E2E6753D979D}" destId="{626ABFF6-56C8-4386-B662-68EC364EED9D}" srcOrd="9" destOrd="0" presId="urn:microsoft.com/office/officeart/2005/8/layout/target3"/>
    <dgm:cxn modelId="{7D61AB59-0DEE-4E22-BD59-F6DACDC04CBB}" type="presParOf" srcId="{71045F8C-00FA-488E-A7BD-E2E6753D979D}" destId="{6DB11F1C-D028-4800-9625-6611CA9DE6D4}" srcOrd="10" destOrd="0" presId="urn:microsoft.com/office/officeart/2005/8/layout/target3"/>
    <dgm:cxn modelId="{3F688888-D298-4E81-AAFB-BE11BDBA2FA2}" type="presParOf" srcId="{71045F8C-00FA-488E-A7BD-E2E6753D979D}" destId="{CDED6FE3-AD8F-4ACC-B6B8-710EDDD97598}" srcOrd="11" destOrd="0" presId="urn:microsoft.com/office/officeart/2005/8/layout/target3"/>
    <dgm:cxn modelId="{6538F2F4-B184-412B-97B6-17B07DE60C69}" type="presParOf" srcId="{71045F8C-00FA-488E-A7BD-E2E6753D979D}" destId="{397AC6D7-84A6-4150-958F-83C92D9ACF38}" srcOrd="12" destOrd="0" presId="urn:microsoft.com/office/officeart/2005/8/layout/target3"/>
    <dgm:cxn modelId="{3097B17F-BA2E-4942-94EF-2D31ECD3248D}" type="presParOf" srcId="{71045F8C-00FA-488E-A7BD-E2E6753D979D}" destId="{D7419528-33A6-416D-9E64-B3F7915C5149}" srcOrd="13" destOrd="0" presId="urn:microsoft.com/office/officeart/2005/8/layout/target3"/>
    <dgm:cxn modelId="{B2D66D20-D476-4DE3-8F3A-FDF3535C0E88}" type="presParOf" srcId="{71045F8C-00FA-488E-A7BD-E2E6753D979D}" destId="{97289DF2-90F4-4EC2-A9FC-633B00BAB610}" srcOrd="14" destOrd="0" presId="urn:microsoft.com/office/officeart/2005/8/layout/target3"/>
    <dgm:cxn modelId="{3CF5D58A-7DB0-4BE4-9297-CC4E954A4D09}" type="presParOf" srcId="{71045F8C-00FA-488E-A7BD-E2E6753D979D}" destId="{234EBA9D-95B4-4C20-A84E-6F65F1085DC6}" srcOrd="15" destOrd="0" presId="urn:microsoft.com/office/officeart/2005/8/layout/target3"/>
    <dgm:cxn modelId="{5ABB9C2E-6060-4EC7-AFA5-84D322F7D514}" type="presParOf" srcId="{71045F8C-00FA-488E-A7BD-E2E6753D979D}" destId="{12255512-213F-41DF-90A6-8B4CD74A2B52}" srcOrd="16" destOrd="0" presId="urn:microsoft.com/office/officeart/2005/8/layout/target3"/>
    <dgm:cxn modelId="{2B078937-5715-4A32-B355-568F79A18EEE}" type="presParOf" srcId="{71045F8C-00FA-488E-A7BD-E2E6753D979D}" destId="{50C2F88D-8688-44C2-A854-691F34009D3B}" srcOrd="17" destOrd="0" presId="urn:microsoft.com/office/officeart/2005/8/layout/target3"/>
    <dgm:cxn modelId="{02A7A58D-08A3-414E-A345-47DEECF805B3}" type="presParOf" srcId="{71045F8C-00FA-488E-A7BD-E2E6753D979D}" destId="{4D19AB04-24FA-40C2-B203-52AE3D15E171}" srcOrd="18" destOrd="0" presId="urn:microsoft.com/office/officeart/2005/8/layout/target3"/>
    <dgm:cxn modelId="{9A42D877-834E-4634-9D8A-9A8766FACFF3}" type="presParOf" srcId="{71045F8C-00FA-488E-A7BD-E2E6753D979D}" destId="{832BF48F-0145-4429-9E02-8FCA946CCE9E}" srcOrd="19" destOrd="0" presId="urn:microsoft.com/office/officeart/2005/8/layout/target3"/>
    <dgm:cxn modelId="{79B9D768-E30E-4530-87F0-26C2B24882D6}" type="presParOf" srcId="{71045F8C-00FA-488E-A7BD-E2E6753D979D}" destId="{E7297F21-D4FD-4A41-AE58-814D01A6B5E7}" srcOrd="20" destOrd="0" presId="urn:microsoft.com/office/officeart/2005/8/layout/target3"/>
    <dgm:cxn modelId="{088815EF-E2E1-4AE7-897C-17F40A4D57C1}" type="presParOf" srcId="{71045F8C-00FA-488E-A7BD-E2E6753D979D}" destId="{F69A1436-182C-465B-AD7F-FE48E0C090C1}" srcOrd="21" destOrd="0" presId="urn:microsoft.com/office/officeart/2005/8/layout/target3"/>
    <dgm:cxn modelId="{007BE2B2-2C63-49D7-864D-55B83196A461}" type="presParOf" srcId="{71045F8C-00FA-488E-A7BD-E2E6753D979D}" destId="{AA41A67C-3D3F-4AE9-9E0F-5D7F7BB2E741}" srcOrd="22" destOrd="0" presId="urn:microsoft.com/office/officeart/2005/8/layout/target3"/>
    <dgm:cxn modelId="{1E0903F7-90F7-4721-865F-D20B6880C8A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VY_52_INOVACE_30_Vývoj člověka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Člověk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136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4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83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306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583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1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6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35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429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99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569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1FD0A-25E1-40FA-BDD6-AD00E3AA1115}" type="datetimeFigureOut">
              <a:rPr lang="cs-CZ" smtClean="0"/>
              <a:t>1.8.2012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26930-7FEA-4284-8562-861749C498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68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1955202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77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ANOTACE</a:t>
            </a:r>
            <a:endParaRPr lang="cs-CZ" sz="66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MATERIÁL JE URČEN PRO ŽÁKY 5. ROČNÍKU</a:t>
            </a:r>
          </a:p>
          <a:p>
            <a:r>
              <a:rPr lang="cs-CZ" dirty="0" smtClean="0"/>
              <a:t>MATERIÁL SLOUŽÍ K VÝKLADU UČIVA</a:t>
            </a:r>
          </a:p>
          <a:p>
            <a:r>
              <a:rPr lang="cs-CZ" dirty="0" smtClean="0"/>
              <a:t>POMŮCKY – SEŠIT, PSACÍ POTŘEBY</a:t>
            </a:r>
          </a:p>
          <a:p>
            <a:r>
              <a:rPr lang="cs-CZ" dirty="0" smtClean="0"/>
              <a:t>INOVACE: PRÁCE NA INTERAKTIVNÍ TABULI</a:t>
            </a:r>
          </a:p>
          <a:p>
            <a:pPr marL="0" indent="0">
              <a:buNone/>
            </a:pPr>
            <a:r>
              <a:rPr lang="cs-CZ" dirty="0" smtClean="0"/>
              <a:t>                       AKTIVNÍ ZAPOJENÍ ŽÁKŮ DO VÝUKY</a:t>
            </a:r>
          </a:p>
          <a:p>
            <a:pPr marL="0" indent="0">
              <a:buNone/>
            </a:pPr>
            <a:endParaRPr lang="cs-CZ" dirty="0" smtClean="0">
              <a:latin typeface="Berlin Sans FB" pitchFamily="34" charset="0"/>
            </a:endParaRP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549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468052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cs-CZ" sz="9600" b="1" i="1" dirty="0" smtClean="0"/>
              <a:t>VÝVOJ ČLOVĚKA</a:t>
            </a:r>
            <a:endParaRPr lang="cs-CZ" sz="9600" b="1" i="1" dirty="0"/>
          </a:p>
        </p:txBody>
      </p:sp>
    </p:spTree>
    <p:extLst>
      <p:ext uri="{BB962C8B-B14F-4D97-AF65-F5344CB8AC3E}">
        <p14:creationId xmlns:p14="http://schemas.microsoft.com/office/powerpoint/2010/main" val="328569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OD POČETÍ KE SMRTI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Život každého člověka začíná početím, což je splynutí spermie a </a:t>
            </a:r>
            <a:r>
              <a:rPr lang="cs-CZ" dirty="0" smtClean="0"/>
              <a:t>vajíčka.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Život končí smrtí.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156176" y="2132856"/>
            <a:ext cx="2160240" cy="201622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444208" y="2708920"/>
            <a:ext cx="360040" cy="1897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Zakřivená spojnice 9"/>
          <p:cNvCxnSpPr>
            <a:stCxn id="7" idx="2"/>
          </p:cNvCxnSpPr>
          <p:nvPr/>
        </p:nvCxnSpPr>
        <p:spPr>
          <a:xfrm rot="10800000" flipV="1">
            <a:off x="5361536" y="2803788"/>
            <a:ext cx="1082672" cy="814948"/>
          </a:xfrm>
          <a:prstGeom prst="curved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Hronková\AppData\Local\Microsoft\Windows\Temporary Internet Files\Content.IE5\GGD2473E\MC9002505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416300"/>
            <a:ext cx="1677988" cy="315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8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TĚHOTENSTVÍ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Plod se v těle matky vyvíjí 9 měsíců.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Dítě je spojeno s matkou pupeční šňůrou, pomocí které je vyživováno a přivádí kyslík.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Matka během těhotenství dbá na zdravou výživu, nekouří a nepije alkohol – bylo by to škodlivé pro vývoj plodu.</a:t>
            </a:r>
            <a:endParaRPr lang="cs-CZ" dirty="0"/>
          </a:p>
        </p:txBody>
      </p:sp>
      <p:pic>
        <p:nvPicPr>
          <p:cNvPr id="1026" name="Picture 2" descr="C:\Users\Hronková\AppData\Local\Microsoft\Windows\Temporary Internet Files\Content.IE5\81EF3DJQ\MC9002949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863" y="1052736"/>
            <a:ext cx="18097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9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NOVOROZENEC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je dítě v době od narození do 28. dne života</a:t>
            </a:r>
          </a:p>
          <a:p>
            <a:r>
              <a:rPr lang="cs-CZ" dirty="0" smtClean="0"/>
              <a:t>Je zcela závislé na své matce</a:t>
            </a:r>
          </a:p>
          <a:p>
            <a:r>
              <a:rPr lang="cs-CZ" dirty="0"/>
              <a:t>s</a:t>
            </a:r>
            <a:r>
              <a:rPr lang="cs-CZ" dirty="0" smtClean="0"/>
              <a:t>amo dýchá</a:t>
            </a:r>
          </a:p>
          <a:p>
            <a:r>
              <a:rPr lang="cs-CZ" dirty="0"/>
              <a:t>m</a:t>
            </a:r>
            <a:r>
              <a:rPr lang="cs-CZ" dirty="0" smtClean="0"/>
              <a:t>á sací reflex  - pokud má něco v ústech saje</a:t>
            </a:r>
          </a:p>
          <a:p>
            <a:r>
              <a:rPr lang="cs-CZ" dirty="0"/>
              <a:t>p</a:t>
            </a:r>
            <a:r>
              <a:rPr lang="cs-CZ" dirty="0" smtClean="0"/>
              <a:t>láče</a:t>
            </a:r>
          </a:p>
          <a:p>
            <a:r>
              <a:rPr lang="cs-CZ" dirty="0"/>
              <a:t>v</a:t>
            </a:r>
            <a:r>
              <a:rPr lang="cs-CZ" dirty="0" smtClean="0"/>
              <a:t>ětšinu času spí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            úchopový reflex</a:t>
            </a:r>
          </a:p>
        </p:txBody>
      </p:sp>
      <p:pic>
        <p:nvPicPr>
          <p:cNvPr id="3074" name="Picture 2" descr="C:\Users\Hronková\AppData\Local\Microsoft\Windows\Temporary Internet Files\Content.IE5\81EF3DJQ\MP9004093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861047"/>
            <a:ext cx="1922326" cy="288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5436096" y="5157192"/>
            <a:ext cx="136815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19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KOJENEC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DÍTĚ OD 29. DNE DO 1 ROKU ŽIVOTA</a:t>
            </a:r>
          </a:p>
          <a:p>
            <a:r>
              <a:rPr lang="cs-CZ" dirty="0" smtClean="0"/>
              <a:t>VÝŽIVA – KOJENÍ + OD 6. MĚSÍCE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PŘIKRMOVÁNÍ</a:t>
            </a:r>
          </a:p>
          <a:p>
            <a:r>
              <a:rPr lang="cs-CZ" dirty="0" smtClean="0"/>
              <a:t>UDĚLÁ NEJVĚTŠÍ POKROK VE SVÉM VÝVOJI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KOLEM 1 ROKU UMÍ CHODIT, ZAČÍNÁ ŽVATLAT</a:t>
            </a:r>
          </a:p>
          <a:p>
            <a:endParaRPr lang="cs-CZ" dirty="0"/>
          </a:p>
        </p:txBody>
      </p:sp>
      <p:pic>
        <p:nvPicPr>
          <p:cNvPr id="4098" name="Picture 2" descr="C:\Users\Hronková\AppData\Local\Microsoft\Windows\Temporary Internet Files\Content.IE5\N1GGBFLW\MP9003999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17032"/>
            <a:ext cx="2282166" cy="15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638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BATOLE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OD 1 ROKU DO 3 LET</a:t>
            </a:r>
          </a:p>
          <a:p>
            <a:endParaRPr lang="cs-CZ" dirty="0"/>
          </a:p>
        </p:txBody>
      </p:sp>
      <p:pic>
        <p:nvPicPr>
          <p:cNvPr id="11266" name="Picture 2" descr="C:\Users\Hronková\AppData\Local\Microsoft\Windows\Temporary Internet Files\Content.IE5\JMV30A3Q\MP9004308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2816"/>
            <a:ext cx="2926894" cy="399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Hronková\AppData\Local\Microsoft\Windows\Temporary Internet Files\Content.IE5\GGD2473E\MP90043089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8880"/>
            <a:ext cx="3143570" cy="4286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45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PŘEDŠKOLÁK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OBDOBÍ PŘED NÁSTUPEM DO ŠKOLY</a:t>
            </a:r>
          </a:p>
          <a:p>
            <a:r>
              <a:rPr lang="cs-CZ" dirty="0" smtClean="0"/>
              <a:t>VĚTŠINOU DÍTĚ NAVŠTĚVUJE MATEŘSKOU ŠKOLKU</a:t>
            </a:r>
          </a:p>
          <a:p>
            <a:r>
              <a:rPr lang="cs-CZ" dirty="0" smtClean="0"/>
              <a:t>JE ZVÍDAVÉ</a:t>
            </a:r>
          </a:p>
          <a:p>
            <a:r>
              <a:rPr lang="cs-CZ" dirty="0" smtClean="0"/>
              <a:t>RÁDO SI HRAJE</a:t>
            </a:r>
            <a:endParaRPr lang="cs-CZ" dirty="0"/>
          </a:p>
        </p:txBody>
      </p:sp>
      <p:pic>
        <p:nvPicPr>
          <p:cNvPr id="10242" name="Picture 2" descr="C:\Users\Hronková\AppData\Local\Microsoft\Windows\Temporary Internet Files\Content.IE5\81EF3DJQ\MP9004311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3816127" cy="381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4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MLADŠÍ ŠKOLNÍ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OBDOBÍ NA 1. STUPNI ZÁKLADNÍ ŠKOLY</a:t>
            </a:r>
          </a:p>
          <a:p>
            <a:r>
              <a:rPr lang="cs-CZ" dirty="0" smtClean="0"/>
              <a:t>ZAČLEŇUJE SE DO KOLEKTIVU</a:t>
            </a:r>
          </a:p>
          <a:p>
            <a:r>
              <a:rPr lang="cs-CZ" dirty="0" smtClean="0"/>
              <a:t>NAUČÍ SE ZÁKLADNÍ UČIVO – ČÍST, PSÁT A POČÍTAT </a:t>
            </a:r>
            <a:endParaRPr lang="cs-CZ" dirty="0"/>
          </a:p>
        </p:txBody>
      </p:sp>
      <p:pic>
        <p:nvPicPr>
          <p:cNvPr id="9219" name="Picture 3" descr="C:\Users\Hronková\AppData\Local\Microsoft\Windows\Temporary Internet Files\Content.IE5\JMV30A3Q\MP9004393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90256"/>
            <a:ext cx="3150064" cy="277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84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STARŠÍ ŠKOLNÍ VĚK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OBDOBÍ DOSPÍVÁNÍ</a:t>
            </a:r>
          </a:p>
          <a:p>
            <a:r>
              <a:rPr lang="cs-CZ" dirty="0" smtClean="0"/>
              <a:t>12 – 15 LET</a:t>
            </a:r>
          </a:p>
          <a:p>
            <a:r>
              <a:rPr lang="cs-CZ" dirty="0" smtClean="0"/>
              <a:t>NÁSTUP PUBERTY</a:t>
            </a:r>
            <a:endParaRPr lang="cs-CZ" dirty="0"/>
          </a:p>
        </p:txBody>
      </p:sp>
      <p:pic>
        <p:nvPicPr>
          <p:cNvPr id="8194" name="Picture 2" descr="C:\Users\Hronková\AppData\Local\Microsoft\Windows\Temporary Internet Files\Content.IE5\JMV30A3Q\MP9004393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81328" y="4404146"/>
            <a:ext cx="4392488" cy="386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Hronková\AppData\Local\Microsoft\Windows\Temporary Internet Files\Content.IE5\JMV30A3Q\MP9004311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79858" y="2906066"/>
            <a:ext cx="68605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ronková\AppData\Local\Microsoft\Windows\Temporary Internet Files\Content.IE5\GGD2473E\MP90043940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88089"/>
            <a:ext cx="3055088" cy="457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Hronková\AppData\Local\Microsoft\Windows\Temporary Internet Files\Content.IE5\N1GGBFLW\MP9004394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57915"/>
            <a:ext cx="4311841" cy="287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78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DOSPÍVÁNÍ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ADOLESCENCE</a:t>
            </a:r>
          </a:p>
          <a:p>
            <a:r>
              <a:rPr lang="cs-CZ" dirty="0" smtClean="0"/>
              <a:t>15 – 20 LET</a:t>
            </a:r>
          </a:p>
          <a:p>
            <a:r>
              <a:rPr lang="cs-CZ" dirty="0" smtClean="0"/>
              <a:t>OBDOBÍ PŘÍPRAVY NA BUDOUCÍ  POVOLÁNÍ</a:t>
            </a:r>
            <a:endParaRPr lang="cs-CZ" dirty="0"/>
          </a:p>
        </p:txBody>
      </p:sp>
      <p:pic>
        <p:nvPicPr>
          <p:cNvPr id="7170" name="Picture 2" descr="C:\Users\Hronková\AppData\Local\Microsoft\Windows\Temporary Internet Files\Content.IE5\JMV30A3Q\MP9004394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56992"/>
            <a:ext cx="4048017" cy="270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45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DOSPĚLÍ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OD 20 LET</a:t>
            </a:r>
          </a:p>
          <a:p>
            <a:r>
              <a:rPr lang="cs-CZ" dirty="0" smtClean="0"/>
              <a:t>LIDÉ CHODÍ DO PRÁCE</a:t>
            </a:r>
          </a:p>
          <a:p>
            <a:r>
              <a:rPr lang="cs-CZ" dirty="0" smtClean="0"/>
              <a:t>BUDUJÍ SVÁ OBYDLÍ</a:t>
            </a:r>
          </a:p>
          <a:p>
            <a:r>
              <a:rPr lang="cs-CZ" dirty="0" smtClean="0"/>
              <a:t>ZAKLÁDAJÍ SVÉ RODINY </a:t>
            </a:r>
          </a:p>
          <a:p>
            <a:r>
              <a:rPr lang="cs-CZ" dirty="0" smtClean="0"/>
              <a:t>STARAJÍ SE O SVÉ DĚTI</a:t>
            </a:r>
            <a:endParaRPr lang="cs-CZ" dirty="0"/>
          </a:p>
        </p:txBody>
      </p:sp>
      <p:pic>
        <p:nvPicPr>
          <p:cNvPr id="6146" name="Picture 2" descr="C:\Users\Hronková\AppData\Local\Microsoft\Windows\Temporary Internet Files\Content.IE5\JMV30A3Q\MP9004385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16832"/>
            <a:ext cx="2758207" cy="413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89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STÁŘÍ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OBDOBÍ OD 60 LET - SENIOŘI</a:t>
            </a:r>
          </a:p>
          <a:p>
            <a:r>
              <a:rPr lang="cs-CZ" dirty="0" smtClean="0"/>
              <a:t>LIDÉ PŘESTÁVAJÍ CHODIT DO ZAMĚSTNÁNÍ</a:t>
            </a:r>
          </a:p>
          <a:p>
            <a:r>
              <a:rPr lang="cs-CZ" dirty="0" smtClean="0"/>
              <a:t>ODPOČÍVAJÍ</a:t>
            </a:r>
          </a:p>
          <a:p>
            <a:r>
              <a:rPr lang="cs-CZ" dirty="0" smtClean="0"/>
              <a:t>VĚNUJÍ SE SVÝM KONÍČKŮM</a:t>
            </a:r>
          </a:p>
          <a:p>
            <a:endParaRPr lang="cs-CZ" dirty="0"/>
          </a:p>
        </p:txBody>
      </p:sp>
      <p:pic>
        <p:nvPicPr>
          <p:cNvPr id="5122" name="Picture 2" descr="C:\Users\Hronková\AppData\Local\Microsoft\Windows\Temporary Internet Files\Content.IE5\N1GGBFLW\MP9004018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33056"/>
            <a:ext cx="3176662" cy="21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375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3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324</Words>
  <Application>Microsoft Office PowerPoint</Application>
  <PresentationFormat>Předvádění na obrazovce (4:3)</PresentationFormat>
  <Paragraphs>77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VÝVOJ ČLOVĚKA</vt:lpstr>
      <vt:lpstr>OD POČETÍ KE SMRTI</vt:lpstr>
      <vt:lpstr>TĚHOTENSTVÍ</vt:lpstr>
      <vt:lpstr>NOVOROZENEC</vt:lpstr>
      <vt:lpstr>KOJENEC</vt:lpstr>
      <vt:lpstr>BATOLE</vt:lpstr>
      <vt:lpstr>PŘEDŠKOLÁK</vt:lpstr>
      <vt:lpstr>MLADŠÍ ŠKOLNÍ VĚK</vt:lpstr>
      <vt:lpstr>STARŠÍ ŠKOLNÍ VĚK</vt:lpstr>
      <vt:lpstr>DOSPÍVÁNÍ</vt:lpstr>
      <vt:lpstr>DOSPĚLÍ</vt:lpstr>
      <vt:lpstr>STÁŘÍ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User</cp:lastModifiedBy>
  <cp:revision>10</cp:revision>
  <dcterms:created xsi:type="dcterms:W3CDTF">2012-05-30T18:14:02Z</dcterms:created>
  <dcterms:modified xsi:type="dcterms:W3CDTF">2012-08-01T11:29:20Z</dcterms:modified>
</cp:coreProperties>
</file>