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61" r:id="rId4"/>
    <p:sldId id="26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Marie Švehlová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Abeceda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VY_32_INOVACE_1B27Čj2_Abeceda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59DE0EF-DC3A-43E4-B1DA-855E37F0B574}" type="presOf" srcId="{39F8B381-5807-488E-AC22-73DD4140ED4A}" destId="{71045F8C-00FA-488E-A7BD-E2E6753D979D}" srcOrd="0" destOrd="0" presId="urn:microsoft.com/office/officeart/2005/8/layout/target3"/>
    <dgm:cxn modelId="{8CE4F9C0-A881-4281-9DD2-326154676C16}" type="presOf" srcId="{445C7998-7549-48B0-BD68-D4F0167F02E5}" destId="{4D19AB04-24FA-40C2-B203-52AE3D15E171}" srcOrd="1" destOrd="0" presId="urn:microsoft.com/office/officeart/2005/8/layout/target3"/>
    <dgm:cxn modelId="{E9276911-3A84-4E02-80E2-3BD08AA266AA}" type="presOf" srcId="{EBC41103-E2E5-4D48-9B4B-425520D3D098}" destId="{3BA01B75-849B-4716-8BCD-084A86FF328F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0A303E00-F115-4C00-A7D9-9E605A5F8C0C}" type="presOf" srcId="{EBC41103-E2E5-4D48-9B4B-425520D3D098}" destId="{A27B6496-BF1B-4384-9217-9659064D5D6A}" srcOrd="1" destOrd="0" presId="urn:microsoft.com/office/officeart/2005/8/layout/target3"/>
    <dgm:cxn modelId="{FC2BF9DE-CFAF-4190-952C-E348AEC6CD3F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51B5A20-0038-4E60-B0AE-351CDEA508A7}" type="presOf" srcId="{C73C7642-F245-4585-8F88-243F9FAEF6CA}" destId="{59F530CB-4999-43B3-A00D-6AB53886BD7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5C3BC98-FADC-4181-987C-50873DBA3D72}" type="presOf" srcId="{C73C7642-F245-4585-8F88-243F9FAEF6CA}" destId="{9A9B6F4F-B6FF-4F2D-B640-A8473E58952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9DEFACFF-505E-42EC-8ECA-73743955E596}" type="presOf" srcId="{019433A1-1324-4DE1-9E6F-32B851095F74}" destId="{A3817367-F2BC-482F-8832-FA00B51DCCF3}" srcOrd="0" destOrd="0" presId="urn:microsoft.com/office/officeart/2005/8/layout/target3"/>
    <dgm:cxn modelId="{0943E87A-55FD-4DB1-8294-72F9E20E8194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6AFFCFD3-24B3-4B70-908E-2D4500614500}" type="presOf" srcId="{445C7998-7549-48B0-BD68-D4F0167F02E5}" destId="{BC35EE03-4121-4EF9-923D-7CB6D30D358D}" srcOrd="0" destOrd="0" presId="urn:microsoft.com/office/officeart/2005/8/layout/target3"/>
    <dgm:cxn modelId="{C16C788C-CA28-40BC-9FD3-C792094FECB9}" type="presOf" srcId="{019433A1-1324-4DE1-9E6F-32B851095F74}" destId="{E7297F21-D4FD-4A41-AE58-814D01A6B5E7}" srcOrd="1" destOrd="0" presId="urn:microsoft.com/office/officeart/2005/8/layout/target3"/>
    <dgm:cxn modelId="{1C688070-AFE0-45AE-80F1-6B5A9F1237DD}" type="presParOf" srcId="{71045F8C-00FA-488E-A7BD-E2E6753D979D}" destId="{3577EC6B-C980-4F34-8C69-4365E7B8FC8C}" srcOrd="0" destOrd="0" presId="urn:microsoft.com/office/officeart/2005/8/layout/target3"/>
    <dgm:cxn modelId="{450980FC-4C50-40BC-8C85-C90EC890AB34}" type="presParOf" srcId="{71045F8C-00FA-488E-A7BD-E2E6753D979D}" destId="{6940EB87-DC1D-4BC3-9408-9AC2E1FFC039}" srcOrd="1" destOrd="0" presId="urn:microsoft.com/office/officeart/2005/8/layout/target3"/>
    <dgm:cxn modelId="{11D98F9D-12EE-45D2-935A-208760B94054}" type="presParOf" srcId="{71045F8C-00FA-488E-A7BD-E2E6753D979D}" destId="{BC35EE03-4121-4EF9-923D-7CB6D30D358D}" srcOrd="2" destOrd="0" presId="urn:microsoft.com/office/officeart/2005/8/layout/target3"/>
    <dgm:cxn modelId="{78238647-2C7F-44BD-9152-2D82D746E03F}" type="presParOf" srcId="{71045F8C-00FA-488E-A7BD-E2E6753D979D}" destId="{C95EEA27-3CBF-4645-A92D-9D8AF5C1CBFC}" srcOrd="3" destOrd="0" presId="urn:microsoft.com/office/officeart/2005/8/layout/target3"/>
    <dgm:cxn modelId="{D8D30679-B685-4A89-949D-9946DD2CD7C6}" type="presParOf" srcId="{71045F8C-00FA-488E-A7BD-E2E6753D979D}" destId="{851BB866-B6AE-4566-893F-4C635BA974FC}" srcOrd="4" destOrd="0" presId="urn:microsoft.com/office/officeart/2005/8/layout/target3"/>
    <dgm:cxn modelId="{196018A1-E9A3-40D8-BA91-245BE3CA3AF5}" type="presParOf" srcId="{71045F8C-00FA-488E-A7BD-E2E6753D979D}" destId="{643EA938-EDE0-4533-ACCC-D2BD6F3A527C}" srcOrd="5" destOrd="0" presId="urn:microsoft.com/office/officeart/2005/8/layout/target3"/>
    <dgm:cxn modelId="{A399E556-ED6E-45B8-82C4-4832F6D2D1E2}" type="presParOf" srcId="{71045F8C-00FA-488E-A7BD-E2E6753D979D}" destId="{92F31B18-D66D-4CC7-89B9-378928DE877D}" srcOrd="6" destOrd="0" presId="urn:microsoft.com/office/officeart/2005/8/layout/target3"/>
    <dgm:cxn modelId="{1434EA8A-C5AF-4DE3-9F39-6171FFE15BD6}" type="presParOf" srcId="{71045F8C-00FA-488E-A7BD-E2E6753D979D}" destId="{902074E1-B931-4618-97F1-FADBE82E9C3C}" srcOrd="7" destOrd="0" presId="urn:microsoft.com/office/officeart/2005/8/layout/target3"/>
    <dgm:cxn modelId="{8A45F70A-C4BE-4E5F-ABE2-838D4AD09562}" type="presParOf" srcId="{71045F8C-00FA-488E-A7BD-E2E6753D979D}" destId="{A3817367-F2BC-482F-8832-FA00B51DCCF3}" srcOrd="8" destOrd="0" presId="urn:microsoft.com/office/officeart/2005/8/layout/target3"/>
    <dgm:cxn modelId="{C04049FC-D9E2-4432-9076-786059442CD6}" type="presParOf" srcId="{71045F8C-00FA-488E-A7BD-E2E6753D979D}" destId="{2DD79E57-A63E-47D4-A1AB-6DF333476AD4}" srcOrd="9" destOrd="0" presId="urn:microsoft.com/office/officeart/2005/8/layout/target3"/>
    <dgm:cxn modelId="{462C9581-B5B0-4174-B9CA-FCC81B09DF28}" type="presParOf" srcId="{71045F8C-00FA-488E-A7BD-E2E6753D979D}" destId="{648967D3-ED80-4214-8D87-4E7012561E4A}" srcOrd="10" destOrd="0" presId="urn:microsoft.com/office/officeart/2005/8/layout/target3"/>
    <dgm:cxn modelId="{20DAB520-273D-41E8-AEFD-A8850AC76E21}" type="presParOf" srcId="{71045F8C-00FA-488E-A7BD-E2E6753D979D}" destId="{9A9B6F4F-B6FF-4F2D-B640-A8473E589523}" srcOrd="11" destOrd="0" presId="urn:microsoft.com/office/officeart/2005/8/layout/target3"/>
    <dgm:cxn modelId="{98FEDB98-4160-46DE-A683-CF4E92AEEADE}" type="presParOf" srcId="{71045F8C-00FA-488E-A7BD-E2E6753D979D}" destId="{13BD0FAF-9F2C-4708-9E63-A8E8E5252943}" srcOrd="12" destOrd="0" presId="urn:microsoft.com/office/officeart/2005/8/layout/target3"/>
    <dgm:cxn modelId="{203A8AB5-AB87-4D67-A016-AE7F3B8CBABA}" type="presParOf" srcId="{71045F8C-00FA-488E-A7BD-E2E6753D979D}" destId="{6821E7C9-5E4B-45FA-8F82-01E6F26FAA25}" srcOrd="13" destOrd="0" presId="urn:microsoft.com/office/officeart/2005/8/layout/target3"/>
    <dgm:cxn modelId="{6E7EC2DA-53A7-4432-BFC2-77AD1E368FE8}" type="presParOf" srcId="{71045F8C-00FA-488E-A7BD-E2E6753D979D}" destId="{3BA01B75-849B-4716-8BCD-084A86FF328F}" srcOrd="14" destOrd="0" presId="urn:microsoft.com/office/officeart/2005/8/layout/target3"/>
    <dgm:cxn modelId="{D4741E6F-06B7-4C4D-A37A-3546AADDE248}" type="presParOf" srcId="{71045F8C-00FA-488E-A7BD-E2E6753D979D}" destId="{4D19AB04-24FA-40C2-B203-52AE3D15E171}" srcOrd="15" destOrd="0" presId="urn:microsoft.com/office/officeart/2005/8/layout/target3"/>
    <dgm:cxn modelId="{6C24D011-0C02-4D75-8F99-FBA04F7903BA}" type="presParOf" srcId="{71045F8C-00FA-488E-A7BD-E2E6753D979D}" destId="{832BF48F-0145-4429-9E02-8FCA946CCE9E}" srcOrd="16" destOrd="0" presId="urn:microsoft.com/office/officeart/2005/8/layout/target3"/>
    <dgm:cxn modelId="{712FC0BC-24E5-4351-AD9A-2D4EC8E90902}" type="presParOf" srcId="{71045F8C-00FA-488E-A7BD-E2E6753D979D}" destId="{E7297F21-D4FD-4A41-AE58-814D01A6B5E7}" srcOrd="17" destOrd="0" presId="urn:microsoft.com/office/officeart/2005/8/layout/target3"/>
    <dgm:cxn modelId="{06F94C14-5203-4B45-A3C3-6968A4858E83}" type="presParOf" srcId="{71045F8C-00FA-488E-A7BD-E2E6753D979D}" destId="{59F530CB-4999-43B3-A00D-6AB53886BD77}" srcOrd="18" destOrd="0" presId="urn:microsoft.com/office/officeart/2005/8/layout/target3"/>
    <dgm:cxn modelId="{ECF2B4E3-E33B-4CE0-80D4-A85F462DD0E0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Marie Švehlová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VY_32_INOVACE_1B27Čj2_Abeceda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Abeceda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530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4708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2297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04313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811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00898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7686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68395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4489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7031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5457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3445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9772411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8229600" cy="4525963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DUM je zaměřen na procvičování znalosti abecedy a využití této znalosti v praxi.</a:t>
            </a:r>
          </a:p>
          <a:p>
            <a:r>
              <a:rPr lang="cs-CZ" dirty="0" smtClean="0"/>
              <a:t>Je určen pro žáky 2. ročníku.</a:t>
            </a:r>
          </a:p>
          <a:p>
            <a:r>
              <a:rPr lang="cs-CZ" dirty="0" smtClean="0"/>
              <a:t>Je připraven pro práci s interaktivní tabulí.</a:t>
            </a:r>
          </a:p>
          <a:p>
            <a:r>
              <a:rPr lang="cs-CZ" dirty="0" smtClean="0"/>
              <a:t>Činnost s interaktivní tabulí zvyšuje u dětí aktivitu, je zajímavá, jednotlivé snímky lze využít k různým činnostem, jsou názorné.</a:t>
            </a:r>
          </a:p>
          <a:p>
            <a:r>
              <a:rPr lang="cs-CZ" dirty="0" smtClean="0"/>
              <a:t>Metodické pokyny: </a:t>
            </a:r>
          </a:p>
          <a:p>
            <a:pPr lvl="1">
              <a:buNone/>
            </a:pPr>
            <a:r>
              <a:rPr lang="cs-CZ" dirty="0" smtClean="0"/>
              <a:t>3. snímek – žáci posouvají perem písmena do řad podle abecedy </a:t>
            </a:r>
          </a:p>
          <a:p>
            <a:pPr lvl="1">
              <a:buNone/>
            </a:pPr>
            <a:r>
              <a:rPr lang="cs-CZ" dirty="0" smtClean="0"/>
              <a:t>4. snímek – žáci posouvají perem oválky s písmeny podle abecedy</a:t>
            </a:r>
          </a:p>
          <a:p>
            <a:pPr lvl="1">
              <a:buNone/>
            </a:pPr>
            <a:r>
              <a:rPr lang="cs-CZ" dirty="0" smtClean="0"/>
              <a:t>		           -  	lze též využít  při třídění hlásek (barevné odlišení)</a:t>
            </a:r>
          </a:p>
          <a:p>
            <a:pPr lvl="1">
              <a:buNone/>
            </a:pPr>
            <a:r>
              <a:rPr lang="cs-CZ" dirty="0" smtClean="0"/>
              <a:t>5. snímek – žáci pomocí pera řadí slova podle abecedy</a:t>
            </a:r>
          </a:p>
          <a:p>
            <a:pPr lvl="1">
              <a:buNone/>
            </a:pPr>
            <a:r>
              <a:rPr lang="cs-CZ" dirty="0" smtClean="0"/>
              <a:t>		           -  lze též procvičit slova nadřazená	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chybějící písmena abecedy.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899592" y="170080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38" name="Obdélník 37"/>
          <p:cNvSpPr/>
          <p:nvPr/>
        </p:nvSpPr>
        <p:spPr>
          <a:xfrm>
            <a:off x="6156176" y="242088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39" name="Obdélník 38"/>
          <p:cNvSpPr/>
          <p:nvPr/>
        </p:nvSpPr>
        <p:spPr>
          <a:xfrm>
            <a:off x="1403648" y="242088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</a:t>
            </a:r>
            <a:endParaRPr lang="cs-CZ" sz="2400" dirty="0"/>
          </a:p>
        </p:txBody>
      </p:sp>
      <p:sp>
        <p:nvSpPr>
          <p:cNvPr id="40" name="Obdélník 39"/>
          <p:cNvSpPr/>
          <p:nvPr/>
        </p:nvSpPr>
        <p:spPr>
          <a:xfrm>
            <a:off x="899592" y="242088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</a:t>
            </a:r>
            <a:endParaRPr lang="cs-CZ" sz="2400" dirty="0"/>
          </a:p>
        </p:txBody>
      </p:sp>
      <p:sp>
        <p:nvSpPr>
          <p:cNvPr id="41" name="Obdélník 40"/>
          <p:cNvSpPr/>
          <p:nvPr/>
        </p:nvSpPr>
        <p:spPr>
          <a:xfrm>
            <a:off x="3419872" y="170080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Ď</a:t>
            </a:r>
            <a:endParaRPr lang="cs-CZ" sz="2400" dirty="0"/>
          </a:p>
        </p:txBody>
      </p:sp>
      <p:sp>
        <p:nvSpPr>
          <p:cNvPr id="42" name="Obdélník 41"/>
          <p:cNvSpPr/>
          <p:nvPr/>
        </p:nvSpPr>
        <p:spPr>
          <a:xfrm>
            <a:off x="2915816" y="170080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</a:t>
            </a:r>
            <a:endParaRPr lang="cs-CZ" sz="2400" dirty="0"/>
          </a:p>
        </p:txBody>
      </p:sp>
      <p:sp>
        <p:nvSpPr>
          <p:cNvPr id="43" name="Obdélník 42"/>
          <p:cNvSpPr/>
          <p:nvPr/>
        </p:nvSpPr>
        <p:spPr>
          <a:xfrm>
            <a:off x="1907704" y="170080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44" name="Obdélník 43"/>
          <p:cNvSpPr/>
          <p:nvPr/>
        </p:nvSpPr>
        <p:spPr>
          <a:xfrm>
            <a:off x="5724128" y="350100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</a:t>
            </a:r>
            <a:endParaRPr lang="cs-CZ" sz="2400" dirty="0"/>
          </a:p>
        </p:txBody>
      </p:sp>
      <p:sp>
        <p:nvSpPr>
          <p:cNvPr id="45" name="Obdélník 44"/>
          <p:cNvSpPr/>
          <p:nvPr/>
        </p:nvSpPr>
        <p:spPr>
          <a:xfrm>
            <a:off x="7164288" y="2996952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</a:t>
            </a:r>
            <a:endParaRPr lang="cs-CZ" sz="2400" dirty="0"/>
          </a:p>
        </p:txBody>
      </p:sp>
      <p:sp>
        <p:nvSpPr>
          <p:cNvPr id="46" name="Obdélník 45"/>
          <p:cNvSpPr/>
          <p:nvPr/>
        </p:nvSpPr>
        <p:spPr>
          <a:xfrm>
            <a:off x="2411760" y="242088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</a:t>
            </a:r>
            <a:endParaRPr lang="cs-CZ" sz="2400" dirty="0"/>
          </a:p>
        </p:txBody>
      </p:sp>
      <p:sp>
        <p:nvSpPr>
          <p:cNvPr id="47" name="Obdélník 46"/>
          <p:cNvSpPr/>
          <p:nvPr/>
        </p:nvSpPr>
        <p:spPr>
          <a:xfrm>
            <a:off x="5508104" y="1988840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</a:t>
            </a:r>
            <a:endParaRPr lang="cs-CZ" sz="2400" dirty="0"/>
          </a:p>
        </p:txBody>
      </p:sp>
      <p:sp>
        <p:nvSpPr>
          <p:cNvPr id="48" name="Obdélník 47"/>
          <p:cNvSpPr/>
          <p:nvPr/>
        </p:nvSpPr>
        <p:spPr>
          <a:xfrm>
            <a:off x="7020272" y="213285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</a:t>
            </a:r>
            <a:endParaRPr lang="cs-CZ" sz="2400" dirty="0"/>
          </a:p>
        </p:txBody>
      </p:sp>
      <p:sp>
        <p:nvSpPr>
          <p:cNvPr id="49" name="Obdélník 48"/>
          <p:cNvSpPr/>
          <p:nvPr/>
        </p:nvSpPr>
        <p:spPr>
          <a:xfrm>
            <a:off x="6876256" y="4149080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Q</a:t>
            </a:r>
            <a:endParaRPr lang="cs-CZ" sz="2400" dirty="0"/>
          </a:p>
        </p:txBody>
      </p:sp>
      <p:sp>
        <p:nvSpPr>
          <p:cNvPr id="50" name="Obdélník 49"/>
          <p:cNvSpPr/>
          <p:nvPr/>
        </p:nvSpPr>
        <p:spPr>
          <a:xfrm>
            <a:off x="2411760" y="321297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</a:t>
            </a:r>
            <a:endParaRPr lang="cs-CZ" sz="2400" dirty="0"/>
          </a:p>
        </p:txBody>
      </p:sp>
      <p:sp>
        <p:nvSpPr>
          <p:cNvPr id="51" name="Obdélník 50"/>
          <p:cNvSpPr/>
          <p:nvPr/>
        </p:nvSpPr>
        <p:spPr>
          <a:xfrm>
            <a:off x="6444208" y="1484784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Ř</a:t>
            </a:r>
            <a:endParaRPr lang="cs-CZ" sz="2400" dirty="0"/>
          </a:p>
        </p:txBody>
      </p:sp>
      <p:sp>
        <p:nvSpPr>
          <p:cNvPr id="52" name="Obdélník 51"/>
          <p:cNvSpPr/>
          <p:nvPr/>
        </p:nvSpPr>
        <p:spPr>
          <a:xfrm>
            <a:off x="3419872" y="321297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</a:t>
            </a:r>
            <a:endParaRPr lang="cs-CZ" sz="2400" dirty="0"/>
          </a:p>
        </p:txBody>
      </p:sp>
      <p:sp>
        <p:nvSpPr>
          <p:cNvPr id="53" name="Obdélník 52"/>
          <p:cNvSpPr/>
          <p:nvPr/>
        </p:nvSpPr>
        <p:spPr>
          <a:xfrm>
            <a:off x="1403648" y="321297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</a:t>
            </a:r>
            <a:endParaRPr lang="cs-CZ" sz="2400" dirty="0"/>
          </a:p>
        </p:txBody>
      </p:sp>
      <p:sp>
        <p:nvSpPr>
          <p:cNvPr id="54" name="Obdélník 53"/>
          <p:cNvSpPr/>
          <p:nvPr/>
        </p:nvSpPr>
        <p:spPr>
          <a:xfrm>
            <a:off x="5076056" y="285293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</a:t>
            </a:r>
            <a:endParaRPr lang="cs-CZ" sz="2400" dirty="0"/>
          </a:p>
        </p:txBody>
      </p:sp>
      <p:sp>
        <p:nvSpPr>
          <p:cNvPr id="55" name="Obdélník 54"/>
          <p:cNvSpPr/>
          <p:nvPr/>
        </p:nvSpPr>
        <p:spPr>
          <a:xfrm>
            <a:off x="899592" y="4725144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</a:t>
            </a:r>
            <a:endParaRPr lang="cs-CZ" sz="2400" dirty="0"/>
          </a:p>
        </p:txBody>
      </p:sp>
      <p:sp>
        <p:nvSpPr>
          <p:cNvPr id="56" name="Obdélník 55"/>
          <p:cNvSpPr/>
          <p:nvPr/>
        </p:nvSpPr>
        <p:spPr>
          <a:xfrm>
            <a:off x="3419872" y="393305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</a:t>
            </a:r>
            <a:endParaRPr lang="cs-CZ" sz="2400" dirty="0"/>
          </a:p>
        </p:txBody>
      </p:sp>
      <p:sp>
        <p:nvSpPr>
          <p:cNvPr id="57" name="Obdélník 56"/>
          <p:cNvSpPr/>
          <p:nvPr/>
        </p:nvSpPr>
        <p:spPr>
          <a:xfrm>
            <a:off x="7812360" y="4005064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y</a:t>
            </a:r>
            <a:endParaRPr lang="cs-CZ" sz="2400" dirty="0"/>
          </a:p>
        </p:txBody>
      </p:sp>
      <p:sp>
        <p:nvSpPr>
          <p:cNvPr id="58" name="Obdélník 57"/>
          <p:cNvSpPr/>
          <p:nvPr/>
        </p:nvSpPr>
        <p:spPr>
          <a:xfrm>
            <a:off x="6516216" y="3429000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x</a:t>
            </a:r>
            <a:endParaRPr lang="cs-CZ" sz="2400" dirty="0"/>
          </a:p>
        </p:txBody>
      </p:sp>
      <p:sp>
        <p:nvSpPr>
          <p:cNvPr id="59" name="Obdélník 58"/>
          <p:cNvSpPr/>
          <p:nvPr/>
        </p:nvSpPr>
        <p:spPr>
          <a:xfrm>
            <a:off x="1907704" y="393305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w</a:t>
            </a:r>
            <a:endParaRPr lang="cs-CZ" sz="2400" dirty="0"/>
          </a:p>
        </p:txBody>
      </p:sp>
      <p:sp>
        <p:nvSpPr>
          <p:cNvPr id="60" name="Obdélník 59"/>
          <p:cNvSpPr/>
          <p:nvPr/>
        </p:nvSpPr>
        <p:spPr>
          <a:xfrm>
            <a:off x="1403648" y="3933056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</a:t>
            </a:r>
            <a:endParaRPr lang="cs-CZ" sz="2400" dirty="0"/>
          </a:p>
        </p:txBody>
      </p:sp>
      <p:sp>
        <p:nvSpPr>
          <p:cNvPr id="61" name="Obdélník 60"/>
          <p:cNvSpPr/>
          <p:nvPr/>
        </p:nvSpPr>
        <p:spPr>
          <a:xfrm>
            <a:off x="5076056" y="422108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u</a:t>
            </a:r>
            <a:endParaRPr lang="cs-CZ" sz="2400" dirty="0"/>
          </a:p>
        </p:txBody>
      </p:sp>
      <p:sp>
        <p:nvSpPr>
          <p:cNvPr id="62" name="Obdélník 61"/>
          <p:cNvSpPr/>
          <p:nvPr/>
        </p:nvSpPr>
        <p:spPr>
          <a:xfrm>
            <a:off x="5364088" y="5085184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ř</a:t>
            </a:r>
            <a:endParaRPr lang="cs-CZ" sz="2400" dirty="0"/>
          </a:p>
        </p:txBody>
      </p:sp>
      <p:sp>
        <p:nvSpPr>
          <p:cNvPr id="63" name="Obdélník 62"/>
          <p:cNvSpPr/>
          <p:nvPr/>
        </p:nvSpPr>
        <p:spPr>
          <a:xfrm>
            <a:off x="7668344" y="4869160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</a:t>
            </a:r>
            <a:endParaRPr lang="cs-CZ" sz="2400" dirty="0"/>
          </a:p>
        </p:txBody>
      </p:sp>
      <p:sp>
        <p:nvSpPr>
          <p:cNvPr id="64" name="Obdélník 63"/>
          <p:cNvSpPr/>
          <p:nvPr/>
        </p:nvSpPr>
        <p:spPr>
          <a:xfrm>
            <a:off x="2915816" y="4725144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g</a:t>
            </a:r>
            <a:endParaRPr lang="cs-CZ" sz="2400" dirty="0"/>
          </a:p>
        </p:txBody>
      </p:sp>
      <p:sp>
        <p:nvSpPr>
          <p:cNvPr id="65" name="Obdélník 64"/>
          <p:cNvSpPr/>
          <p:nvPr/>
        </p:nvSpPr>
        <p:spPr>
          <a:xfrm>
            <a:off x="2411760" y="4725144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f</a:t>
            </a:r>
            <a:endParaRPr lang="cs-CZ" sz="2400" dirty="0"/>
          </a:p>
        </p:txBody>
      </p:sp>
      <p:sp>
        <p:nvSpPr>
          <p:cNvPr id="66" name="Obdélník 65"/>
          <p:cNvSpPr/>
          <p:nvPr/>
        </p:nvSpPr>
        <p:spPr>
          <a:xfrm>
            <a:off x="6588224" y="494116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e</a:t>
            </a:r>
            <a:endParaRPr lang="cs-CZ" sz="2400" dirty="0"/>
          </a:p>
        </p:txBody>
      </p:sp>
      <p:sp>
        <p:nvSpPr>
          <p:cNvPr id="67" name="Obdélník 66"/>
          <p:cNvSpPr/>
          <p:nvPr/>
        </p:nvSpPr>
        <p:spPr>
          <a:xfrm>
            <a:off x="6012160" y="4365104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ď</a:t>
            </a:r>
            <a:endParaRPr lang="cs-CZ" sz="2400" dirty="0"/>
          </a:p>
        </p:txBody>
      </p:sp>
      <p:sp>
        <p:nvSpPr>
          <p:cNvPr id="68" name="Obdélník 67"/>
          <p:cNvSpPr/>
          <p:nvPr/>
        </p:nvSpPr>
        <p:spPr>
          <a:xfrm>
            <a:off x="3419872" y="5517232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u</a:t>
            </a:r>
            <a:endParaRPr lang="cs-CZ" sz="2400" dirty="0"/>
          </a:p>
        </p:txBody>
      </p:sp>
      <p:sp>
        <p:nvSpPr>
          <p:cNvPr id="69" name="Obdélník 68"/>
          <p:cNvSpPr/>
          <p:nvPr/>
        </p:nvSpPr>
        <p:spPr>
          <a:xfrm>
            <a:off x="7380312" y="566124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ť</a:t>
            </a:r>
            <a:endParaRPr lang="cs-CZ" sz="2400" dirty="0"/>
          </a:p>
        </p:txBody>
      </p:sp>
      <p:sp>
        <p:nvSpPr>
          <p:cNvPr id="70" name="Obdélník 69"/>
          <p:cNvSpPr/>
          <p:nvPr/>
        </p:nvSpPr>
        <p:spPr>
          <a:xfrm>
            <a:off x="2411760" y="5517232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</a:t>
            </a:r>
            <a:endParaRPr lang="cs-CZ" sz="2400" dirty="0"/>
          </a:p>
        </p:txBody>
      </p:sp>
      <p:sp>
        <p:nvSpPr>
          <p:cNvPr id="71" name="Obdélník 70"/>
          <p:cNvSpPr/>
          <p:nvPr/>
        </p:nvSpPr>
        <p:spPr>
          <a:xfrm>
            <a:off x="6012160" y="5661248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š</a:t>
            </a:r>
            <a:endParaRPr lang="cs-CZ" sz="2400" dirty="0"/>
          </a:p>
        </p:txBody>
      </p:sp>
      <p:sp>
        <p:nvSpPr>
          <p:cNvPr id="72" name="Obdélník 71"/>
          <p:cNvSpPr/>
          <p:nvPr/>
        </p:nvSpPr>
        <p:spPr>
          <a:xfrm>
            <a:off x="1403648" y="5517232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</a:t>
            </a:r>
            <a:endParaRPr lang="cs-CZ" sz="2400" dirty="0"/>
          </a:p>
        </p:txBody>
      </p:sp>
      <p:cxnSp>
        <p:nvCxnSpPr>
          <p:cNvPr id="74" name="Přímá spojovací čára 73"/>
          <p:cNvCxnSpPr/>
          <p:nvPr/>
        </p:nvCxnSpPr>
        <p:spPr>
          <a:xfrm>
            <a:off x="4499992" y="1556792"/>
            <a:ext cx="72008" cy="482453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92211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Navleč korálky s písmeny podle abecedy.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4355976" y="4437112"/>
            <a:ext cx="792088" cy="648072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</a:t>
            </a:r>
            <a:endParaRPr lang="cs-CZ" sz="2400" dirty="0"/>
          </a:p>
        </p:txBody>
      </p:sp>
      <p:sp>
        <p:nvSpPr>
          <p:cNvPr id="4" name="Elipsa 3"/>
          <p:cNvSpPr/>
          <p:nvPr/>
        </p:nvSpPr>
        <p:spPr>
          <a:xfrm>
            <a:off x="107504" y="6093296"/>
            <a:ext cx="792088" cy="64807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</a:t>
            </a:r>
            <a:endParaRPr lang="cs-CZ" sz="2400" dirty="0"/>
          </a:p>
        </p:txBody>
      </p:sp>
      <p:sp>
        <p:nvSpPr>
          <p:cNvPr id="5" name="Elipsa 4"/>
          <p:cNvSpPr/>
          <p:nvPr/>
        </p:nvSpPr>
        <p:spPr>
          <a:xfrm>
            <a:off x="2411760" y="5301208"/>
            <a:ext cx="792088" cy="64807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</a:t>
            </a:r>
            <a:endParaRPr lang="cs-CZ" sz="2400" dirty="0"/>
          </a:p>
        </p:txBody>
      </p:sp>
      <p:sp>
        <p:nvSpPr>
          <p:cNvPr id="6" name="Elipsa 5"/>
          <p:cNvSpPr/>
          <p:nvPr/>
        </p:nvSpPr>
        <p:spPr>
          <a:xfrm>
            <a:off x="5796136" y="6093296"/>
            <a:ext cx="792088" cy="64807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E</a:t>
            </a:r>
            <a:endParaRPr lang="cs-CZ" sz="2400" dirty="0"/>
          </a:p>
        </p:txBody>
      </p:sp>
      <p:sp>
        <p:nvSpPr>
          <p:cNvPr id="7" name="Elipsa 6"/>
          <p:cNvSpPr/>
          <p:nvPr/>
        </p:nvSpPr>
        <p:spPr>
          <a:xfrm>
            <a:off x="3131840" y="3789040"/>
            <a:ext cx="792088" cy="648072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Ť</a:t>
            </a:r>
            <a:endParaRPr lang="cs-CZ" sz="2400" dirty="0"/>
          </a:p>
        </p:txBody>
      </p:sp>
      <p:sp>
        <p:nvSpPr>
          <p:cNvPr id="8" name="Elipsa 7"/>
          <p:cNvSpPr/>
          <p:nvPr/>
        </p:nvSpPr>
        <p:spPr>
          <a:xfrm>
            <a:off x="7668344" y="3789040"/>
            <a:ext cx="792088" cy="648072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</a:t>
            </a:r>
            <a:endParaRPr lang="cs-CZ" sz="2400" dirty="0"/>
          </a:p>
        </p:txBody>
      </p:sp>
      <p:sp>
        <p:nvSpPr>
          <p:cNvPr id="9" name="Elipsa 8"/>
          <p:cNvSpPr/>
          <p:nvPr/>
        </p:nvSpPr>
        <p:spPr>
          <a:xfrm>
            <a:off x="5868144" y="4149080"/>
            <a:ext cx="792088" cy="64807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10" name="Elipsa 9"/>
          <p:cNvSpPr/>
          <p:nvPr/>
        </p:nvSpPr>
        <p:spPr>
          <a:xfrm>
            <a:off x="3347864" y="5373216"/>
            <a:ext cx="792088" cy="648072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Š</a:t>
            </a:r>
            <a:endParaRPr lang="cs-CZ" sz="2400" dirty="0"/>
          </a:p>
        </p:txBody>
      </p:sp>
      <p:sp>
        <p:nvSpPr>
          <p:cNvPr id="11" name="Elipsa 10"/>
          <p:cNvSpPr/>
          <p:nvPr/>
        </p:nvSpPr>
        <p:spPr>
          <a:xfrm>
            <a:off x="971600" y="6021288"/>
            <a:ext cx="792088" cy="648072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12" name="Elipsa 11"/>
          <p:cNvSpPr/>
          <p:nvPr/>
        </p:nvSpPr>
        <p:spPr>
          <a:xfrm>
            <a:off x="2123728" y="3789040"/>
            <a:ext cx="792088" cy="648072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</a:t>
            </a:r>
            <a:endParaRPr lang="cs-CZ" sz="2400" dirty="0"/>
          </a:p>
        </p:txBody>
      </p:sp>
      <p:sp>
        <p:nvSpPr>
          <p:cNvPr id="13" name="Elipsa 12"/>
          <p:cNvSpPr/>
          <p:nvPr/>
        </p:nvSpPr>
        <p:spPr>
          <a:xfrm>
            <a:off x="4860032" y="3861048"/>
            <a:ext cx="792088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</a:t>
            </a:r>
            <a:endParaRPr lang="cs-CZ" sz="2400" dirty="0"/>
          </a:p>
        </p:txBody>
      </p:sp>
      <p:sp>
        <p:nvSpPr>
          <p:cNvPr id="14" name="Elipsa 13"/>
          <p:cNvSpPr/>
          <p:nvPr/>
        </p:nvSpPr>
        <p:spPr>
          <a:xfrm>
            <a:off x="3491880" y="4509120"/>
            <a:ext cx="792088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</a:t>
            </a:r>
            <a:endParaRPr lang="cs-CZ" sz="2400" dirty="0"/>
          </a:p>
        </p:txBody>
      </p:sp>
      <p:sp>
        <p:nvSpPr>
          <p:cNvPr id="15" name="Elipsa 14"/>
          <p:cNvSpPr/>
          <p:nvPr/>
        </p:nvSpPr>
        <p:spPr>
          <a:xfrm>
            <a:off x="5148064" y="5445224"/>
            <a:ext cx="792088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</a:t>
            </a:r>
            <a:endParaRPr lang="cs-CZ" sz="2400" dirty="0"/>
          </a:p>
        </p:txBody>
      </p:sp>
      <p:sp>
        <p:nvSpPr>
          <p:cNvPr id="16" name="Elipsa 15"/>
          <p:cNvSpPr/>
          <p:nvPr/>
        </p:nvSpPr>
        <p:spPr>
          <a:xfrm>
            <a:off x="7020272" y="4509120"/>
            <a:ext cx="792088" cy="648072"/>
          </a:xfrm>
          <a:prstGeom prst="ellips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X</a:t>
            </a:r>
            <a:endParaRPr lang="cs-CZ" sz="2400" dirty="0"/>
          </a:p>
        </p:txBody>
      </p:sp>
      <p:sp>
        <p:nvSpPr>
          <p:cNvPr id="17" name="Elipsa 16"/>
          <p:cNvSpPr/>
          <p:nvPr/>
        </p:nvSpPr>
        <p:spPr>
          <a:xfrm>
            <a:off x="1331640" y="5229200"/>
            <a:ext cx="792088" cy="648072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Ž</a:t>
            </a:r>
            <a:endParaRPr lang="cs-CZ" sz="2400" dirty="0"/>
          </a:p>
        </p:txBody>
      </p:sp>
      <p:sp>
        <p:nvSpPr>
          <p:cNvPr id="18" name="Elipsa 17"/>
          <p:cNvSpPr/>
          <p:nvPr/>
        </p:nvSpPr>
        <p:spPr>
          <a:xfrm>
            <a:off x="4860032" y="6093296"/>
            <a:ext cx="792088" cy="648072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</a:t>
            </a:r>
            <a:endParaRPr lang="cs-CZ" sz="2400" dirty="0"/>
          </a:p>
        </p:txBody>
      </p:sp>
      <p:sp>
        <p:nvSpPr>
          <p:cNvPr id="19" name="Elipsa 18"/>
          <p:cNvSpPr/>
          <p:nvPr/>
        </p:nvSpPr>
        <p:spPr>
          <a:xfrm>
            <a:off x="7884368" y="4437112"/>
            <a:ext cx="792088" cy="648072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</a:t>
            </a:r>
            <a:endParaRPr lang="cs-CZ" sz="2400" dirty="0"/>
          </a:p>
        </p:txBody>
      </p:sp>
      <p:sp>
        <p:nvSpPr>
          <p:cNvPr id="20" name="Elipsa 19"/>
          <p:cNvSpPr/>
          <p:nvPr/>
        </p:nvSpPr>
        <p:spPr>
          <a:xfrm>
            <a:off x="395536" y="5157192"/>
            <a:ext cx="792088" cy="648072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F</a:t>
            </a:r>
            <a:endParaRPr lang="cs-CZ" sz="2400" dirty="0"/>
          </a:p>
        </p:txBody>
      </p:sp>
      <p:sp>
        <p:nvSpPr>
          <p:cNvPr id="21" name="Elipsa 20"/>
          <p:cNvSpPr/>
          <p:nvPr/>
        </p:nvSpPr>
        <p:spPr>
          <a:xfrm>
            <a:off x="6012160" y="5445224"/>
            <a:ext cx="792088" cy="648072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</a:t>
            </a:r>
            <a:endParaRPr lang="cs-CZ" sz="2400" dirty="0"/>
          </a:p>
        </p:txBody>
      </p:sp>
      <p:sp>
        <p:nvSpPr>
          <p:cNvPr id="22" name="Elipsa 21"/>
          <p:cNvSpPr/>
          <p:nvPr/>
        </p:nvSpPr>
        <p:spPr>
          <a:xfrm>
            <a:off x="5148064" y="4725144"/>
            <a:ext cx="792088" cy="648072"/>
          </a:xfrm>
          <a:prstGeom prst="ellips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G</a:t>
            </a:r>
            <a:endParaRPr lang="cs-CZ" sz="2400" dirty="0"/>
          </a:p>
        </p:txBody>
      </p:sp>
      <p:sp>
        <p:nvSpPr>
          <p:cNvPr id="23" name="Elipsa 22"/>
          <p:cNvSpPr/>
          <p:nvPr/>
        </p:nvSpPr>
        <p:spPr>
          <a:xfrm>
            <a:off x="251520" y="4365104"/>
            <a:ext cx="792088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</a:t>
            </a:r>
            <a:endParaRPr lang="cs-CZ" sz="2400" dirty="0"/>
          </a:p>
        </p:txBody>
      </p:sp>
      <p:sp>
        <p:nvSpPr>
          <p:cNvPr id="24" name="Elipsa 23"/>
          <p:cNvSpPr/>
          <p:nvPr/>
        </p:nvSpPr>
        <p:spPr>
          <a:xfrm>
            <a:off x="6876256" y="5229200"/>
            <a:ext cx="792088" cy="648072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25" name="Elipsa 24"/>
          <p:cNvSpPr/>
          <p:nvPr/>
        </p:nvSpPr>
        <p:spPr>
          <a:xfrm>
            <a:off x="1691680" y="4509120"/>
            <a:ext cx="792088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</a:t>
            </a:r>
            <a:endParaRPr lang="cs-CZ" sz="2400" dirty="0"/>
          </a:p>
        </p:txBody>
      </p:sp>
      <p:sp>
        <p:nvSpPr>
          <p:cNvPr id="26" name="Elipsa 25"/>
          <p:cNvSpPr/>
          <p:nvPr/>
        </p:nvSpPr>
        <p:spPr>
          <a:xfrm>
            <a:off x="2699792" y="4581128"/>
            <a:ext cx="792088" cy="64807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Y</a:t>
            </a:r>
            <a:endParaRPr lang="cs-CZ" sz="2400" dirty="0"/>
          </a:p>
        </p:txBody>
      </p:sp>
      <p:sp>
        <p:nvSpPr>
          <p:cNvPr id="27" name="Elipsa 26"/>
          <p:cNvSpPr/>
          <p:nvPr/>
        </p:nvSpPr>
        <p:spPr>
          <a:xfrm>
            <a:off x="1835696" y="6021288"/>
            <a:ext cx="792088" cy="648072"/>
          </a:xfrm>
          <a:prstGeom prst="ellips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Q</a:t>
            </a:r>
            <a:endParaRPr lang="cs-CZ" sz="2400" dirty="0"/>
          </a:p>
        </p:txBody>
      </p:sp>
      <p:sp>
        <p:nvSpPr>
          <p:cNvPr id="28" name="Elipsa 27"/>
          <p:cNvSpPr/>
          <p:nvPr/>
        </p:nvSpPr>
        <p:spPr>
          <a:xfrm>
            <a:off x="6588224" y="3717032"/>
            <a:ext cx="792088" cy="648072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Ň</a:t>
            </a:r>
            <a:endParaRPr lang="cs-CZ" sz="2400" dirty="0"/>
          </a:p>
        </p:txBody>
      </p:sp>
      <p:sp>
        <p:nvSpPr>
          <p:cNvPr id="29" name="Elipsa 28"/>
          <p:cNvSpPr/>
          <p:nvPr/>
        </p:nvSpPr>
        <p:spPr>
          <a:xfrm>
            <a:off x="6804248" y="6021288"/>
            <a:ext cx="792088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</a:t>
            </a:r>
            <a:endParaRPr lang="cs-CZ" sz="2400" dirty="0"/>
          </a:p>
        </p:txBody>
      </p:sp>
      <p:sp>
        <p:nvSpPr>
          <p:cNvPr id="30" name="Elipsa 29"/>
          <p:cNvSpPr/>
          <p:nvPr/>
        </p:nvSpPr>
        <p:spPr>
          <a:xfrm>
            <a:off x="6228184" y="4797152"/>
            <a:ext cx="792088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CH</a:t>
            </a:r>
            <a:endParaRPr lang="cs-CZ" sz="2400" dirty="0"/>
          </a:p>
        </p:txBody>
      </p:sp>
      <p:sp>
        <p:nvSpPr>
          <p:cNvPr id="31" name="Elipsa 30"/>
          <p:cNvSpPr/>
          <p:nvPr/>
        </p:nvSpPr>
        <p:spPr>
          <a:xfrm>
            <a:off x="7884368" y="5229200"/>
            <a:ext cx="792088" cy="648072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</a:t>
            </a:r>
            <a:endParaRPr lang="cs-CZ" sz="2400" dirty="0"/>
          </a:p>
        </p:txBody>
      </p:sp>
      <p:sp>
        <p:nvSpPr>
          <p:cNvPr id="32" name="Elipsa 31"/>
          <p:cNvSpPr/>
          <p:nvPr/>
        </p:nvSpPr>
        <p:spPr>
          <a:xfrm>
            <a:off x="1115616" y="4005064"/>
            <a:ext cx="792088" cy="648072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Ř</a:t>
            </a:r>
            <a:endParaRPr lang="cs-CZ" sz="2400" dirty="0"/>
          </a:p>
        </p:txBody>
      </p:sp>
      <p:sp>
        <p:nvSpPr>
          <p:cNvPr id="33" name="Elipsa 32"/>
          <p:cNvSpPr/>
          <p:nvPr/>
        </p:nvSpPr>
        <p:spPr>
          <a:xfrm>
            <a:off x="3851920" y="6021288"/>
            <a:ext cx="792088" cy="648072"/>
          </a:xfrm>
          <a:prstGeom prst="ellips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W</a:t>
            </a:r>
            <a:endParaRPr lang="cs-CZ" sz="2400" dirty="0"/>
          </a:p>
        </p:txBody>
      </p:sp>
      <p:sp>
        <p:nvSpPr>
          <p:cNvPr id="34" name="Elipsa 33"/>
          <p:cNvSpPr/>
          <p:nvPr/>
        </p:nvSpPr>
        <p:spPr>
          <a:xfrm>
            <a:off x="7740352" y="5949280"/>
            <a:ext cx="792088" cy="648072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Ď</a:t>
            </a:r>
            <a:endParaRPr lang="cs-CZ" sz="2400" dirty="0"/>
          </a:p>
        </p:txBody>
      </p:sp>
      <p:sp>
        <p:nvSpPr>
          <p:cNvPr id="35" name="Elipsa 34"/>
          <p:cNvSpPr/>
          <p:nvPr/>
        </p:nvSpPr>
        <p:spPr>
          <a:xfrm>
            <a:off x="4355976" y="5229200"/>
            <a:ext cx="792088" cy="64807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U</a:t>
            </a:r>
            <a:endParaRPr lang="cs-CZ" sz="2400" dirty="0"/>
          </a:p>
        </p:txBody>
      </p:sp>
      <p:sp>
        <p:nvSpPr>
          <p:cNvPr id="36" name="Elipsa 35"/>
          <p:cNvSpPr/>
          <p:nvPr/>
        </p:nvSpPr>
        <p:spPr>
          <a:xfrm>
            <a:off x="2843808" y="6093296"/>
            <a:ext cx="792088" cy="648072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</a:t>
            </a:r>
            <a:endParaRPr lang="cs-CZ" sz="2400" dirty="0"/>
          </a:p>
        </p:txBody>
      </p:sp>
      <p:cxnSp>
        <p:nvCxnSpPr>
          <p:cNvPr id="40" name="Přímá spojovací čára 39"/>
          <p:cNvCxnSpPr/>
          <p:nvPr/>
        </p:nvCxnSpPr>
        <p:spPr>
          <a:xfrm>
            <a:off x="467544" y="1484784"/>
            <a:ext cx="82089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>
            <a:off x="467544" y="2132856"/>
            <a:ext cx="82089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467544" y="2780928"/>
            <a:ext cx="82089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>
            <a:off x="467544" y="3429000"/>
            <a:ext cx="82089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085584" cy="908720"/>
          </a:xfrm>
        </p:spPr>
        <p:txBody>
          <a:bodyPr/>
          <a:lstStyle/>
          <a:p>
            <a:r>
              <a:rPr lang="cs-CZ" dirty="0" smtClean="0"/>
              <a:t>Seřaď slova podle abecedy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39552" y="1268760"/>
            <a:ext cx="1224136" cy="576064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rohlík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539552" y="2564904"/>
            <a:ext cx="1224136" cy="576064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koláč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39552" y="1916832"/>
            <a:ext cx="1224136" cy="576064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houska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4644008" y="1340768"/>
            <a:ext cx="1224136" cy="57606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jablko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4644008" y="2636912"/>
            <a:ext cx="1224136" cy="57606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broskev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4644008" y="1988840"/>
            <a:ext cx="1224136" cy="576064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švestka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539552" y="5085184"/>
            <a:ext cx="1224136" cy="576064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Filip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539552" y="3789040"/>
            <a:ext cx="1224136" cy="576064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Dana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539552" y="4437112"/>
            <a:ext cx="1224136" cy="576064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Petr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4644008" y="3717032"/>
            <a:ext cx="1224136" cy="576064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srnka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4644008" y="5013176"/>
            <a:ext cx="1224136" cy="576064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bažant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4644008" y="4365104"/>
            <a:ext cx="1224136" cy="576064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zajíc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539552" y="5733256"/>
            <a:ext cx="1224136" cy="576064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Adam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4644008" y="5661248"/>
            <a:ext cx="1224136" cy="576064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liška</a:t>
            </a:r>
            <a:endParaRPr lang="cs-CZ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433</TotalTime>
  <Words>210</Words>
  <Application>Microsoft Office PowerPoint</Application>
  <PresentationFormat>Předvádění na obrazovce (4:3)</PresentationFormat>
  <Paragraphs>103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Doplň chybějící písmena abecedy.</vt:lpstr>
      <vt:lpstr>Navleč korálky s písmeny podle abecedy.</vt:lpstr>
      <vt:lpstr>Seřaď slova podle abecedy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 PROTIKLADNÁ</dc:title>
  <dc:creator>Švehlová Marie</dc:creator>
  <cp:lastModifiedBy>Martin Králík</cp:lastModifiedBy>
  <cp:revision>54</cp:revision>
  <dcterms:created xsi:type="dcterms:W3CDTF">2011-10-24T11:13:59Z</dcterms:created>
  <dcterms:modified xsi:type="dcterms:W3CDTF">2012-03-06T17:59:49Z</dcterms:modified>
</cp:coreProperties>
</file>