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9" r:id="rId2"/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8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Třídění hlásek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VY_32_INOVACE_1B28Čj2_Třídění hlásek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9DE0EF-DC3A-43E4-B1DA-855E37F0B574}" type="presOf" srcId="{39F8B381-5807-488E-AC22-73DD4140ED4A}" destId="{71045F8C-00FA-488E-A7BD-E2E6753D979D}" srcOrd="0" destOrd="0" presId="urn:microsoft.com/office/officeart/2005/8/layout/target3"/>
    <dgm:cxn modelId="{8CE4F9C0-A881-4281-9DD2-326154676C16}" type="presOf" srcId="{445C7998-7549-48B0-BD68-D4F0167F02E5}" destId="{4D19AB04-24FA-40C2-B203-52AE3D15E171}" srcOrd="1" destOrd="0" presId="urn:microsoft.com/office/officeart/2005/8/layout/target3"/>
    <dgm:cxn modelId="{E9276911-3A84-4E02-80E2-3BD08AA266AA}" type="presOf" srcId="{EBC41103-E2E5-4D48-9B4B-425520D3D098}" destId="{3BA01B75-849B-4716-8BCD-084A86FF328F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0A303E00-F115-4C00-A7D9-9E605A5F8C0C}" type="presOf" srcId="{EBC41103-E2E5-4D48-9B4B-425520D3D098}" destId="{A27B6496-BF1B-4384-9217-9659064D5D6A}" srcOrd="1" destOrd="0" presId="urn:microsoft.com/office/officeart/2005/8/layout/target3"/>
    <dgm:cxn modelId="{FC2BF9DE-CFAF-4190-952C-E348AEC6CD3F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51B5A20-0038-4E60-B0AE-351CDEA508A7}" type="presOf" srcId="{C73C7642-F245-4585-8F88-243F9FAEF6CA}" destId="{59F530CB-4999-43B3-A00D-6AB53886BD7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5C3BC98-FADC-4181-987C-50873DBA3D72}" type="presOf" srcId="{C73C7642-F245-4585-8F88-243F9FAEF6CA}" destId="{9A9B6F4F-B6FF-4F2D-B640-A8473E58952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DEFACFF-505E-42EC-8ECA-73743955E596}" type="presOf" srcId="{019433A1-1324-4DE1-9E6F-32B851095F74}" destId="{A3817367-F2BC-482F-8832-FA00B51DCCF3}" srcOrd="0" destOrd="0" presId="urn:microsoft.com/office/officeart/2005/8/layout/target3"/>
    <dgm:cxn modelId="{0943E87A-55FD-4DB1-8294-72F9E20E8194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AFFCFD3-24B3-4B70-908E-2D4500614500}" type="presOf" srcId="{445C7998-7549-48B0-BD68-D4F0167F02E5}" destId="{BC35EE03-4121-4EF9-923D-7CB6D30D358D}" srcOrd="0" destOrd="0" presId="urn:microsoft.com/office/officeart/2005/8/layout/target3"/>
    <dgm:cxn modelId="{C16C788C-CA28-40BC-9FD3-C792094FECB9}" type="presOf" srcId="{019433A1-1324-4DE1-9E6F-32B851095F74}" destId="{E7297F21-D4FD-4A41-AE58-814D01A6B5E7}" srcOrd="1" destOrd="0" presId="urn:microsoft.com/office/officeart/2005/8/layout/target3"/>
    <dgm:cxn modelId="{1C688070-AFE0-45AE-80F1-6B5A9F1237DD}" type="presParOf" srcId="{71045F8C-00FA-488E-A7BD-E2E6753D979D}" destId="{3577EC6B-C980-4F34-8C69-4365E7B8FC8C}" srcOrd="0" destOrd="0" presId="urn:microsoft.com/office/officeart/2005/8/layout/target3"/>
    <dgm:cxn modelId="{450980FC-4C50-40BC-8C85-C90EC890AB34}" type="presParOf" srcId="{71045F8C-00FA-488E-A7BD-E2E6753D979D}" destId="{6940EB87-DC1D-4BC3-9408-9AC2E1FFC039}" srcOrd="1" destOrd="0" presId="urn:microsoft.com/office/officeart/2005/8/layout/target3"/>
    <dgm:cxn modelId="{11D98F9D-12EE-45D2-935A-208760B94054}" type="presParOf" srcId="{71045F8C-00FA-488E-A7BD-E2E6753D979D}" destId="{BC35EE03-4121-4EF9-923D-7CB6D30D358D}" srcOrd="2" destOrd="0" presId="urn:microsoft.com/office/officeart/2005/8/layout/target3"/>
    <dgm:cxn modelId="{78238647-2C7F-44BD-9152-2D82D746E03F}" type="presParOf" srcId="{71045F8C-00FA-488E-A7BD-E2E6753D979D}" destId="{C95EEA27-3CBF-4645-A92D-9D8AF5C1CBFC}" srcOrd="3" destOrd="0" presId="urn:microsoft.com/office/officeart/2005/8/layout/target3"/>
    <dgm:cxn modelId="{D8D30679-B685-4A89-949D-9946DD2CD7C6}" type="presParOf" srcId="{71045F8C-00FA-488E-A7BD-E2E6753D979D}" destId="{851BB866-B6AE-4566-893F-4C635BA974FC}" srcOrd="4" destOrd="0" presId="urn:microsoft.com/office/officeart/2005/8/layout/target3"/>
    <dgm:cxn modelId="{196018A1-E9A3-40D8-BA91-245BE3CA3AF5}" type="presParOf" srcId="{71045F8C-00FA-488E-A7BD-E2E6753D979D}" destId="{643EA938-EDE0-4533-ACCC-D2BD6F3A527C}" srcOrd="5" destOrd="0" presId="urn:microsoft.com/office/officeart/2005/8/layout/target3"/>
    <dgm:cxn modelId="{A399E556-ED6E-45B8-82C4-4832F6D2D1E2}" type="presParOf" srcId="{71045F8C-00FA-488E-A7BD-E2E6753D979D}" destId="{92F31B18-D66D-4CC7-89B9-378928DE877D}" srcOrd="6" destOrd="0" presId="urn:microsoft.com/office/officeart/2005/8/layout/target3"/>
    <dgm:cxn modelId="{1434EA8A-C5AF-4DE3-9F39-6171FFE15BD6}" type="presParOf" srcId="{71045F8C-00FA-488E-A7BD-E2E6753D979D}" destId="{902074E1-B931-4618-97F1-FADBE82E9C3C}" srcOrd="7" destOrd="0" presId="urn:microsoft.com/office/officeart/2005/8/layout/target3"/>
    <dgm:cxn modelId="{8A45F70A-C4BE-4E5F-ABE2-838D4AD09562}" type="presParOf" srcId="{71045F8C-00FA-488E-A7BD-E2E6753D979D}" destId="{A3817367-F2BC-482F-8832-FA00B51DCCF3}" srcOrd="8" destOrd="0" presId="urn:microsoft.com/office/officeart/2005/8/layout/target3"/>
    <dgm:cxn modelId="{C04049FC-D9E2-4432-9076-786059442CD6}" type="presParOf" srcId="{71045F8C-00FA-488E-A7BD-E2E6753D979D}" destId="{2DD79E57-A63E-47D4-A1AB-6DF333476AD4}" srcOrd="9" destOrd="0" presId="urn:microsoft.com/office/officeart/2005/8/layout/target3"/>
    <dgm:cxn modelId="{462C9581-B5B0-4174-B9CA-FCC81B09DF28}" type="presParOf" srcId="{71045F8C-00FA-488E-A7BD-E2E6753D979D}" destId="{648967D3-ED80-4214-8D87-4E7012561E4A}" srcOrd="10" destOrd="0" presId="urn:microsoft.com/office/officeart/2005/8/layout/target3"/>
    <dgm:cxn modelId="{20DAB520-273D-41E8-AEFD-A8850AC76E21}" type="presParOf" srcId="{71045F8C-00FA-488E-A7BD-E2E6753D979D}" destId="{9A9B6F4F-B6FF-4F2D-B640-A8473E589523}" srcOrd="11" destOrd="0" presId="urn:microsoft.com/office/officeart/2005/8/layout/target3"/>
    <dgm:cxn modelId="{98FEDB98-4160-46DE-A683-CF4E92AEEADE}" type="presParOf" srcId="{71045F8C-00FA-488E-A7BD-E2E6753D979D}" destId="{13BD0FAF-9F2C-4708-9E63-A8E8E5252943}" srcOrd="12" destOrd="0" presId="urn:microsoft.com/office/officeart/2005/8/layout/target3"/>
    <dgm:cxn modelId="{203A8AB5-AB87-4D67-A016-AE7F3B8CBABA}" type="presParOf" srcId="{71045F8C-00FA-488E-A7BD-E2E6753D979D}" destId="{6821E7C9-5E4B-45FA-8F82-01E6F26FAA25}" srcOrd="13" destOrd="0" presId="urn:microsoft.com/office/officeart/2005/8/layout/target3"/>
    <dgm:cxn modelId="{6E7EC2DA-53A7-4432-BFC2-77AD1E368FE8}" type="presParOf" srcId="{71045F8C-00FA-488E-A7BD-E2E6753D979D}" destId="{3BA01B75-849B-4716-8BCD-084A86FF328F}" srcOrd="14" destOrd="0" presId="urn:microsoft.com/office/officeart/2005/8/layout/target3"/>
    <dgm:cxn modelId="{D4741E6F-06B7-4C4D-A37A-3546AADDE248}" type="presParOf" srcId="{71045F8C-00FA-488E-A7BD-E2E6753D979D}" destId="{4D19AB04-24FA-40C2-B203-52AE3D15E171}" srcOrd="15" destOrd="0" presId="urn:microsoft.com/office/officeart/2005/8/layout/target3"/>
    <dgm:cxn modelId="{6C24D011-0C02-4D75-8F99-FBA04F7903BA}" type="presParOf" srcId="{71045F8C-00FA-488E-A7BD-E2E6753D979D}" destId="{832BF48F-0145-4429-9E02-8FCA946CCE9E}" srcOrd="16" destOrd="0" presId="urn:microsoft.com/office/officeart/2005/8/layout/target3"/>
    <dgm:cxn modelId="{712FC0BC-24E5-4351-AD9A-2D4EC8E90902}" type="presParOf" srcId="{71045F8C-00FA-488E-A7BD-E2E6753D979D}" destId="{E7297F21-D4FD-4A41-AE58-814D01A6B5E7}" srcOrd="17" destOrd="0" presId="urn:microsoft.com/office/officeart/2005/8/layout/target3"/>
    <dgm:cxn modelId="{06F94C14-5203-4B45-A3C3-6968A4858E83}" type="presParOf" srcId="{71045F8C-00FA-488E-A7BD-E2E6753D979D}" destId="{59F530CB-4999-43B3-A00D-6AB53886BD77}" srcOrd="18" destOrd="0" presId="urn:microsoft.com/office/officeart/2005/8/layout/target3"/>
    <dgm:cxn modelId="{ECF2B4E3-E33B-4CE0-80D4-A85F462DD0E0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VY_32_INOVACE_1B28Čj2_Třídění hlásek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Třídění hlásek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EBBB8-9523-4321-8083-AAD18BE1B7DA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E813E6-7054-4881-83AF-445CA1B1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51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1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813E6-7054-4881-83AF-445CA1B138D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530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470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297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43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11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08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8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839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489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031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457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44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8632126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DUM je zaměřen na první seznámení s tříděním hlásek, rozdíl mezi hláskou a písmenem, určování délky samohlásek, psaní u, ů, ú </a:t>
            </a:r>
          </a:p>
          <a:p>
            <a:r>
              <a:rPr lang="cs-CZ" dirty="0" smtClean="0"/>
              <a:t>Je určen pro žáky 2. ročníku.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je zajímavá, jednotlivé snímky lze využít k různým činnostem, jsou názorné.</a:t>
            </a:r>
          </a:p>
          <a:p>
            <a:r>
              <a:rPr lang="cs-CZ" dirty="0" smtClean="0"/>
              <a:t>Metodické pokyny: </a:t>
            </a:r>
          </a:p>
          <a:p>
            <a:pPr lvl="1">
              <a:buNone/>
            </a:pPr>
            <a:r>
              <a:rPr lang="cs-CZ" dirty="0" smtClean="0"/>
              <a:t>3. snímek – žáci posouvají perem písmena do určených košíků </a:t>
            </a:r>
          </a:p>
          <a:p>
            <a:pPr lvl="1">
              <a:buNone/>
            </a:pPr>
            <a:r>
              <a:rPr lang="cs-CZ" dirty="0" smtClean="0"/>
              <a:t>4. snímek – žáci dopisují fixem nebo použijí </a:t>
            </a:r>
            <a:r>
              <a:rPr lang="cs-CZ" dirty="0" err="1" smtClean="0"/>
              <a:t>Qdraw</a:t>
            </a:r>
            <a:r>
              <a:rPr lang="cs-CZ" dirty="0" smtClean="0"/>
              <a:t>, mohou též na lavici          	             skládat připravené kartičky s </a:t>
            </a:r>
            <a:r>
              <a:rPr lang="cs-CZ" dirty="0" err="1" smtClean="0"/>
              <a:t>ox</a:t>
            </a:r>
            <a:r>
              <a:rPr lang="cs-CZ" dirty="0" smtClean="0"/>
              <a:t>, v druhém úkolu slova 		             dopisují nebo přiřazují připravená slova</a:t>
            </a:r>
          </a:p>
          <a:p>
            <a:pPr lvl="1">
              <a:buNone/>
            </a:pPr>
            <a:r>
              <a:rPr lang="cs-CZ" dirty="0" smtClean="0"/>
              <a:t>5. snímek – žáci ukazují připravené kartičky u, ů, ú, přidávají je na tabuli  	              pomocí magnetek, dopisují fixem, opisují do sešitu, vypisují     	              např. slova s ů apod.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 hlásky do správných košíků.</a:t>
            </a:r>
            <a:endParaRPr lang="cs-CZ" dirty="0"/>
          </a:p>
        </p:txBody>
      </p:sp>
      <p:pic>
        <p:nvPicPr>
          <p:cNvPr id="1028" name="Picture 4" descr="C:\Documents and Settings\Švehlovi\Local Settings\Temporary Internet Files\Content.IE5\HEEVQ724\MP9003852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221088"/>
            <a:ext cx="2520280" cy="2494722"/>
          </a:xfrm>
          <a:prstGeom prst="rect">
            <a:avLst/>
          </a:prstGeom>
          <a:noFill/>
        </p:spPr>
      </p:pic>
      <p:pic>
        <p:nvPicPr>
          <p:cNvPr id="8" name="Picture 4" descr="C:\Documents and Settings\Švehlovi\Local Settings\Temporary Internet Files\Content.IE5\HEEVQ724\MP9003852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268760"/>
            <a:ext cx="5616624" cy="2664296"/>
          </a:xfrm>
          <a:prstGeom prst="rect">
            <a:avLst/>
          </a:prstGeom>
          <a:noFill/>
        </p:spPr>
      </p:pic>
      <p:pic>
        <p:nvPicPr>
          <p:cNvPr id="9" name="Picture 4" descr="C:\Documents and Settings\Švehlovi\Local Settings\Temporary Internet Files\Content.IE5\HEEVQ724\MP9003852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149080"/>
            <a:ext cx="2520280" cy="2494722"/>
          </a:xfrm>
          <a:prstGeom prst="rect">
            <a:avLst/>
          </a:prstGeom>
          <a:noFill/>
        </p:spPr>
      </p:pic>
      <p:pic>
        <p:nvPicPr>
          <p:cNvPr id="10" name="Picture 4" descr="C:\Documents and Settings\Švehlovi\Local Settings\Temporary Internet Files\Content.IE5\HEEVQ724\MP9003852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149080"/>
            <a:ext cx="2520280" cy="249472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4716016" y="141277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Á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283968" y="141277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F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3635896" y="314096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635896" y="263691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5076056" y="227687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4644008" y="234888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É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4139952" y="242088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4427984" y="1844824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OU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5292080" y="170080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Ž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5508104" y="263691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Ň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5724128" y="170080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3563888" y="213285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3419872" y="162880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Ý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3131840" y="335699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3131840" y="292494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U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3131840" y="242088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2987824" y="184482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Š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2483768" y="2852936"/>
            <a:ext cx="5760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AU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2627784" y="234888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2483768" y="184482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31" name="Obdélník 30"/>
          <p:cNvSpPr/>
          <p:nvPr/>
        </p:nvSpPr>
        <p:spPr>
          <a:xfrm>
            <a:off x="2195736" y="234888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Í</a:t>
            </a:r>
            <a:endParaRPr lang="cs-CZ" sz="2400" dirty="0"/>
          </a:p>
        </p:txBody>
      </p:sp>
      <p:sp>
        <p:nvSpPr>
          <p:cNvPr id="32" name="Obdélník 31"/>
          <p:cNvSpPr/>
          <p:nvPr/>
        </p:nvSpPr>
        <p:spPr>
          <a:xfrm>
            <a:off x="1979712" y="184482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34" name="Obdélník 33"/>
          <p:cNvSpPr/>
          <p:nvPr/>
        </p:nvSpPr>
        <p:spPr>
          <a:xfrm>
            <a:off x="2771800" y="141277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35" name="Obdélník 34"/>
          <p:cNvSpPr/>
          <p:nvPr/>
        </p:nvSpPr>
        <p:spPr>
          <a:xfrm>
            <a:off x="5940152" y="213285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36" name="Obdélník 35"/>
          <p:cNvSpPr/>
          <p:nvPr/>
        </p:nvSpPr>
        <p:spPr>
          <a:xfrm>
            <a:off x="5508104" y="220486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37" name="Obdélník 36"/>
          <p:cNvSpPr/>
          <p:nvPr/>
        </p:nvSpPr>
        <p:spPr>
          <a:xfrm>
            <a:off x="5940152" y="256490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</a:t>
            </a:r>
            <a:endParaRPr lang="cs-CZ" sz="2400" dirty="0"/>
          </a:p>
        </p:txBody>
      </p:sp>
      <p:sp>
        <p:nvSpPr>
          <p:cNvPr id="38" name="Obdélník 37"/>
          <p:cNvSpPr/>
          <p:nvPr/>
        </p:nvSpPr>
        <p:spPr>
          <a:xfrm>
            <a:off x="5940152" y="306896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</a:t>
            </a:r>
            <a:endParaRPr lang="cs-CZ" sz="2400" dirty="0"/>
          </a:p>
        </p:txBody>
      </p:sp>
      <p:sp>
        <p:nvSpPr>
          <p:cNvPr id="39" name="Obdélník 38"/>
          <p:cNvSpPr/>
          <p:nvPr/>
        </p:nvSpPr>
        <p:spPr>
          <a:xfrm>
            <a:off x="5508104" y="314096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Y</a:t>
            </a:r>
            <a:endParaRPr lang="cs-CZ" sz="2400" dirty="0"/>
          </a:p>
        </p:txBody>
      </p:sp>
      <p:sp>
        <p:nvSpPr>
          <p:cNvPr id="40" name="Obdélník 39"/>
          <p:cNvSpPr/>
          <p:nvPr/>
        </p:nvSpPr>
        <p:spPr>
          <a:xfrm>
            <a:off x="3851920" y="141277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Ú</a:t>
            </a:r>
            <a:endParaRPr lang="cs-CZ" sz="2400" dirty="0"/>
          </a:p>
        </p:txBody>
      </p:sp>
      <p:sp>
        <p:nvSpPr>
          <p:cNvPr id="41" name="Obdélník 40"/>
          <p:cNvSpPr/>
          <p:nvPr/>
        </p:nvSpPr>
        <p:spPr>
          <a:xfrm>
            <a:off x="5076056" y="2780928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Č</a:t>
            </a:r>
            <a:endParaRPr lang="cs-CZ" sz="2400" dirty="0"/>
          </a:p>
        </p:txBody>
      </p:sp>
      <p:sp>
        <p:nvSpPr>
          <p:cNvPr id="42" name="Obdélník 41"/>
          <p:cNvSpPr/>
          <p:nvPr/>
        </p:nvSpPr>
        <p:spPr>
          <a:xfrm>
            <a:off x="4572000" y="3356992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EU</a:t>
            </a:r>
            <a:endParaRPr lang="cs-CZ" sz="2400" dirty="0"/>
          </a:p>
        </p:txBody>
      </p:sp>
      <p:sp>
        <p:nvSpPr>
          <p:cNvPr id="43" name="Obdélník 42"/>
          <p:cNvSpPr/>
          <p:nvPr/>
        </p:nvSpPr>
        <p:spPr>
          <a:xfrm>
            <a:off x="4067944" y="3429000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</a:t>
            </a:r>
            <a:endParaRPr lang="cs-CZ" sz="2400" dirty="0"/>
          </a:p>
        </p:txBody>
      </p:sp>
      <p:sp>
        <p:nvSpPr>
          <p:cNvPr id="44" name="Obdélník 43"/>
          <p:cNvSpPr/>
          <p:nvPr/>
        </p:nvSpPr>
        <p:spPr>
          <a:xfrm>
            <a:off x="4572000" y="285293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45" name="Obdélník 44"/>
          <p:cNvSpPr/>
          <p:nvPr/>
        </p:nvSpPr>
        <p:spPr>
          <a:xfrm>
            <a:off x="4067944" y="292494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Ó</a:t>
            </a:r>
            <a:endParaRPr lang="cs-CZ" sz="2400" dirty="0"/>
          </a:p>
        </p:txBody>
      </p:sp>
      <p:sp>
        <p:nvSpPr>
          <p:cNvPr id="46" name="Obdélník 45"/>
          <p:cNvSpPr/>
          <p:nvPr/>
        </p:nvSpPr>
        <p:spPr>
          <a:xfrm>
            <a:off x="3995936" y="191683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</a:t>
            </a:r>
            <a:endParaRPr lang="cs-CZ" sz="2400" dirty="0"/>
          </a:p>
        </p:txBody>
      </p:sp>
      <p:sp>
        <p:nvSpPr>
          <p:cNvPr id="47" name="Obdélník 46"/>
          <p:cNvSpPr/>
          <p:nvPr/>
        </p:nvSpPr>
        <p:spPr>
          <a:xfrm>
            <a:off x="611560" y="6453336"/>
            <a:ext cx="2520280" cy="40466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SAMOHLÁSKY KRÁTKÉ</a:t>
            </a:r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6623720" y="6453336"/>
            <a:ext cx="2520280" cy="40466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3563888" y="6453336"/>
            <a:ext cx="2520280" cy="40466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SAMOHLÁSKY  DLOUHÉ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Vyznač samohlásky O a souhlásky X,</a:t>
            </a:r>
            <a:br>
              <a:rPr lang="cs-CZ" sz="3600" dirty="0" smtClean="0"/>
            </a:br>
            <a:r>
              <a:rPr lang="cs-CZ" sz="3600" dirty="0" smtClean="0"/>
              <a:t> vymýšlej slova podle zadání.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potok, růže, opice, ano</a:t>
            </a:r>
          </a:p>
          <a:p>
            <a:pPr>
              <a:buNone/>
            </a:pPr>
            <a:r>
              <a:rPr lang="cs-CZ" dirty="0" smtClean="0"/>
              <a:t>srna, kozel, autobus,</a:t>
            </a:r>
          </a:p>
          <a:p>
            <a:pPr>
              <a:buNone/>
            </a:pPr>
            <a:r>
              <a:rPr lang="cs-CZ" dirty="0" smtClean="0"/>
              <a:t>lípa, koule, lavice, pes,</a:t>
            </a:r>
          </a:p>
          <a:p>
            <a:pPr>
              <a:buNone/>
            </a:pPr>
            <a:r>
              <a:rPr lang="cs-CZ" dirty="0" smtClean="0"/>
              <a:t>strom, brouk, únor, kůň,</a:t>
            </a:r>
          </a:p>
          <a:p>
            <a:pPr>
              <a:buNone/>
            </a:pPr>
            <a:r>
              <a:rPr lang="cs-CZ" dirty="0" smtClean="0"/>
              <a:t>obloha, housle, malíř,</a:t>
            </a:r>
          </a:p>
          <a:p>
            <a:pPr>
              <a:buNone/>
            </a:pPr>
            <a:r>
              <a:rPr lang="cs-CZ" dirty="0" smtClean="0"/>
              <a:t>komár, cibule, zuby, </a:t>
            </a:r>
          </a:p>
          <a:p>
            <a:pPr>
              <a:buNone/>
            </a:pPr>
            <a:r>
              <a:rPr lang="cs-CZ" dirty="0" smtClean="0"/>
              <a:t>vláček, čokoláda, obuv,</a:t>
            </a:r>
          </a:p>
          <a:p>
            <a:pPr>
              <a:buNone/>
            </a:pPr>
            <a:r>
              <a:rPr lang="cs-CZ" dirty="0" smtClean="0"/>
              <a:t>mrkev, vlk, mlha, četl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OXO	XOXO	</a:t>
            </a:r>
          </a:p>
          <a:p>
            <a:pPr>
              <a:buNone/>
            </a:pPr>
            <a:r>
              <a:rPr lang="cs-CZ" dirty="0" smtClean="0"/>
              <a:t>_______	________</a:t>
            </a:r>
          </a:p>
          <a:p>
            <a:pPr>
              <a:buNone/>
            </a:pPr>
            <a:r>
              <a:rPr lang="cs-CZ" dirty="0" smtClean="0"/>
              <a:t>XOXOX	XOXXO</a:t>
            </a:r>
          </a:p>
          <a:p>
            <a:pPr>
              <a:buNone/>
            </a:pPr>
            <a:r>
              <a:rPr lang="cs-CZ" dirty="0" smtClean="0"/>
              <a:t>_______	________</a:t>
            </a:r>
          </a:p>
          <a:p>
            <a:pPr>
              <a:buNone/>
            </a:pPr>
            <a:r>
              <a:rPr lang="cs-CZ" dirty="0" smtClean="0"/>
              <a:t>OXOXO	XXXO</a:t>
            </a:r>
          </a:p>
          <a:p>
            <a:pPr>
              <a:buNone/>
            </a:pPr>
            <a:r>
              <a:rPr lang="cs-CZ" dirty="0" smtClean="0"/>
              <a:t>_______	________</a:t>
            </a:r>
          </a:p>
          <a:p>
            <a:pPr>
              <a:buNone/>
            </a:pPr>
            <a:r>
              <a:rPr lang="cs-CZ" dirty="0" smtClean="0"/>
              <a:t>OXOX	XOXOXO</a:t>
            </a:r>
          </a:p>
          <a:p>
            <a:pPr>
              <a:buNone/>
            </a:pPr>
            <a:r>
              <a:rPr lang="cs-CZ" dirty="0" smtClean="0"/>
              <a:t>_______	________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Doplňuj u, ú, 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noProof="1" smtClean="0">
                <a:solidFill>
                  <a:schemeClr val="tx2">
                    <a:lumMod val="50000"/>
                  </a:schemeClr>
                </a:solidFill>
              </a:rPr>
              <a:t>_nor, r_že, k_pa, _pal, d_m, g_ma, _děl, dol_,</a:t>
            </a:r>
          </a:p>
          <a:p>
            <a:pPr>
              <a:buNone/>
            </a:pPr>
            <a:r>
              <a:rPr lang="cs-CZ" noProof="1" smtClean="0">
                <a:solidFill>
                  <a:schemeClr val="accent5">
                    <a:lumMod val="50000"/>
                  </a:schemeClr>
                </a:solidFill>
              </a:rPr>
              <a:t>m_ra, tr_n, _čes, h_lka, k_že, pr_van, _lovek, </a:t>
            </a:r>
          </a:p>
          <a:p>
            <a:pPr>
              <a:buNone/>
            </a:pPr>
            <a:r>
              <a:rPr lang="cs-CZ" noProof="1" smtClean="0">
                <a:solidFill>
                  <a:schemeClr val="accent6">
                    <a:lumMod val="50000"/>
                  </a:schemeClr>
                </a:solidFill>
              </a:rPr>
              <a:t>a_to, _mysl, z_stal, _loha, ro_ra, pot_ček, k_l, </a:t>
            </a:r>
          </a:p>
          <a:p>
            <a:pPr>
              <a:buNone/>
            </a:pPr>
            <a:r>
              <a:rPr lang="cs-CZ" noProof="1" smtClean="0">
                <a:solidFill>
                  <a:srgbClr val="FF0000"/>
                </a:solidFill>
              </a:rPr>
              <a:t>_řad, p_da, kr_ta, _ubor, h_sa, _roda, sm_la, </a:t>
            </a:r>
          </a:p>
          <a:p>
            <a:pPr>
              <a:buNone/>
            </a:pPr>
            <a:r>
              <a:rPr lang="cs-CZ" noProof="1" smtClean="0">
                <a:solidFill>
                  <a:srgbClr val="7030A0"/>
                </a:solidFill>
              </a:rPr>
              <a:t>_dolí, sl_ně, k_na, k_zle, _zký, kl_bíčko, h_l,</a:t>
            </a:r>
          </a:p>
          <a:p>
            <a:pPr>
              <a:buNone/>
            </a:pPr>
            <a:r>
              <a:rPr lang="cs-CZ" noProof="1" smtClean="0">
                <a:solidFill>
                  <a:srgbClr val="0070C0"/>
                </a:solidFill>
              </a:rPr>
              <a:t>_hledný, d_b, _sta, v_dce, _l, ko_pe, _terý, </a:t>
            </a:r>
            <a:r>
              <a:rPr lang="cs-CZ" noProof="1" smtClean="0">
                <a:solidFill>
                  <a:schemeClr val="bg2">
                    <a:lumMod val="10000"/>
                  </a:schemeClr>
                </a:solidFill>
              </a:rPr>
              <a:t>k_s,dom_, st_l, pr_vodce,  kal_ž, v_dce, l_j, </a:t>
            </a:r>
          </a:p>
          <a:p>
            <a:pPr>
              <a:buNone/>
            </a:pPr>
            <a:r>
              <a:rPr lang="cs-CZ" noProof="1" smtClean="0">
                <a:solidFill>
                  <a:srgbClr val="002060"/>
                </a:solidFill>
              </a:rPr>
              <a:t>_spory, p_jde, _četní, l_k, sch_dky, p_jčka</a:t>
            </a:r>
          </a:p>
          <a:p>
            <a:pPr>
              <a:buNone/>
            </a:pPr>
            <a:endParaRPr lang="cs-CZ" noProof="1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9570" y="476672"/>
            <a:ext cx="41796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Použity obrázky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53833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371</Words>
  <Application>Microsoft Office PowerPoint</Application>
  <PresentationFormat>Předvádění na obrazovce (4:3)</PresentationFormat>
  <Paragraphs>82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Rozděl hlásky do správných košíků.</vt:lpstr>
      <vt:lpstr>Vyznač samohlásky O a souhlásky X,  vymýšlej slova podle zadání.</vt:lpstr>
      <vt:lpstr>Doplňuj u, ú, 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PROTIKLADNÁ</dc:title>
  <dc:creator>Švehlová Marie</dc:creator>
  <cp:lastModifiedBy>Švehlová Marie</cp:lastModifiedBy>
  <cp:revision>68</cp:revision>
  <dcterms:created xsi:type="dcterms:W3CDTF">2011-10-24T11:13:59Z</dcterms:created>
  <dcterms:modified xsi:type="dcterms:W3CDTF">2012-03-06T12:54:54Z</dcterms:modified>
</cp:coreProperties>
</file>