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9" r:id="rId2"/>
    <p:sldId id="260" r:id="rId3"/>
    <p:sldId id="262" r:id="rId4"/>
    <p:sldId id="261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-64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 okres Jindřichův Hradec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Marie Švehlová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Délka samohlásek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VY_32_INOVACE_1B29Čj2_Délka samohlásek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0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59DE0EF-DC3A-43E4-B1DA-855E37F0B574}" type="presOf" srcId="{39F8B381-5807-488E-AC22-73DD4140ED4A}" destId="{71045F8C-00FA-488E-A7BD-E2E6753D979D}" srcOrd="0" destOrd="0" presId="urn:microsoft.com/office/officeart/2005/8/layout/target3"/>
    <dgm:cxn modelId="{8CE4F9C0-A881-4281-9DD2-326154676C16}" type="presOf" srcId="{445C7998-7549-48B0-BD68-D4F0167F02E5}" destId="{4D19AB04-24FA-40C2-B203-52AE3D15E171}" srcOrd="1" destOrd="0" presId="urn:microsoft.com/office/officeart/2005/8/layout/target3"/>
    <dgm:cxn modelId="{E9276911-3A84-4E02-80E2-3BD08AA266AA}" type="presOf" srcId="{EBC41103-E2E5-4D48-9B4B-425520D3D098}" destId="{3BA01B75-849B-4716-8BCD-084A86FF328F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0A303E00-F115-4C00-A7D9-9E605A5F8C0C}" type="presOf" srcId="{EBC41103-E2E5-4D48-9B4B-425520D3D098}" destId="{A27B6496-BF1B-4384-9217-9659064D5D6A}" srcOrd="1" destOrd="0" presId="urn:microsoft.com/office/officeart/2005/8/layout/target3"/>
    <dgm:cxn modelId="{FC2BF9DE-CFAF-4190-952C-E348AEC6CD3F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51B5A20-0038-4E60-B0AE-351CDEA508A7}" type="presOf" srcId="{C73C7642-F245-4585-8F88-243F9FAEF6CA}" destId="{59F530CB-4999-43B3-A00D-6AB53886BD7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5C3BC98-FADC-4181-987C-50873DBA3D72}" type="presOf" srcId="{C73C7642-F245-4585-8F88-243F9FAEF6CA}" destId="{9A9B6F4F-B6FF-4F2D-B640-A8473E58952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9DEFACFF-505E-42EC-8ECA-73743955E596}" type="presOf" srcId="{019433A1-1324-4DE1-9E6F-32B851095F74}" destId="{A3817367-F2BC-482F-8832-FA00B51DCCF3}" srcOrd="0" destOrd="0" presId="urn:microsoft.com/office/officeart/2005/8/layout/target3"/>
    <dgm:cxn modelId="{0943E87A-55FD-4DB1-8294-72F9E20E8194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6AFFCFD3-24B3-4B70-908E-2D4500614500}" type="presOf" srcId="{445C7998-7549-48B0-BD68-D4F0167F02E5}" destId="{BC35EE03-4121-4EF9-923D-7CB6D30D358D}" srcOrd="0" destOrd="0" presId="urn:microsoft.com/office/officeart/2005/8/layout/target3"/>
    <dgm:cxn modelId="{C16C788C-CA28-40BC-9FD3-C792094FECB9}" type="presOf" srcId="{019433A1-1324-4DE1-9E6F-32B851095F74}" destId="{E7297F21-D4FD-4A41-AE58-814D01A6B5E7}" srcOrd="1" destOrd="0" presId="urn:microsoft.com/office/officeart/2005/8/layout/target3"/>
    <dgm:cxn modelId="{1C688070-AFE0-45AE-80F1-6B5A9F1237DD}" type="presParOf" srcId="{71045F8C-00FA-488E-A7BD-E2E6753D979D}" destId="{3577EC6B-C980-4F34-8C69-4365E7B8FC8C}" srcOrd="0" destOrd="0" presId="urn:microsoft.com/office/officeart/2005/8/layout/target3"/>
    <dgm:cxn modelId="{450980FC-4C50-40BC-8C85-C90EC890AB34}" type="presParOf" srcId="{71045F8C-00FA-488E-A7BD-E2E6753D979D}" destId="{6940EB87-DC1D-4BC3-9408-9AC2E1FFC039}" srcOrd="1" destOrd="0" presId="urn:microsoft.com/office/officeart/2005/8/layout/target3"/>
    <dgm:cxn modelId="{11D98F9D-12EE-45D2-935A-208760B94054}" type="presParOf" srcId="{71045F8C-00FA-488E-A7BD-E2E6753D979D}" destId="{BC35EE03-4121-4EF9-923D-7CB6D30D358D}" srcOrd="2" destOrd="0" presId="urn:microsoft.com/office/officeart/2005/8/layout/target3"/>
    <dgm:cxn modelId="{78238647-2C7F-44BD-9152-2D82D746E03F}" type="presParOf" srcId="{71045F8C-00FA-488E-A7BD-E2E6753D979D}" destId="{C95EEA27-3CBF-4645-A92D-9D8AF5C1CBFC}" srcOrd="3" destOrd="0" presId="urn:microsoft.com/office/officeart/2005/8/layout/target3"/>
    <dgm:cxn modelId="{D8D30679-B685-4A89-949D-9946DD2CD7C6}" type="presParOf" srcId="{71045F8C-00FA-488E-A7BD-E2E6753D979D}" destId="{851BB866-B6AE-4566-893F-4C635BA974FC}" srcOrd="4" destOrd="0" presId="urn:microsoft.com/office/officeart/2005/8/layout/target3"/>
    <dgm:cxn modelId="{196018A1-E9A3-40D8-BA91-245BE3CA3AF5}" type="presParOf" srcId="{71045F8C-00FA-488E-A7BD-E2E6753D979D}" destId="{643EA938-EDE0-4533-ACCC-D2BD6F3A527C}" srcOrd="5" destOrd="0" presId="urn:microsoft.com/office/officeart/2005/8/layout/target3"/>
    <dgm:cxn modelId="{A399E556-ED6E-45B8-82C4-4832F6D2D1E2}" type="presParOf" srcId="{71045F8C-00FA-488E-A7BD-E2E6753D979D}" destId="{92F31B18-D66D-4CC7-89B9-378928DE877D}" srcOrd="6" destOrd="0" presId="urn:microsoft.com/office/officeart/2005/8/layout/target3"/>
    <dgm:cxn modelId="{1434EA8A-C5AF-4DE3-9F39-6171FFE15BD6}" type="presParOf" srcId="{71045F8C-00FA-488E-A7BD-E2E6753D979D}" destId="{902074E1-B931-4618-97F1-FADBE82E9C3C}" srcOrd="7" destOrd="0" presId="urn:microsoft.com/office/officeart/2005/8/layout/target3"/>
    <dgm:cxn modelId="{8A45F70A-C4BE-4E5F-ABE2-838D4AD09562}" type="presParOf" srcId="{71045F8C-00FA-488E-A7BD-E2E6753D979D}" destId="{A3817367-F2BC-482F-8832-FA00B51DCCF3}" srcOrd="8" destOrd="0" presId="urn:microsoft.com/office/officeart/2005/8/layout/target3"/>
    <dgm:cxn modelId="{C04049FC-D9E2-4432-9076-786059442CD6}" type="presParOf" srcId="{71045F8C-00FA-488E-A7BD-E2E6753D979D}" destId="{2DD79E57-A63E-47D4-A1AB-6DF333476AD4}" srcOrd="9" destOrd="0" presId="urn:microsoft.com/office/officeart/2005/8/layout/target3"/>
    <dgm:cxn modelId="{462C9581-B5B0-4174-B9CA-FCC81B09DF28}" type="presParOf" srcId="{71045F8C-00FA-488E-A7BD-E2E6753D979D}" destId="{648967D3-ED80-4214-8D87-4E7012561E4A}" srcOrd="10" destOrd="0" presId="urn:microsoft.com/office/officeart/2005/8/layout/target3"/>
    <dgm:cxn modelId="{20DAB520-273D-41E8-AEFD-A8850AC76E21}" type="presParOf" srcId="{71045F8C-00FA-488E-A7BD-E2E6753D979D}" destId="{9A9B6F4F-B6FF-4F2D-B640-A8473E589523}" srcOrd="11" destOrd="0" presId="urn:microsoft.com/office/officeart/2005/8/layout/target3"/>
    <dgm:cxn modelId="{98FEDB98-4160-46DE-A683-CF4E92AEEADE}" type="presParOf" srcId="{71045F8C-00FA-488E-A7BD-E2E6753D979D}" destId="{13BD0FAF-9F2C-4708-9E63-A8E8E5252943}" srcOrd="12" destOrd="0" presId="urn:microsoft.com/office/officeart/2005/8/layout/target3"/>
    <dgm:cxn modelId="{203A8AB5-AB87-4D67-A016-AE7F3B8CBABA}" type="presParOf" srcId="{71045F8C-00FA-488E-A7BD-E2E6753D979D}" destId="{6821E7C9-5E4B-45FA-8F82-01E6F26FAA25}" srcOrd="13" destOrd="0" presId="urn:microsoft.com/office/officeart/2005/8/layout/target3"/>
    <dgm:cxn modelId="{6E7EC2DA-53A7-4432-BFC2-77AD1E368FE8}" type="presParOf" srcId="{71045F8C-00FA-488E-A7BD-E2E6753D979D}" destId="{3BA01B75-849B-4716-8BCD-084A86FF328F}" srcOrd="14" destOrd="0" presId="urn:microsoft.com/office/officeart/2005/8/layout/target3"/>
    <dgm:cxn modelId="{D4741E6F-06B7-4C4D-A37A-3546AADDE248}" type="presParOf" srcId="{71045F8C-00FA-488E-A7BD-E2E6753D979D}" destId="{4D19AB04-24FA-40C2-B203-52AE3D15E171}" srcOrd="15" destOrd="0" presId="urn:microsoft.com/office/officeart/2005/8/layout/target3"/>
    <dgm:cxn modelId="{6C24D011-0C02-4D75-8F99-FBA04F7903BA}" type="presParOf" srcId="{71045F8C-00FA-488E-A7BD-E2E6753D979D}" destId="{832BF48F-0145-4429-9E02-8FCA946CCE9E}" srcOrd="16" destOrd="0" presId="urn:microsoft.com/office/officeart/2005/8/layout/target3"/>
    <dgm:cxn modelId="{712FC0BC-24E5-4351-AD9A-2D4EC8E90902}" type="presParOf" srcId="{71045F8C-00FA-488E-A7BD-E2E6753D979D}" destId="{E7297F21-D4FD-4A41-AE58-814D01A6B5E7}" srcOrd="17" destOrd="0" presId="urn:microsoft.com/office/officeart/2005/8/layout/target3"/>
    <dgm:cxn modelId="{06F94C14-5203-4B45-A3C3-6968A4858E83}" type="presParOf" srcId="{71045F8C-00FA-488E-A7BD-E2E6753D979D}" destId="{59F530CB-4999-43B3-A00D-6AB53886BD77}" srcOrd="18" destOrd="0" presId="urn:microsoft.com/office/officeart/2005/8/layout/target3"/>
    <dgm:cxn modelId="{ECF2B4E3-E33B-4CE0-80D4-A85F462DD0E0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 okres Jindřichův Hradec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8058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Marie Švehlová</a:t>
          </a:r>
          <a:endParaRPr lang="cs-CZ" sz="1800" kern="1200" dirty="0"/>
        </a:p>
      </dsp:txBody>
      <dsp:txXfrm>
        <a:off x="2016223" y="648058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VY_32_INOVACE_1B29Čj2_Délka samohlásek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Délka samohlásek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5EBBB8-9523-4321-8083-AAD18BE1B7DA}" type="datetimeFigureOut">
              <a:rPr lang="cs-CZ" smtClean="0"/>
              <a:pPr/>
              <a:t>5.1.2012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E813E6-7054-4881-83AF-445CA1B138D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75879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5.1.2012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55306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5.1.2012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54708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5.1.2012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22977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5.1.2012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04313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5.1.2012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6811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5.1.2012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00898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5.1.2012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7686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5.1.2012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68395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5.1.2012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44893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5.1.2012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7031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5.1.2012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5457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F29331-C464-4612-935B-B4947F87210B}" type="datetimeFigureOut">
              <a:rPr lang="cs-CZ" smtClean="0"/>
              <a:pPr/>
              <a:t>5.1.2012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E95674-046B-4037-BE33-CBFBC43C156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3445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78632126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8800"/>
            <a:ext cx="8229600" cy="4525963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DUM je zaměřen na poznávání a </a:t>
            </a:r>
            <a:r>
              <a:rPr lang="cs-CZ" dirty="0" smtClean="0"/>
              <a:t>rozlišování </a:t>
            </a:r>
            <a:r>
              <a:rPr lang="cs-CZ" dirty="0" smtClean="0"/>
              <a:t>délky </a:t>
            </a:r>
            <a:r>
              <a:rPr lang="cs-CZ" dirty="0" smtClean="0"/>
              <a:t>samohlásek  a </a:t>
            </a:r>
            <a:r>
              <a:rPr lang="cs-CZ" dirty="0" smtClean="0"/>
              <a:t> </a:t>
            </a:r>
            <a:r>
              <a:rPr lang="cs-CZ" dirty="0" smtClean="0"/>
              <a:t>slabik</a:t>
            </a:r>
          </a:p>
          <a:p>
            <a:r>
              <a:rPr lang="cs-CZ" dirty="0" smtClean="0"/>
              <a:t>Je určen pro žáky 2. ročníku.</a:t>
            </a:r>
          </a:p>
          <a:p>
            <a:r>
              <a:rPr lang="cs-CZ" dirty="0" smtClean="0"/>
              <a:t>Je připraven pro práci s interaktivní tabulí.</a:t>
            </a:r>
          </a:p>
          <a:p>
            <a:r>
              <a:rPr lang="cs-CZ" dirty="0" smtClean="0"/>
              <a:t>Činnost s interaktivní tabulí zvyšuje u dětí aktivitu, je zajímavá, jednotlivé snímky lze využít k různým činnostem, jsou názorné. Žáci mohou pracovat individuálně, ve skupinách i frontálně.</a:t>
            </a:r>
          </a:p>
          <a:p>
            <a:r>
              <a:rPr lang="cs-CZ" dirty="0" smtClean="0"/>
              <a:t>Metodické pokyny: </a:t>
            </a:r>
          </a:p>
          <a:p>
            <a:pPr lvl="1">
              <a:buNone/>
            </a:pPr>
            <a:r>
              <a:rPr lang="cs-CZ" dirty="0" smtClean="0"/>
              <a:t>3. snímek – žáci si připraví kolečka a špejle (párátka, sirky)</a:t>
            </a:r>
          </a:p>
          <a:p>
            <a:pPr lvl="1">
              <a:buNone/>
            </a:pPr>
            <a:r>
              <a:rPr lang="cs-CZ" dirty="0" smtClean="0"/>
              <a:t>                   - vyučující čte slova nahlas, žáci vyrovnávají předměty na lavici </a:t>
            </a:r>
          </a:p>
          <a:p>
            <a:pPr lvl="1">
              <a:buNone/>
            </a:pPr>
            <a:r>
              <a:rPr lang="cs-CZ" dirty="0" smtClean="0"/>
              <a:t>                      (lze též zapisovat . nebo /, popřípadě použít „bzučák“)</a:t>
            </a:r>
          </a:p>
          <a:p>
            <a:pPr lvl="1">
              <a:buNone/>
            </a:pPr>
            <a:r>
              <a:rPr lang="cs-CZ" dirty="0" smtClean="0"/>
              <a:t>4. snímek – žáci posouvají perem slova na správné místo</a:t>
            </a:r>
          </a:p>
          <a:p>
            <a:pPr lvl="1">
              <a:buNone/>
            </a:pPr>
            <a:r>
              <a:rPr lang="cs-CZ" dirty="0" smtClean="0"/>
              <a:t>5. snímek – žáci dopisují písmena fixem, opisují slova do sešitu, určují     </a:t>
            </a:r>
          </a:p>
          <a:p>
            <a:pPr lvl="1">
              <a:buNone/>
            </a:pPr>
            <a:r>
              <a:rPr lang="cs-CZ" dirty="0" smtClean="0"/>
              <a:t>                      počet slabik, hledají slova podřazená …..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Dávej na lavici kolečka a kousky špejlí (krátkou slabiku znázorňuje kolečko, dlouhou špejle).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   salám, svetr, brána, bratr, školák, chléb, léto, létá, ležet, párek, čistý, lázeň, klíč, park, bílý, </a:t>
            </a:r>
            <a:r>
              <a:rPr lang="cs-CZ" dirty="0" smtClean="0">
                <a:solidFill>
                  <a:srgbClr val="C00000"/>
                </a:solidFill>
              </a:rPr>
              <a:t>noviny, posílám, čistota, zalévat, otázky, nádhera, havrani, kravíny, notový, krajina, </a:t>
            </a:r>
            <a:r>
              <a:rPr lang="cs-CZ" dirty="0" smtClean="0">
                <a:solidFill>
                  <a:srgbClr val="00B050"/>
                </a:solidFill>
              </a:rPr>
              <a:t>červená, kedlubna, nalévá, postýlka, hrneček, stavení, jídelna, utěrka, údolí, upadl, ukázat, </a:t>
            </a:r>
            <a:r>
              <a:rPr lang="cs-CZ" dirty="0" smtClean="0">
                <a:solidFill>
                  <a:srgbClr val="7030A0"/>
                </a:solidFill>
              </a:rPr>
              <a:t>polovina, muchomůrka, ochutnala, banánový, čokoláda, ukázala, nedaleko, panelový, cestují, borovice, sněhuláček, lékárnice, pohádková</a:t>
            </a:r>
            <a:endParaRPr lang="cs-CZ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Doplň slova do vět. Pozor, i čárka rozhoduje. Ze slov, která ti zůstala vymysli věty.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266928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 Dědeček mi ____ dvacet korun. Můžeme ____ dlouho venku? Před domem zablikala ______. Jana se pořád ____. Nová panenka byla _____. Mám ____ jahodovou zmrzlinu. Babička ti ______ dárek k narozeninám. Štěně vlezlo do ____ boudy.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084168" y="1772816"/>
            <a:ext cx="100811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světla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7452320" y="1772816"/>
            <a:ext cx="100811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světlá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6084168" y="2348880"/>
            <a:ext cx="100811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dal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7452320" y="2348880"/>
            <a:ext cx="100811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dál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7452320" y="2924944"/>
            <a:ext cx="100811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být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6084168" y="2924944"/>
            <a:ext cx="100811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byt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7452320" y="3501008"/>
            <a:ext cx="100811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drahá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6084168" y="3501008"/>
            <a:ext cx="100811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dráha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7452320" y="4077072"/>
            <a:ext cx="100811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posílá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6084168" y="4077072"/>
            <a:ext cx="100811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posila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7452320" y="4653136"/>
            <a:ext cx="100811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ráda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6084168" y="4653136"/>
            <a:ext cx="100811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rada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7452320" y="5229200"/>
            <a:ext cx="100811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psí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6084168" y="5229200"/>
            <a:ext cx="100811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psi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7452320" y="5805264"/>
            <a:ext cx="100811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hádá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6084168" y="5805264"/>
            <a:ext cx="100811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hada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Doplň krátkou nebo dlouhou samohlásku, někde můžeš najít i více řešení.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L_hev, s_lát, st_rý, j_ma, pr_ce, kr_l, m_so,  </a:t>
            </a:r>
            <a:r>
              <a:rPr lang="cs-CZ" dirty="0" smtClean="0">
                <a:solidFill>
                  <a:srgbClr val="00B0F0"/>
                </a:solidFill>
              </a:rPr>
              <a:t>z_lí, l_kař, ml_ko, p_kař, kuř_, led_n, p_s, kl_c,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b_lá, l_st, č_slo, op_ce, m_lý, p_sek, m_č, n_c </a:t>
            </a:r>
            <a:r>
              <a:rPr lang="cs-CZ" dirty="0" smtClean="0">
                <a:solidFill>
                  <a:srgbClr val="002060"/>
                </a:solidFill>
              </a:rPr>
              <a:t>n_sí, k_lo, h_ří, d_mů, g_l, h_upe, r_hy, jar_,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_hlí, _terý, d_ha, dol_, _kol, melo_n, _zel, _l,      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b_dn_, t_b_r, l_mp_, k_ř_, h_ _se, r_s_, p_r_, n_s_, m_s_, r_k_, l_ _že, pr_s_, s_š_t, j_l_n, </a:t>
            </a:r>
            <a:r>
              <a:rPr lang="cs-CZ" dirty="0" smtClean="0">
                <a:solidFill>
                  <a:srgbClr val="7030A0"/>
                </a:solidFill>
              </a:rPr>
              <a:t>j_dl_, j_bl_ň, k_z_, kr_l_k, k_zl_, b_t_, p_č_t_č, ž_dl_čk_, t_l_p_n, hrn_č_k, p_ř_n_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695</TotalTime>
  <Words>513</Words>
  <Application>Microsoft Office PowerPoint</Application>
  <PresentationFormat>Předvádění na obrazovce (4:3)</PresentationFormat>
  <Paragraphs>39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Dávej na lavici kolečka a kousky špejlí (krátkou slabiku znázorňuje kolečko, dlouhou špejle).</vt:lpstr>
      <vt:lpstr>Doplň slova do vět. Pozor, i čárka rozhoduje. Ze slov, která ti zůstala vymysli věty.</vt:lpstr>
      <vt:lpstr>Doplň krátkou nebo dlouhou samohlásku, někde můžeš najít i více řešení.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SLOVA PROTIKLADNÁ</dc:title>
  <dc:creator>Švehlová Marie</dc:creator>
  <cp:lastModifiedBy>Hrbková Marie</cp:lastModifiedBy>
  <cp:revision>83</cp:revision>
  <dcterms:created xsi:type="dcterms:W3CDTF">2011-10-24T11:13:59Z</dcterms:created>
  <dcterms:modified xsi:type="dcterms:W3CDTF">2012-01-05T13:50:15Z</dcterms:modified>
</cp:coreProperties>
</file>