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4" r:id="rId3"/>
    <p:sldId id="265" r:id="rId4"/>
    <p:sldId id="256" r:id="rId5"/>
    <p:sldId id="257" r:id="rId6"/>
    <p:sldId id="262" r:id="rId7"/>
    <p:sldId id="258" r:id="rId8"/>
    <p:sldId id="259" r:id="rId9"/>
    <p:sldId id="260" r:id="rId10"/>
    <p:sldId id="261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3451"/>
    <a:srgbClr val="749EA0"/>
    <a:srgbClr val="7483A0"/>
    <a:srgbClr val="D869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VY_52_INOVACE_28_Hustota látky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Hustota látky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B4438BA-3286-4967-B30D-E225C3B6E3F8}" type="presOf" srcId="{EBC41103-E2E5-4D48-9B4B-425520D3D098}" destId="{50C2F88D-8688-44C2-A854-691F34009D3B}" srcOrd="0" destOrd="0" presId="urn:microsoft.com/office/officeart/2005/8/layout/target3"/>
    <dgm:cxn modelId="{520C8E28-4FEE-49FA-8344-61AEC2C952A3}" type="presOf" srcId="{DAEA276B-ECF9-46F6-A7D3-4693B2D32BC4}" destId="{F69A1436-182C-465B-AD7F-FE48E0C090C1}" srcOrd="1" destOrd="0" presId="urn:microsoft.com/office/officeart/2005/8/layout/target3"/>
    <dgm:cxn modelId="{A3B695A0-5163-4EB4-9BE5-F873A3178E73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0A4F033-5C01-4396-AE0B-794DB35873C7}" type="presOf" srcId="{445C7998-7549-48B0-BD68-D4F0167F02E5}" destId="{4D19AB04-24FA-40C2-B203-52AE3D15E171}" srcOrd="1" destOrd="0" presId="urn:microsoft.com/office/officeart/2005/8/layout/target3"/>
    <dgm:cxn modelId="{E5CECAE6-BC35-46C6-933D-55CACDADE195}" type="presOf" srcId="{DAEA276B-ECF9-46F6-A7D3-4693B2D32BC4}" destId="{CDED6FE3-AD8F-4ACC-B6B8-710EDDD97598}" srcOrd="0" destOrd="0" presId="urn:microsoft.com/office/officeart/2005/8/layout/target3"/>
    <dgm:cxn modelId="{FD1A1865-0276-4FFD-AB84-AC14BD7B8491}" type="presOf" srcId="{445C7998-7549-48B0-BD68-D4F0167F02E5}" destId="{BC35EE03-4121-4EF9-923D-7CB6D30D358D}" srcOrd="0" destOrd="0" presId="urn:microsoft.com/office/officeart/2005/8/layout/target3"/>
    <dgm:cxn modelId="{2A74CA03-ED10-4D17-B8E1-3A3A69ECA008}" type="presOf" srcId="{EBC41103-E2E5-4D48-9B4B-425520D3D098}" destId="{F969C235-9271-4D34-B740-D627A121CAD0}" srcOrd="1" destOrd="0" presId="urn:microsoft.com/office/officeart/2005/8/layout/target3"/>
    <dgm:cxn modelId="{13BE9238-F75A-4F94-A012-9253F752DA70}" type="presOf" srcId="{C73C7642-F245-4585-8F88-243F9FAEF6CA}" destId="{AA41A67C-3D3F-4AE9-9E0F-5D7F7BB2E741}" srcOrd="1" destOrd="0" presId="urn:microsoft.com/office/officeart/2005/8/layout/target3"/>
    <dgm:cxn modelId="{9930EA6F-F7EA-4272-BFA8-205970DB2BD5}" type="presOf" srcId="{C73C7642-F245-4585-8F88-243F9FAEF6CA}" destId="{97289DF2-90F4-4EC2-A9FC-633B00BAB610}" srcOrd="0" destOrd="0" presId="urn:microsoft.com/office/officeart/2005/8/layout/target3"/>
    <dgm:cxn modelId="{854EF8FB-2139-462E-B56E-03401E3228C8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9FBD656-ED92-4C55-929F-549B03AF4F04}" type="presOf" srcId="{FBBFC3EA-9D9D-4F3A-BEA6-9C2C0E46BF20}" destId="{832BF48F-0145-4429-9E02-8FCA946CCE9E}" srcOrd="1" destOrd="0" presId="urn:microsoft.com/office/officeart/2005/8/layout/target3"/>
    <dgm:cxn modelId="{DB2942FC-55BA-4E9E-9A4D-A7772D91D176}" type="presOf" srcId="{39F8B381-5807-488E-AC22-73DD4140ED4A}" destId="{71045F8C-00FA-488E-A7BD-E2E6753D979D}" srcOrd="0" destOrd="0" presId="urn:microsoft.com/office/officeart/2005/8/layout/target3"/>
    <dgm:cxn modelId="{6F65FE54-3413-4F72-9BD4-EC7A04BA9236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9FB1E05-3F5F-4679-9C29-4851B6CDF675}" type="presParOf" srcId="{71045F8C-00FA-488E-A7BD-E2E6753D979D}" destId="{3577EC6B-C980-4F34-8C69-4365E7B8FC8C}" srcOrd="0" destOrd="0" presId="urn:microsoft.com/office/officeart/2005/8/layout/target3"/>
    <dgm:cxn modelId="{238D8AA5-3A1C-4EC7-85AC-73CFEFECDDFF}" type="presParOf" srcId="{71045F8C-00FA-488E-A7BD-E2E6753D979D}" destId="{6940EB87-DC1D-4BC3-9408-9AC2E1FFC039}" srcOrd="1" destOrd="0" presId="urn:microsoft.com/office/officeart/2005/8/layout/target3"/>
    <dgm:cxn modelId="{27A61A72-13DF-4898-9ADC-79D9922D4E00}" type="presParOf" srcId="{71045F8C-00FA-488E-A7BD-E2E6753D979D}" destId="{BC35EE03-4121-4EF9-923D-7CB6D30D358D}" srcOrd="2" destOrd="0" presId="urn:microsoft.com/office/officeart/2005/8/layout/target3"/>
    <dgm:cxn modelId="{085D7C6A-3F20-435B-9D48-BB7172C45C7E}" type="presParOf" srcId="{71045F8C-00FA-488E-A7BD-E2E6753D979D}" destId="{C95EEA27-3CBF-4645-A92D-9D8AF5C1CBFC}" srcOrd="3" destOrd="0" presId="urn:microsoft.com/office/officeart/2005/8/layout/target3"/>
    <dgm:cxn modelId="{732F6853-1B70-48AD-A3D3-EF0EE29628A0}" type="presParOf" srcId="{71045F8C-00FA-488E-A7BD-E2E6753D979D}" destId="{851BB866-B6AE-4566-893F-4C635BA974FC}" srcOrd="4" destOrd="0" presId="urn:microsoft.com/office/officeart/2005/8/layout/target3"/>
    <dgm:cxn modelId="{7E55F242-E1CA-4DD0-8A23-96E7402E6EF7}" type="presParOf" srcId="{71045F8C-00FA-488E-A7BD-E2E6753D979D}" destId="{643EA938-EDE0-4533-ACCC-D2BD6F3A527C}" srcOrd="5" destOrd="0" presId="urn:microsoft.com/office/officeart/2005/8/layout/target3"/>
    <dgm:cxn modelId="{A16FA1C7-028A-4185-84D0-8179EE0E80BB}" type="presParOf" srcId="{71045F8C-00FA-488E-A7BD-E2E6753D979D}" destId="{92F31B18-D66D-4CC7-89B9-378928DE877D}" srcOrd="6" destOrd="0" presId="urn:microsoft.com/office/officeart/2005/8/layout/target3"/>
    <dgm:cxn modelId="{30BD2BB1-AC18-45B8-9F09-4BECE6CC062A}" type="presParOf" srcId="{71045F8C-00FA-488E-A7BD-E2E6753D979D}" destId="{902074E1-B931-4618-97F1-FADBE82E9C3C}" srcOrd="7" destOrd="0" presId="urn:microsoft.com/office/officeart/2005/8/layout/target3"/>
    <dgm:cxn modelId="{0648E828-2DB2-437E-A23A-0D3035870836}" type="presParOf" srcId="{71045F8C-00FA-488E-A7BD-E2E6753D979D}" destId="{A3817367-F2BC-482F-8832-FA00B51DCCF3}" srcOrd="8" destOrd="0" presId="urn:microsoft.com/office/officeart/2005/8/layout/target3"/>
    <dgm:cxn modelId="{245F1F77-DE9D-4750-BAFC-38A2AF08D44A}" type="presParOf" srcId="{71045F8C-00FA-488E-A7BD-E2E6753D979D}" destId="{626ABFF6-56C8-4386-B662-68EC364EED9D}" srcOrd="9" destOrd="0" presId="urn:microsoft.com/office/officeart/2005/8/layout/target3"/>
    <dgm:cxn modelId="{DC426049-7CB7-4614-82FF-EE520A016A87}" type="presParOf" srcId="{71045F8C-00FA-488E-A7BD-E2E6753D979D}" destId="{6DB11F1C-D028-4800-9625-6611CA9DE6D4}" srcOrd="10" destOrd="0" presId="urn:microsoft.com/office/officeart/2005/8/layout/target3"/>
    <dgm:cxn modelId="{A0A9A2D1-8015-4230-AB81-BD3F5B649D6C}" type="presParOf" srcId="{71045F8C-00FA-488E-A7BD-E2E6753D979D}" destId="{CDED6FE3-AD8F-4ACC-B6B8-710EDDD97598}" srcOrd="11" destOrd="0" presId="urn:microsoft.com/office/officeart/2005/8/layout/target3"/>
    <dgm:cxn modelId="{9FF0A694-3461-4C59-9E76-BB3A5D571B3E}" type="presParOf" srcId="{71045F8C-00FA-488E-A7BD-E2E6753D979D}" destId="{397AC6D7-84A6-4150-958F-83C92D9ACF38}" srcOrd="12" destOrd="0" presId="urn:microsoft.com/office/officeart/2005/8/layout/target3"/>
    <dgm:cxn modelId="{94224F9B-ACD0-44A5-AF35-3C393C29918E}" type="presParOf" srcId="{71045F8C-00FA-488E-A7BD-E2E6753D979D}" destId="{D7419528-33A6-416D-9E64-B3F7915C5149}" srcOrd="13" destOrd="0" presId="urn:microsoft.com/office/officeart/2005/8/layout/target3"/>
    <dgm:cxn modelId="{49C5A295-CE0D-40AD-8B23-332A4F4B3A27}" type="presParOf" srcId="{71045F8C-00FA-488E-A7BD-E2E6753D979D}" destId="{97289DF2-90F4-4EC2-A9FC-633B00BAB610}" srcOrd="14" destOrd="0" presId="urn:microsoft.com/office/officeart/2005/8/layout/target3"/>
    <dgm:cxn modelId="{51FDF874-B81F-4B0F-8325-1E3FF7DDC24D}" type="presParOf" srcId="{71045F8C-00FA-488E-A7BD-E2E6753D979D}" destId="{234EBA9D-95B4-4C20-A84E-6F65F1085DC6}" srcOrd="15" destOrd="0" presId="urn:microsoft.com/office/officeart/2005/8/layout/target3"/>
    <dgm:cxn modelId="{D308454A-A92F-4022-A104-6C22C5EB20B9}" type="presParOf" srcId="{71045F8C-00FA-488E-A7BD-E2E6753D979D}" destId="{12255512-213F-41DF-90A6-8B4CD74A2B52}" srcOrd="16" destOrd="0" presId="urn:microsoft.com/office/officeart/2005/8/layout/target3"/>
    <dgm:cxn modelId="{E6B46DB0-C0E1-4B76-B237-72FC818E91CE}" type="presParOf" srcId="{71045F8C-00FA-488E-A7BD-E2E6753D979D}" destId="{50C2F88D-8688-44C2-A854-691F34009D3B}" srcOrd="17" destOrd="0" presId="urn:microsoft.com/office/officeart/2005/8/layout/target3"/>
    <dgm:cxn modelId="{C967919B-3163-494F-AF33-F9FB67B96A23}" type="presParOf" srcId="{71045F8C-00FA-488E-A7BD-E2E6753D979D}" destId="{4D19AB04-24FA-40C2-B203-52AE3D15E171}" srcOrd="18" destOrd="0" presId="urn:microsoft.com/office/officeart/2005/8/layout/target3"/>
    <dgm:cxn modelId="{9A262774-3A88-496C-A5DD-427DAB41D820}" type="presParOf" srcId="{71045F8C-00FA-488E-A7BD-E2E6753D979D}" destId="{832BF48F-0145-4429-9E02-8FCA946CCE9E}" srcOrd="19" destOrd="0" presId="urn:microsoft.com/office/officeart/2005/8/layout/target3"/>
    <dgm:cxn modelId="{BC48C0C8-BBC7-4E29-A1FC-B8D49FC5C300}" type="presParOf" srcId="{71045F8C-00FA-488E-A7BD-E2E6753D979D}" destId="{E7297F21-D4FD-4A41-AE58-814D01A6B5E7}" srcOrd="20" destOrd="0" presId="urn:microsoft.com/office/officeart/2005/8/layout/target3"/>
    <dgm:cxn modelId="{A7DD349B-383C-4BB5-9E32-79CD3BA8D326}" type="presParOf" srcId="{71045F8C-00FA-488E-A7BD-E2E6753D979D}" destId="{F69A1436-182C-465B-AD7F-FE48E0C090C1}" srcOrd="21" destOrd="0" presId="urn:microsoft.com/office/officeart/2005/8/layout/target3"/>
    <dgm:cxn modelId="{D6360532-C123-4D7F-B19D-B57D62A16187}" type="presParOf" srcId="{71045F8C-00FA-488E-A7BD-E2E6753D979D}" destId="{AA41A67C-3D3F-4AE9-9E0F-5D7F7BB2E741}" srcOrd="22" destOrd="0" presId="urn:microsoft.com/office/officeart/2005/8/layout/target3"/>
    <dgm:cxn modelId="{8627C949-2C1E-4857-AAC7-7AEE592C3C0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VY_52_INOVACE_28_Hustota látky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Hustota látky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FED6D8-E32F-4BE6-A029-AE043282ECCA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98D1FB-312F-44D7-AB4F-BDE71A57D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916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98D1FB-312F-44D7-AB4F-BDE71A57D31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188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449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1277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068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896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345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184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3032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886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2908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2246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540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524E9-F2B4-45B5-811C-80EF598220E4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2C8F4-D6D4-4EC2-8A7B-DBC7BC32E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09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32436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62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100675"/>
              </p:ext>
            </p:extLst>
          </p:nvPr>
        </p:nvGraphicFramePr>
        <p:xfrm>
          <a:off x="1524000" y="1397000"/>
          <a:ext cx="6096000" cy="32054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Sešit, tabulky, krychličky z různých látek</a:t>
                      </a:r>
                      <a:r>
                        <a:rPr lang="cs-CZ" baseline="0" dirty="0" smtClean="0"/>
                        <a:t> o objemu 1cm</a:t>
                      </a:r>
                      <a:r>
                        <a:rPr lang="cs-CZ" baseline="30000" dirty="0" smtClean="0"/>
                        <a:t>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 a výklad nového učiva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Naučí se vyhledat hustotu v tabulkách, převést na jiné jednotky hustoty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999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Co je těžší?</a:t>
            </a:r>
            <a:br>
              <a:rPr lang="cs-CZ" sz="4000" dirty="0" smtClean="0"/>
            </a:br>
            <a:r>
              <a:rPr lang="cs-CZ" sz="4000" dirty="0" smtClean="0"/>
              <a:t> kilogram </a:t>
            </a:r>
            <a:r>
              <a:rPr lang="cs-CZ" sz="4000" dirty="0"/>
              <a:t>peří</a:t>
            </a:r>
            <a:r>
              <a:rPr lang="cs-CZ" sz="4000" dirty="0" smtClean="0"/>
              <a:t> nebo železa?</a:t>
            </a:r>
            <a:endParaRPr lang="cs-CZ" sz="4000" dirty="0"/>
          </a:p>
        </p:txBody>
      </p:sp>
      <p:pic>
        <p:nvPicPr>
          <p:cNvPr id="1030" name="Picture 6" descr="C:\Users\Krejsová\AppData\Local\Microsoft\Windows\Temporary Internet Files\Content.IE5\HW1QB9ZW\MC9003514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94038"/>
            <a:ext cx="4481054" cy="471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HW1QB9ZW\MC90019991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519" y="1909862"/>
            <a:ext cx="1985804" cy="158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725575" y="2022042"/>
            <a:ext cx="1836781" cy="2569224"/>
            <a:chOff x="725575" y="2022042"/>
            <a:chExt cx="1836781" cy="2569224"/>
          </a:xfrm>
        </p:grpSpPr>
        <p:pic>
          <p:nvPicPr>
            <p:cNvPr id="1032" name="Picture 8" descr="C:\Users\Krejsová\AppData\Local\Microsoft\Windows\Temporary Internet Files\Content.IE5\56TU68TU\MC90032039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075949">
              <a:off x="725575" y="2022042"/>
              <a:ext cx="1160275" cy="128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C:\Users\Krejsová\AppData\Local\Microsoft\Windows\Temporary Internet Files\Content.IE5\AF19HDOE\MC90032036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976407">
              <a:off x="1202681" y="3231591"/>
              <a:ext cx="1079449" cy="16399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7538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600200"/>
          </a:xfrm>
        </p:spPr>
        <p:txBody>
          <a:bodyPr/>
          <a:lstStyle/>
          <a:p>
            <a:r>
              <a:rPr lang="cs-CZ" dirty="0" smtClean="0"/>
              <a:t>Prohlédni si krychličky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5076056" y="1569420"/>
            <a:ext cx="1431576" cy="2917688"/>
            <a:chOff x="5076056" y="1569420"/>
            <a:chExt cx="1431576" cy="2917688"/>
          </a:xfrm>
        </p:grpSpPr>
        <p:sp>
          <p:nvSpPr>
            <p:cNvPr id="55" name="Krychle 54"/>
            <p:cNvSpPr/>
            <p:nvPr/>
          </p:nvSpPr>
          <p:spPr>
            <a:xfrm>
              <a:off x="5076056" y="2394539"/>
              <a:ext cx="1368152" cy="1347068"/>
            </a:xfrm>
            <a:prstGeom prst="cub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6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6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5076056" y="1569420"/>
              <a:ext cx="1431576" cy="2917688"/>
              <a:chOff x="5076056" y="1569420"/>
              <a:chExt cx="1431576" cy="2917688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5139409" y="1569420"/>
                <a:ext cx="1368223" cy="2917688"/>
                <a:chOff x="5139409" y="1569420"/>
                <a:chExt cx="1368223" cy="2917688"/>
              </a:xfrm>
            </p:grpSpPr>
            <p:sp>
              <p:nvSpPr>
                <p:cNvPr id="44" name="TextovéPole 43"/>
                <p:cNvSpPr txBox="1"/>
                <p:nvPr/>
              </p:nvSpPr>
              <p:spPr>
                <a:xfrm>
                  <a:off x="5261778" y="1569420"/>
                  <a:ext cx="124585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Železo</a:t>
                  </a:r>
                </a:p>
              </p:txBody>
            </p:sp>
            <p:sp>
              <p:nvSpPr>
                <p:cNvPr id="52" name="TextovéPole 51"/>
                <p:cNvSpPr txBox="1"/>
                <p:nvPr/>
              </p:nvSpPr>
              <p:spPr>
                <a:xfrm>
                  <a:off x="5139409" y="3963888"/>
                  <a:ext cx="923651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7,8 g</a:t>
                  </a:r>
                </a:p>
              </p:txBody>
            </p:sp>
          </p:grpSp>
          <p:sp>
            <p:nvSpPr>
              <p:cNvPr id="47" name="TextovéPole 46"/>
              <p:cNvSpPr txBox="1"/>
              <p:nvPr/>
            </p:nvSpPr>
            <p:spPr>
              <a:xfrm>
                <a:off x="5076056" y="2949466"/>
                <a:ext cx="10502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1 cm</a:t>
                </a:r>
                <a:r>
                  <a:rPr lang="cs-CZ" sz="2800" baseline="300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3</a:t>
                </a:r>
              </a:p>
            </p:txBody>
          </p:sp>
        </p:grpSp>
      </p:grpSp>
      <p:grpSp>
        <p:nvGrpSpPr>
          <p:cNvPr id="16" name="Skupina 15"/>
          <p:cNvGrpSpPr/>
          <p:nvPr/>
        </p:nvGrpSpPr>
        <p:grpSpPr>
          <a:xfrm>
            <a:off x="3086526" y="1583358"/>
            <a:ext cx="1341458" cy="2851958"/>
            <a:chOff x="3086526" y="1583358"/>
            <a:chExt cx="1341458" cy="2851958"/>
          </a:xfrm>
        </p:grpSpPr>
        <p:sp>
          <p:nvSpPr>
            <p:cNvPr id="8" name="Krychle 7"/>
            <p:cNvSpPr/>
            <p:nvPr/>
          </p:nvSpPr>
          <p:spPr>
            <a:xfrm>
              <a:off x="3091039" y="2456302"/>
              <a:ext cx="1336945" cy="1285305"/>
            </a:xfrm>
            <a:prstGeom prst="cube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08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3086526" y="1583358"/>
              <a:ext cx="1236410" cy="2851958"/>
              <a:chOff x="3086526" y="1583358"/>
              <a:chExt cx="1236410" cy="2851958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3091039" y="1583358"/>
                <a:ext cx="1231897" cy="2851958"/>
                <a:chOff x="3091039" y="1583358"/>
                <a:chExt cx="1231897" cy="2851958"/>
              </a:xfrm>
            </p:grpSpPr>
            <p:sp>
              <p:nvSpPr>
                <p:cNvPr id="43" name="TextovéPole 42"/>
                <p:cNvSpPr txBox="1"/>
                <p:nvPr/>
              </p:nvSpPr>
              <p:spPr>
                <a:xfrm>
                  <a:off x="3163388" y="1583358"/>
                  <a:ext cx="1159548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Olovo</a:t>
                  </a:r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091039" y="3912096"/>
                  <a:ext cx="923651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8,9 g</a:t>
                  </a:r>
                </a:p>
              </p:txBody>
            </p:sp>
          </p:grpSp>
          <p:sp>
            <p:nvSpPr>
              <p:cNvPr id="48" name="TextovéPole 47"/>
              <p:cNvSpPr txBox="1"/>
              <p:nvPr/>
            </p:nvSpPr>
            <p:spPr>
              <a:xfrm>
                <a:off x="3086526" y="2930948"/>
                <a:ext cx="10502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1 cm</a:t>
                </a:r>
                <a:r>
                  <a:rPr lang="cs-CZ" sz="2800" baseline="300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3</a:t>
                </a:r>
              </a:p>
            </p:txBody>
          </p:sp>
        </p:grpSp>
      </p:grpSp>
      <p:grpSp>
        <p:nvGrpSpPr>
          <p:cNvPr id="58" name="Skupina 57"/>
          <p:cNvGrpSpPr/>
          <p:nvPr/>
        </p:nvGrpSpPr>
        <p:grpSpPr>
          <a:xfrm>
            <a:off x="755576" y="1581624"/>
            <a:ext cx="1367559" cy="2853692"/>
            <a:chOff x="755576" y="1581624"/>
            <a:chExt cx="1367559" cy="2853692"/>
          </a:xfrm>
        </p:grpSpPr>
        <p:sp>
          <p:nvSpPr>
            <p:cNvPr id="54" name="Krychle 53"/>
            <p:cNvSpPr/>
            <p:nvPr/>
          </p:nvSpPr>
          <p:spPr>
            <a:xfrm>
              <a:off x="849345" y="2456302"/>
              <a:ext cx="1273790" cy="1285305"/>
            </a:xfrm>
            <a:prstGeom prst="cube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755576" y="1581624"/>
              <a:ext cx="1367559" cy="2853692"/>
              <a:chOff x="755576" y="1581624"/>
              <a:chExt cx="1367559" cy="2853692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882213" y="1581624"/>
                <a:ext cx="1240922" cy="2853692"/>
                <a:chOff x="882213" y="1581624"/>
                <a:chExt cx="1240922" cy="2853692"/>
              </a:xfrm>
            </p:grpSpPr>
            <p:sp>
              <p:nvSpPr>
                <p:cNvPr id="42" name="TextovéPole 41"/>
                <p:cNvSpPr txBox="1"/>
                <p:nvPr/>
              </p:nvSpPr>
              <p:spPr>
                <a:xfrm>
                  <a:off x="955571" y="1581624"/>
                  <a:ext cx="11675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Dřevo</a:t>
                  </a:r>
                </a:p>
              </p:txBody>
            </p:sp>
            <p:sp>
              <p:nvSpPr>
                <p:cNvPr id="2" name="TextovéPole 1"/>
                <p:cNvSpPr txBox="1"/>
                <p:nvPr/>
              </p:nvSpPr>
              <p:spPr>
                <a:xfrm>
                  <a:off x="882213" y="3912096"/>
                  <a:ext cx="923651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0,5 g</a:t>
                  </a:r>
                </a:p>
              </p:txBody>
            </p:sp>
          </p:grpSp>
          <p:sp>
            <p:nvSpPr>
              <p:cNvPr id="49" name="TextovéPole 48"/>
              <p:cNvSpPr txBox="1"/>
              <p:nvPr/>
            </p:nvSpPr>
            <p:spPr>
              <a:xfrm>
                <a:off x="755576" y="2905780"/>
                <a:ext cx="10502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1 cm</a:t>
                </a:r>
                <a:r>
                  <a:rPr lang="cs-CZ" sz="2800" baseline="300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3</a:t>
                </a:r>
              </a:p>
            </p:txBody>
          </p:sp>
        </p:grpSp>
      </p:grpSp>
      <p:sp>
        <p:nvSpPr>
          <p:cNvPr id="50" name="TextovéPole 49"/>
          <p:cNvSpPr txBox="1"/>
          <p:nvPr/>
        </p:nvSpPr>
        <p:spPr>
          <a:xfrm>
            <a:off x="395535" y="4941168"/>
            <a:ext cx="77235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Čím</a:t>
            </a:r>
            <a:r>
              <a:rPr lang="cs-CZ" sz="1100" dirty="0" smtClean="0"/>
              <a:t>   </a:t>
            </a:r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se </a:t>
            </a: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od sebe liší</a:t>
            </a:r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?</a:t>
            </a:r>
          </a:p>
          <a:p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                            Co </a:t>
            </a: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mají společného?</a:t>
            </a:r>
          </a:p>
        </p:txBody>
      </p:sp>
      <p:grpSp>
        <p:nvGrpSpPr>
          <p:cNvPr id="57" name="Skupina 56"/>
          <p:cNvGrpSpPr/>
          <p:nvPr/>
        </p:nvGrpSpPr>
        <p:grpSpPr>
          <a:xfrm>
            <a:off x="7236296" y="1581624"/>
            <a:ext cx="1368152" cy="2853692"/>
            <a:chOff x="7236296" y="1581624"/>
            <a:chExt cx="1368152" cy="2853692"/>
          </a:xfrm>
        </p:grpSpPr>
        <p:sp>
          <p:nvSpPr>
            <p:cNvPr id="56" name="Krychle 55"/>
            <p:cNvSpPr/>
            <p:nvPr/>
          </p:nvSpPr>
          <p:spPr>
            <a:xfrm>
              <a:off x="7236296" y="2394539"/>
              <a:ext cx="1368152" cy="1347068"/>
            </a:xfrm>
            <a:prstGeom prst="cub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7236296" y="1581624"/>
              <a:ext cx="1368152" cy="2853692"/>
              <a:chOff x="7236296" y="1581624"/>
              <a:chExt cx="1368152" cy="2853692"/>
            </a:xfrm>
          </p:grpSpPr>
          <p:sp>
            <p:nvSpPr>
              <p:cNvPr id="45" name="TextovéPole 44"/>
              <p:cNvSpPr txBox="1"/>
              <p:nvPr/>
            </p:nvSpPr>
            <p:spPr>
              <a:xfrm>
                <a:off x="7400272" y="1581624"/>
                <a:ext cx="12041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Hliník</a:t>
                </a: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7236296" y="2949466"/>
                <a:ext cx="10502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1 cm</a:t>
                </a:r>
                <a:r>
                  <a:rPr lang="cs-CZ" sz="2800" baseline="300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3</a:t>
                </a:r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236296" y="3912096"/>
                <a:ext cx="9236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2,7 g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6010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2000"/>
                            </p:stCondLst>
                            <p:childTnLst>
                              <p:par>
                                <p:cTn id="7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4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4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6000"/>
                            </p:stCondLst>
                            <p:childTnLst>
                              <p:par>
                                <p:cTn id="7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4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4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691401"/>
            <a:ext cx="8568952" cy="2798981"/>
          </a:xfrm>
        </p:spPr>
        <p:txBody>
          <a:bodyPr/>
          <a:lstStyle/>
          <a:p>
            <a:pPr marL="0" indent="0"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Hustota </a:t>
            </a:r>
            <a:r>
              <a:rPr lang="cs-CZ" sz="3600" dirty="0"/>
              <a:t>látky je </a:t>
            </a:r>
            <a:r>
              <a:rPr lang="cs-CZ" sz="3600" dirty="0" smtClean="0"/>
              <a:t>určena</a:t>
            </a:r>
            <a:br>
              <a:rPr lang="cs-CZ" sz="3600" dirty="0" smtClean="0"/>
            </a:br>
            <a:r>
              <a:rPr lang="cs-CZ" sz="3200" dirty="0" smtClean="0">
                <a:solidFill>
                  <a:srgbClr val="E03451"/>
                </a:solidFill>
              </a:rPr>
              <a:t>hmotností </a:t>
            </a:r>
            <a:r>
              <a:rPr lang="cs-CZ" sz="3200" dirty="0">
                <a:solidFill>
                  <a:srgbClr val="E03451"/>
                </a:solidFill>
              </a:rPr>
              <a:t>tělesa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E03451"/>
                </a:solidFill>
              </a:rPr>
              <a:t>o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E03451"/>
                </a:solidFill>
              </a:rPr>
              <a:t>objemu 1 cm</a:t>
            </a:r>
            <a:r>
              <a:rPr lang="cs-CZ" sz="3200" baseline="30000" dirty="0">
                <a:solidFill>
                  <a:srgbClr val="E03451"/>
                </a:solidFill>
              </a:rPr>
              <a:t>3</a:t>
            </a:r>
            <a:r>
              <a:rPr lang="cs-CZ" sz="3200" dirty="0">
                <a:solidFill>
                  <a:srgbClr val="E03451"/>
                </a:solidFill>
              </a:rPr>
              <a:t> z této </a:t>
            </a:r>
            <a:r>
              <a:rPr lang="cs-CZ" sz="3200" dirty="0" smtClean="0">
                <a:solidFill>
                  <a:srgbClr val="E03451"/>
                </a:solidFill>
              </a:rPr>
              <a:t>látky. </a:t>
            </a:r>
            <a:r>
              <a:rPr lang="cs-CZ" dirty="0">
                <a:solidFill>
                  <a:srgbClr val="E03451"/>
                </a:solidFill>
              </a:rPr>
              <a:t/>
            </a:r>
            <a:br>
              <a:rPr lang="cs-CZ" dirty="0">
                <a:solidFill>
                  <a:srgbClr val="E03451"/>
                </a:solidFill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548680"/>
            <a:ext cx="8105611" cy="1131887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Ve fyzice říkáme, že různé látky mají různou hustotu</a:t>
            </a:r>
          </a:p>
        </p:txBody>
      </p:sp>
      <p:grpSp>
        <p:nvGrpSpPr>
          <p:cNvPr id="59" name="Skupina 58"/>
          <p:cNvGrpSpPr/>
          <p:nvPr/>
        </p:nvGrpSpPr>
        <p:grpSpPr>
          <a:xfrm>
            <a:off x="837314" y="2686404"/>
            <a:ext cx="1273790" cy="1285305"/>
            <a:chOff x="849345" y="2456302"/>
            <a:chExt cx="1273790" cy="1285305"/>
          </a:xfrm>
        </p:grpSpPr>
        <p:sp>
          <p:nvSpPr>
            <p:cNvPr id="60" name="Krychle 59"/>
            <p:cNvSpPr/>
            <p:nvPr/>
          </p:nvSpPr>
          <p:spPr>
            <a:xfrm>
              <a:off x="849345" y="2456302"/>
              <a:ext cx="1273790" cy="1285305"/>
            </a:xfrm>
            <a:prstGeom prst="cube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864698" y="3055869"/>
              <a:ext cx="9236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0,5 g</a:t>
              </a: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5076056" y="2799152"/>
            <a:ext cx="1368152" cy="1347068"/>
            <a:chOff x="5076056" y="2394539"/>
            <a:chExt cx="1368152" cy="1347068"/>
          </a:xfrm>
        </p:grpSpPr>
        <p:sp>
          <p:nvSpPr>
            <p:cNvPr id="68" name="Krychle 67"/>
            <p:cNvSpPr/>
            <p:nvPr/>
          </p:nvSpPr>
          <p:spPr>
            <a:xfrm>
              <a:off x="5076056" y="2394539"/>
              <a:ext cx="1368152" cy="1347068"/>
            </a:xfrm>
            <a:prstGeom prst="cub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6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6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9" name="Skupina 68"/>
            <p:cNvGrpSpPr/>
            <p:nvPr/>
          </p:nvGrpSpPr>
          <p:grpSpPr>
            <a:xfrm>
              <a:off x="5076056" y="2949466"/>
              <a:ext cx="987004" cy="629623"/>
              <a:chOff x="5076056" y="2949466"/>
              <a:chExt cx="987004" cy="629623"/>
            </a:xfrm>
          </p:grpSpPr>
          <p:sp>
            <p:nvSpPr>
              <p:cNvPr id="73" name="TextovéPole 72"/>
              <p:cNvSpPr txBox="1"/>
              <p:nvPr/>
            </p:nvSpPr>
            <p:spPr>
              <a:xfrm>
                <a:off x="5139409" y="3055869"/>
                <a:ext cx="9236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7,8 g</a:t>
                </a: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5076056" y="2949466"/>
                <a:ext cx="184731" cy="3795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2800" baseline="300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endParaRPr>
              </a:p>
            </p:txBody>
          </p:sp>
        </p:grpSp>
      </p:grpSp>
      <p:grpSp>
        <p:nvGrpSpPr>
          <p:cNvPr id="74" name="Skupina 73"/>
          <p:cNvGrpSpPr/>
          <p:nvPr/>
        </p:nvGrpSpPr>
        <p:grpSpPr>
          <a:xfrm>
            <a:off x="7236296" y="2325228"/>
            <a:ext cx="1368152" cy="1347068"/>
            <a:chOff x="7236296" y="2394539"/>
            <a:chExt cx="1368152" cy="1347068"/>
          </a:xfrm>
        </p:grpSpPr>
        <p:sp>
          <p:nvSpPr>
            <p:cNvPr id="75" name="Krychle 74"/>
            <p:cNvSpPr/>
            <p:nvPr/>
          </p:nvSpPr>
          <p:spPr>
            <a:xfrm>
              <a:off x="7236296" y="2394539"/>
              <a:ext cx="1368152" cy="1347068"/>
            </a:xfrm>
            <a:prstGeom prst="cub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7236296" y="2949466"/>
              <a:ext cx="1009244" cy="523220"/>
              <a:chOff x="7236296" y="2949466"/>
              <a:chExt cx="1009244" cy="523220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7236296" y="2949466"/>
                <a:ext cx="184731" cy="3795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2800" baseline="300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endParaRPr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7321889" y="2949466"/>
                <a:ext cx="9236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rPr>
                  <a:t>2,7 g</a:t>
                </a:r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2987824" y="2448365"/>
            <a:ext cx="1336945" cy="1285305"/>
            <a:chOff x="2987824" y="2448365"/>
            <a:chExt cx="1336945" cy="1285305"/>
          </a:xfrm>
        </p:grpSpPr>
        <p:sp>
          <p:nvSpPr>
            <p:cNvPr id="66" name="Krychle 65"/>
            <p:cNvSpPr/>
            <p:nvPr/>
          </p:nvSpPr>
          <p:spPr>
            <a:xfrm>
              <a:off x="2987824" y="2448365"/>
              <a:ext cx="1336945" cy="1285305"/>
            </a:xfrm>
            <a:prstGeom prst="cube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108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091038" y="3055869"/>
              <a:ext cx="9236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8,9 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9127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3279411" y="3645024"/>
            <a:ext cx="3240360" cy="1034534"/>
          </a:xfrm>
          <a:prstGeom prst="roundRect">
            <a:avLst/>
          </a:prstGeom>
          <a:solidFill>
            <a:srgbClr val="E0345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idx="1"/>
          </p:nvPr>
        </p:nvSpPr>
        <p:spPr>
          <a:xfrm>
            <a:off x="107504" y="1361439"/>
            <a:ext cx="9036496" cy="48346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   Značka :                    </a:t>
            </a:r>
            <a:r>
              <a:rPr lang="el-GR" sz="5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ϱ</a:t>
            </a:r>
            <a:r>
              <a:rPr lang="cs-CZ" sz="5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cs-CZ" sz="5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   </a:t>
            </a:r>
            <a:r>
              <a:rPr lang="cs-CZ" sz="2800" dirty="0" smtClean="0"/>
              <a:t>( ró) </a:t>
            </a:r>
          </a:p>
          <a:p>
            <a:pPr marL="0" indent="0" algn="l">
              <a:buNone/>
            </a:pPr>
            <a:r>
              <a:rPr lang="cs-CZ" sz="2800" dirty="0" smtClean="0"/>
              <a:t>  Jednotky:          </a:t>
            </a:r>
            <a:r>
              <a:rPr lang="cs-CZ" sz="4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g/cm</a:t>
            </a:r>
            <a:r>
              <a:rPr lang="cs-CZ" sz="4000" baseline="30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3 </a:t>
            </a:r>
            <a:r>
              <a:rPr lang="cs-CZ" sz="4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cs-CZ" sz="3200" baseline="30000" dirty="0"/>
              <a:t> </a:t>
            </a:r>
            <a:r>
              <a:rPr lang="cs-CZ" sz="2800" baseline="30000" dirty="0"/>
              <a:t> </a:t>
            </a:r>
            <a:r>
              <a:rPr lang="cs-CZ" sz="2800" dirty="0" smtClean="0"/>
              <a:t>       </a:t>
            </a:r>
            <a:r>
              <a:rPr lang="cs-CZ" sz="4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kg/m</a:t>
            </a:r>
            <a:r>
              <a:rPr lang="cs-CZ" sz="4000" baseline="30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3</a:t>
            </a:r>
            <a:endParaRPr lang="cs-CZ" sz="4000" baseline="30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  <a:ea typeface="+mj-ea"/>
              <a:cs typeface="+mj-cs"/>
            </a:endParaRPr>
          </a:p>
          <a:p>
            <a:pPr marL="0" indent="0" algn="l">
              <a:buNone/>
            </a:pPr>
            <a:r>
              <a:rPr lang="cs-CZ" sz="2800" dirty="0" smtClean="0"/>
              <a:t>  </a:t>
            </a:r>
          </a:p>
          <a:p>
            <a:pPr marL="0" indent="0" algn="l">
              <a:buNone/>
            </a:pPr>
            <a:r>
              <a:rPr lang="cs-CZ" sz="2800" dirty="0" smtClean="0"/>
              <a:t> Výpočet                </a:t>
            </a:r>
            <a:r>
              <a:rPr lang="cs-CZ" sz="5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el-GR" sz="5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ϱ </a:t>
            </a:r>
            <a:r>
              <a:rPr lang="cs-CZ" sz="5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= </a:t>
            </a:r>
            <a:r>
              <a:rPr lang="cs-CZ" sz="5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m </a:t>
            </a:r>
            <a:r>
              <a:rPr lang="cs-CZ" sz="5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:  </a:t>
            </a:r>
            <a:r>
              <a:rPr lang="cs-CZ" sz="5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V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-141808" y="-459432"/>
            <a:ext cx="9036496" cy="1600200"/>
          </a:xfrm>
        </p:spPr>
        <p:txBody>
          <a:bodyPr/>
          <a:lstStyle/>
          <a:p>
            <a:r>
              <a:rPr lang="cs-CZ" sz="4800" b="1" dirty="0" smtClean="0"/>
              <a:t>Hustota</a:t>
            </a:r>
            <a:endParaRPr lang="cs-CZ" sz="4800" b="1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2483768" y="4458357"/>
            <a:ext cx="6400910" cy="1171292"/>
            <a:chOff x="2139380" y="5013176"/>
            <a:chExt cx="6400910" cy="1171292"/>
          </a:xfrm>
        </p:grpSpPr>
        <p:sp>
          <p:nvSpPr>
            <p:cNvPr id="4" name="TextovéPole 3"/>
            <p:cNvSpPr txBox="1"/>
            <p:nvPr/>
          </p:nvSpPr>
          <p:spPr>
            <a:xfrm>
              <a:off x="6084168" y="5661248"/>
              <a:ext cx="245612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objem tělesa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139380" y="5661248"/>
              <a:ext cx="29610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hmotnost </a:t>
              </a:r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tělesa</a:t>
              </a: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H="1">
              <a:off x="3224312" y="5087233"/>
              <a:ext cx="1152128" cy="624810"/>
            </a:xfrm>
            <a:prstGeom prst="straightConnector1">
              <a:avLst/>
            </a:prstGeom>
            <a:ln w="38100">
              <a:solidFill>
                <a:schemeClr val="tx1">
                  <a:lumMod val="50000"/>
                  <a:lumOff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>
              <a:off x="5940152" y="5013176"/>
              <a:ext cx="1336518" cy="473184"/>
            </a:xfrm>
            <a:prstGeom prst="straightConnector1">
              <a:avLst/>
            </a:prstGeom>
            <a:ln w="38100">
              <a:solidFill>
                <a:schemeClr val="tx1">
                  <a:lumMod val="50000"/>
                  <a:lumOff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6385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>
                <a:sym typeface="Wingdings" pitchFamily="2" charset="2"/>
              </a:rPr>
              <a:t> 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smtClean="0"/>
              <a:t>Platí 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138336" y="3140968"/>
            <a:ext cx="8507288" cy="3096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Další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vztahy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E0345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</a:rPr>
              <a:t>    hmotnost</a:t>
            </a:r>
          </a:p>
          <a:p>
            <a:pPr marL="0" indent="0">
              <a:buNone/>
            </a:pPr>
            <a:endParaRPr lang="cs-CZ" sz="3600" dirty="0">
              <a:solidFill>
                <a:srgbClr val="E03451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E0345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</a:rPr>
              <a:t>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E0345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</a:rPr>
              <a:t>                            objem</a:t>
            </a:r>
            <a:endParaRPr lang="cs-CZ" sz="3600" dirty="0">
              <a:solidFill>
                <a:srgbClr val="E03451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3"/>
          </p:nvPr>
        </p:nvSpPr>
        <p:spPr>
          <a:xfrm>
            <a:off x="1763688" y="1340768"/>
            <a:ext cx="5544616" cy="16847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1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g/cm</a:t>
            </a:r>
            <a:r>
              <a:rPr lang="cs-CZ" sz="3200" baseline="30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3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= 1000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kg/m</a:t>
            </a:r>
            <a:r>
              <a:rPr lang="cs-CZ" sz="3200" baseline="30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3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1 kg/m</a:t>
            </a:r>
            <a:r>
              <a:rPr lang="cs-CZ" sz="3200" baseline="30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3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 =  0,001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g/cm</a:t>
            </a:r>
            <a:r>
              <a:rPr lang="cs-CZ" sz="3200" baseline="30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3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2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3005826" y="3525688"/>
            <a:ext cx="3633812" cy="936104"/>
            <a:chOff x="2450356" y="3977530"/>
            <a:chExt cx="3633812" cy="936104"/>
          </a:xfrm>
        </p:grpSpPr>
        <p:sp>
          <p:nvSpPr>
            <p:cNvPr id="20" name="Ovál 19"/>
            <p:cNvSpPr/>
            <p:nvPr/>
          </p:nvSpPr>
          <p:spPr>
            <a:xfrm>
              <a:off x="2450356" y="3977530"/>
              <a:ext cx="3204356" cy="936104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699792" y="4027301"/>
              <a:ext cx="3384376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400" dirty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m </a:t>
              </a:r>
              <a:r>
                <a:rPr lang="cs-CZ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=  </a:t>
              </a:r>
              <a:r>
                <a:rPr lang="el-GR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ϱ</a:t>
              </a:r>
              <a:r>
                <a:rPr lang="cs-CZ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 ∙  </a:t>
              </a:r>
              <a:r>
                <a:rPr lang="cs-CZ" sz="4400" dirty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V</a:t>
              </a: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037460" y="5351474"/>
            <a:ext cx="3888432" cy="936104"/>
            <a:chOff x="2483768" y="5050085"/>
            <a:chExt cx="3888432" cy="936104"/>
          </a:xfrm>
        </p:grpSpPr>
        <p:sp>
          <p:nvSpPr>
            <p:cNvPr id="21" name="Ovál 20"/>
            <p:cNvSpPr/>
            <p:nvPr/>
          </p:nvSpPr>
          <p:spPr>
            <a:xfrm>
              <a:off x="2483768" y="5050085"/>
              <a:ext cx="3204356" cy="936104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987824" y="5050085"/>
              <a:ext cx="3384376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V = m : </a:t>
              </a:r>
              <a:r>
                <a:rPr lang="el-GR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ϱ</a:t>
              </a:r>
              <a:r>
                <a:rPr lang="cs-CZ" sz="4400" dirty="0" smtClean="0">
                  <a:solidFill>
                    <a:srgbClr val="E03451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 </a:t>
              </a:r>
              <a:endParaRPr lang="cs-CZ" sz="4400" dirty="0">
                <a:solidFill>
                  <a:srgbClr val="E0345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577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224136"/>
          </a:xfrm>
        </p:spPr>
        <p:txBody>
          <a:bodyPr/>
          <a:lstStyle/>
          <a:p>
            <a:r>
              <a:rPr lang="cs-CZ" sz="4800" dirty="0" smtClean="0"/>
              <a:t>Procvičení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1247392"/>
            <a:ext cx="4254624" cy="49685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3500" dirty="0">
                <a:solidFill>
                  <a:schemeClr val="accent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Najdi v tabulkách CH1 a F10 hustotu:</a:t>
            </a:r>
            <a:r>
              <a:rPr lang="cs-CZ" sz="3000" dirty="0" smtClean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zlata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mědi</a:t>
            </a: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      stříbra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rtuti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betonu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křídy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vody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benzínu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olova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84168" y="1340768"/>
            <a:ext cx="2520280" cy="434786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19,3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8,96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10,5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13,5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2,1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1,8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0,998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0,75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11,3 </a:t>
            </a:r>
            <a:r>
              <a:rPr lang="cs-CZ" sz="3000" dirty="0">
                <a:solidFill>
                  <a:schemeClr val="bg1"/>
                </a:solidFill>
              </a:rPr>
              <a:t>g/cm</a:t>
            </a:r>
            <a:r>
              <a:rPr lang="cs-CZ" sz="3000" baseline="30000" dirty="0">
                <a:solidFill>
                  <a:schemeClr val="bg1"/>
                </a:solidFill>
              </a:rPr>
              <a:t>3</a:t>
            </a:r>
            <a:r>
              <a:rPr lang="cs-CZ" sz="3000" baseline="30000" dirty="0">
                <a:solidFill>
                  <a:schemeClr val="bg1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Krejsová\AppData\Local\Microsoft\Windows\Temporary Internet Files\Content.IE5\AF19HDOE\MC900353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2559">
            <a:off x="1899215" y="2273154"/>
            <a:ext cx="1600129" cy="107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HW1QB9ZW\MC900056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730" y="3284984"/>
            <a:ext cx="1599286" cy="89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HW1QB9ZW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586" y="449098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HW1QB9ZW\MC900290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428" y="4318678"/>
            <a:ext cx="1389287" cy="167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24NWSEIX\MP900289900[3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01693"/>
            <a:ext cx="856112" cy="128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94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512" y="290983"/>
            <a:ext cx="8507288" cy="1600200"/>
          </a:xfrm>
        </p:spPr>
        <p:txBody>
          <a:bodyPr/>
          <a:lstStyle/>
          <a:p>
            <a:pPr algn="l"/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2. </a:t>
            </a:r>
            <a:r>
              <a:rPr lang="cs-CZ" sz="3200" dirty="0" smtClean="0"/>
              <a:t>Přiřaď </a:t>
            </a:r>
            <a:r>
              <a:rPr lang="cs-CZ" sz="3200" dirty="0"/>
              <a:t>podle tabulek CH1 a F10  k hustotám druh látky: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7,3  </a:t>
            </a:r>
            <a:r>
              <a:rPr lang="cs-CZ" sz="2800" dirty="0"/>
              <a:t>g/cm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pPr marL="0" indent="0">
              <a:buNone/>
            </a:pPr>
            <a:r>
              <a:rPr lang="cs-CZ" sz="2800" dirty="0"/>
              <a:t>                         21,4 g/cm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pPr marL="0" indent="0">
              <a:buNone/>
            </a:pPr>
            <a:r>
              <a:rPr lang="cs-CZ" sz="2800" dirty="0"/>
              <a:t>                          </a:t>
            </a:r>
            <a:r>
              <a:rPr lang="cs-CZ" sz="2800" dirty="0" smtClean="0"/>
              <a:t>                   2,6 </a:t>
            </a:r>
            <a:r>
              <a:rPr lang="cs-CZ" sz="2800" dirty="0"/>
              <a:t>g/cm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pPr marL="0" indent="0">
              <a:buNone/>
            </a:pPr>
            <a:r>
              <a:rPr lang="cs-CZ" sz="2800" dirty="0"/>
              <a:t>                      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/>
              <a:t>0,93 g/cm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pPr marL="0" indent="0">
              <a:buNone/>
            </a:pPr>
            <a:r>
              <a:rPr lang="cs-CZ" sz="2800" dirty="0"/>
              <a:t>                          0,00129 g/cm</a:t>
            </a:r>
            <a:r>
              <a:rPr lang="cs-CZ" sz="2800" baseline="30000" dirty="0"/>
              <a:t>3</a:t>
            </a:r>
            <a:r>
              <a:rPr lang="cs-CZ" sz="2800" dirty="0"/>
              <a:t> </a:t>
            </a:r>
          </a:p>
          <a:p>
            <a:endParaRPr lang="cs-CZ" sz="20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719336" y="2081684"/>
            <a:ext cx="7401048" cy="3084760"/>
            <a:chOff x="719336" y="2081684"/>
            <a:chExt cx="7401048" cy="3084760"/>
          </a:xfrm>
        </p:grpSpPr>
        <p:sp>
          <p:nvSpPr>
            <p:cNvPr id="5" name="Zaoblený obdélníkový popisek 4"/>
            <p:cNvSpPr/>
            <p:nvPr/>
          </p:nvSpPr>
          <p:spPr>
            <a:xfrm>
              <a:off x="3707904" y="4446364"/>
              <a:ext cx="1656184" cy="720080"/>
            </a:xfrm>
            <a:prstGeom prst="wedgeRoundRectCallout">
              <a:avLst>
                <a:gd name="adj1" fmla="val -18048"/>
                <a:gd name="adj2" fmla="val 88955"/>
                <a:gd name="adj3" fmla="val 16667"/>
              </a:avLst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rgbClr val="FF0000"/>
                  </a:solidFill>
                </a:rPr>
                <a:t>vzduch</a:t>
              </a:r>
            </a:p>
          </p:txBody>
        </p:sp>
        <p:sp>
          <p:nvSpPr>
            <p:cNvPr id="12" name="Zaoblený obdélníkový popisek 11"/>
            <p:cNvSpPr/>
            <p:nvPr/>
          </p:nvSpPr>
          <p:spPr>
            <a:xfrm>
              <a:off x="719336" y="2081684"/>
              <a:ext cx="1368152" cy="720080"/>
            </a:xfrm>
            <a:prstGeom prst="wedgeRoundRectCallou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FF0000"/>
                  </a:solidFill>
                </a:rPr>
                <a:t>cín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sp>
          <p:nvSpPr>
            <p:cNvPr id="13" name="Zaoblený obdélníkový popisek 12"/>
            <p:cNvSpPr/>
            <p:nvPr/>
          </p:nvSpPr>
          <p:spPr>
            <a:xfrm>
              <a:off x="1187624" y="3861048"/>
              <a:ext cx="1656184" cy="858316"/>
            </a:xfrm>
            <a:prstGeom prst="wedgeRoundRectCallout">
              <a:avLst>
                <a:gd name="adj1" fmla="val -21439"/>
                <a:gd name="adj2" fmla="val 80929"/>
                <a:gd name="adj3" fmla="val 16667"/>
              </a:avLst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rgbClr val="FF0000"/>
                  </a:solidFill>
                </a:rPr>
                <a:t>topný olej</a:t>
              </a:r>
            </a:p>
          </p:txBody>
        </p:sp>
        <p:sp>
          <p:nvSpPr>
            <p:cNvPr id="14" name="Zaoblený obdélníkový popisek 13"/>
            <p:cNvSpPr/>
            <p:nvPr/>
          </p:nvSpPr>
          <p:spPr>
            <a:xfrm>
              <a:off x="3555008" y="2364160"/>
              <a:ext cx="1368152" cy="720080"/>
            </a:xfrm>
            <a:prstGeom prst="wedgeRoundRectCallout">
              <a:avLst>
                <a:gd name="adj1" fmla="val -18976"/>
                <a:gd name="adj2" fmla="val 92483"/>
                <a:gd name="adj3" fmla="val 16667"/>
              </a:avLst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rgbClr val="FF0000"/>
                  </a:solidFill>
                </a:rPr>
                <a:t>platina</a:t>
              </a:r>
            </a:p>
          </p:txBody>
        </p:sp>
        <p:sp>
          <p:nvSpPr>
            <p:cNvPr id="15" name="Zaoblený obdélníkový popisek 14"/>
            <p:cNvSpPr/>
            <p:nvPr/>
          </p:nvSpPr>
          <p:spPr>
            <a:xfrm>
              <a:off x="6752232" y="3230984"/>
              <a:ext cx="1368152" cy="720080"/>
            </a:xfrm>
            <a:prstGeom prst="wedgeRoundRectCallout">
              <a:avLst>
                <a:gd name="adj1" fmla="val -109947"/>
                <a:gd name="adj2" fmla="val 44863"/>
                <a:gd name="adj3" fmla="val 16667"/>
              </a:avLst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rgbClr val="FF0000"/>
                  </a:solidFill>
                </a:rPr>
                <a:t>žula</a:t>
              </a:r>
            </a:p>
          </p:txBody>
        </p:sp>
      </p:grpSp>
      <p:pic>
        <p:nvPicPr>
          <p:cNvPr id="2051" name="Picture 3" descr="C:\Users\Krejsová\AppData\Local\Microsoft\Windows\Temporary Internet Files\Content.IE5\TK90EAW9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91083"/>
            <a:ext cx="1795430" cy="171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113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-459432"/>
            <a:ext cx="8229600" cy="1600200"/>
          </a:xfrm>
        </p:spPr>
        <p:txBody>
          <a:bodyPr/>
          <a:lstStyle/>
          <a:p>
            <a:r>
              <a:rPr lang="cs-CZ" sz="3200" dirty="0">
                <a:solidFill>
                  <a:schemeClr val="accent1"/>
                </a:solidFill>
              </a:rPr>
              <a:t>3. Převeď na uvedené </a:t>
            </a:r>
            <a:r>
              <a:rPr lang="cs-CZ" sz="3200" dirty="0" smtClean="0">
                <a:solidFill>
                  <a:schemeClr val="accent1"/>
                </a:solidFill>
              </a:rPr>
              <a:t>jednotky 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u="sng" dirty="0" smtClean="0"/>
              <a:t>na kg/m</a:t>
            </a:r>
            <a:r>
              <a:rPr lang="cs-CZ" sz="2800" u="sng" baseline="30000" dirty="0" smtClean="0"/>
              <a:t>3</a:t>
            </a:r>
            <a:endParaRPr lang="cs-CZ" sz="2800" u="sng" baseline="30000" dirty="0"/>
          </a:p>
          <a:p>
            <a:pPr marL="0" indent="0">
              <a:buNone/>
            </a:pPr>
            <a:r>
              <a:rPr lang="cs-CZ" sz="2800" dirty="0" smtClean="0"/>
              <a:t>2,7 g/cm</a:t>
            </a:r>
            <a:r>
              <a:rPr lang="cs-CZ" sz="2800" baseline="30000" dirty="0" smtClean="0"/>
              <a:t>3                                  </a:t>
            </a:r>
          </a:p>
          <a:p>
            <a:pPr marL="0" indent="0">
              <a:buNone/>
            </a:pPr>
            <a:r>
              <a:rPr lang="cs-CZ" sz="2800" dirty="0" smtClean="0"/>
              <a:t>0,85 </a:t>
            </a:r>
            <a:r>
              <a:rPr lang="cs-CZ" sz="2800" dirty="0"/>
              <a:t>g/cm</a:t>
            </a:r>
            <a:r>
              <a:rPr lang="cs-CZ" sz="2800" baseline="30000" dirty="0"/>
              <a:t>3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u="sng" dirty="0" smtClean="0"/>
              <a:t>na </a:t>
            </a:r>
            <a:r>
              <a:rPr lang="cs-CZ" sz="2800" u="sng" dirty="0"/>
              <a:t>g/cm</a:t>
            </a:r>
            <a:r>
              <a:rPr lang="cs-CZ" sz="2800" u="sng" baseline="30000" dirty="0"/>
              <a:t>3</a:t>
            </a:r>
            <a:endParaRPr lang="cs-CZ" sz="2800" u="sng" dirty="0"/>
          </a:p>
          <a:p>
            <a:pPr marL="0" indent="0">
              <a:buNone/>
            </a:pPr>
            <a:r>
              <a:rPr lang="cs-CZ" sz="2800" dirty="0" smtClean="0"/>
              <a:t>8900 </a:t>
            </a:r>
            <a:r>
              <a:rPr lang="cs-CZ" sz="2800" dirty="0"/>
              <a:t>kg/m</a:t>
            </a:r>
            <a:r>
              <a:rPr lang="cs-CZ" sz="2800" baseline="30000" dirty="0"/>
              <a:t>3</a:t>
            </a:r>
          </a:p>
          <a:p>
            <a:pPr marL="0" indent="0">
              <a:buNone/>
            </a:pPr>
            <a:r>
              <a:rPr lang="cs-CZ" sz="2800" dirty="0" smtClean="0"/>
              <a:t>11300 </a:t>
            </a:r>
            <a:r>
              <a:rPr lang="cs-CZ" sz="2800" dirty="0"/>
              <a:t>kg/m</a:t>
            </a:r>
            <a:r>
              <a:rPr lang="cs-CZ" sz="2800" baseline="30000" dirty="0"/>
              <a:t>3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492384" y="1442095"/>
            <a:ext cx="5192555" cy="3655288"/>
            <a:chOff x="3492384" y="1442095"/>
            <a:chExt cx="5192555" cy="3655288"/>
          </a:xfrm>
        </p:grpSpPr>
        <p:sp>
          <p:nvSpPr>
            <p:cNvPr id="8" name="TextovéPole 7"/>
            <p:cNvSpPr txBox="1"/>
            <p:nvPr/>
          </p:nvSpPr>
          <p:spPr>
            <a:xfrm>
              <a:off x="5508104" y="1988840"/>
              <a:ext cx="1944216" cy="31085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2 700</a:t>
              </a:r>
            </a:p>
            <a:p>
              <a:r>
                <a:rPr lang="cs-CZ" sz="28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850</a:t>
              </a:r>
              <a:endPara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  <a:p>
              <a:endPara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  <a:p>
              <a:endPara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  <a:p>
              <a:endPara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8,9</a:t>
              </a:r>
            </a:p>
            <a:p>
              <a:r>
                <a:rPr lang="cs-CZ" sz="2800" dirty="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11,3</a:t>
              </a:r>
              <a:endPara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</p:txBody>
        </p:sp>
        <p:pic>
          <p:nvPicPr>
            <p:cNvPr id="3075" name="Picture 3" descr="C:\Users\Krejsová\AppData\Local\Microsoft\Windows\Temporary Internet Files\Content.IE5\AF19HDOE\MC9004380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50964">
              <a:off x="3492384" y="3392064"/>
              <a:ext cx="1863725" cy="1266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3" descr="C:\Users\Krejsová\AppData\Local\Microsoft\Windows\Temporary Internet Files\Content.IE5\AF19HDOE\MC9004380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02144" flipH="1">
              <a:off x="6732240" y="1442095"/>
              <a:ext cx="1952699" cy="1266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9057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86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296</Words>
  <Application>Microsoft Office PowerPoint</Application>
  <PresentationFormat>Předvádění na obrazovce (4:3)</PresentationFormat>
  <Paragraphs>109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Prezentace aplikace PowerPoint</vt:lpstr>
      <vt:lpstr>Anotace</vt:lpstr>
      <vt:lpstr>Co je těžší?  kilogram peří nebo železa?</vt:lpstr>
      <vt:lpstr>Prohlédni si krychličky</vt:lpstr>
      <vt:lpstr>         Hustota látky je určena hmotností tělesa o objemu 1 cm3 z této látky.  </vt:lpstr>
      <vt:lpstr>Hustota</vt:lpstr>
      <vt:lpstr>  Platí  </vt:lpstr>
      <vt:lpstr>Procvičení</vt:lpstr>
      <vt:lpstr> 2. Přiřaď podle tabulek CH1 a F10  k hustotám druh látky:</vt:lpstr>
      <vt:lpstr>3. Převeď na uvedené jednotky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těžší?  Kilogram železa nebo peří?</dc:title>
  <dc:creator>Krejsová</dc:creator>
  <cp:lastModifiedBy>Krejsová</cp:lastModifiedBy>
  <cp:revision>26</cp:revision>
  <dcterms:created xsi:type="dcterms:W3CDTF">2012-03-25T19:46:10Z</dcterms:created>
  <dcterms:modified xsi:type="dcterms:W3CDTF">2012-03-28T20:22:15Z</dcterms:modified>
</cp:coreProperties>
</file>