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4" r:id="rId4"/>
    <p:sldId id="256" r:id="rId5"/>
    <p:sldId id="257" r:id="rId6"/>
    <p:sldId id="260" r:id="rId7"/>
    <p:sldId id="258" r:id="rId8"/>
    <p:sldId id="259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3FD5"/>
    <a:srgbClr val="F470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VY_52_INOVACE_29_Výpočet hustoty a hmotnosti tělesa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Výpočet hustoty a hmotnosti tělesa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6557B8-4808-4CBF-96F2-BAD58D1E132E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1227F99-F106-4A7D-AC8E-38D43F5AE426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2A7F3BA-66DE-410D-88F0-FF28E76827ED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0706A35-F0B2-46A4-A788-98F911DC67BD}" type="presOf" srcId="{019433A1-1324-4DE1-9E6F-32B851095F74}" destId="{A3817367-F2BC-482F-8832-FA00B51DCCF3}" srcOrd="0" destOrd="0" presId="urn:microsoft.com/office/officeart/2005/8/layout/target3"/>
    <dgm:cxn modelId="{0D7ADE12-2361-4A52-9404-2D216F6C9A89}" type="presOf" srcId="{C73C7642-F245-4585-8F88-243F9FAEF6CA}" destId="{97289DF2-90F4-4EC2-A9FC-633B00BAB610}" srcOrd="0" destOrd="0" presId="urn:microsoft.com/office/officeart/2005/8/layout/target3"/>
    <dgm:cxn modelId="{2A8932DE-B5BE-4C22-B352-E7AC0510BF6D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957ABF2-1C32-4C46-A9B2-54C58449964B}" type="presOf" srcId="{445C7998-7549-48B0-BD68-D4F0167F02E5}" destId="{BC35EE03-4121-4EF9-923D-7CB6D30D358D}" srcOrd="0" destOrd="0" presId="urn:microsoft.com/office/officeart/2005/8/layout/target3"/>
    <dgm:cxn modelId="{0BEAA69B-AE87-4F00-8F63-DC8EE12FDEA4}" type="presOf" srcId="{DAEA276B-ECF9-46F6-A7D3-4693B2D32BC4}" destId="{F69A1436-182C-465B-AD7F-FE48E0C090C1}" srcOrd="1" destOrd="0" presId="urn:microsoft.com/office/officeart/2005/8/layout/target3"/>
    <dgm:cxn modelId="{F0C22F86-865C-48F3-86A0-736DCBD6E77B}" type="presOf" srcId="{C73C7642-F245-4585-8F88-243F9FAEF6CA}" destId="{AA41A67C-3D3F-4AE9-9E0F-5D7F7BB2E741}" srcOrd="1" destOrd="0" presId="urn:microsoft.com/office/officeart/2005/8/layout/target3"/>
    <dgm:cxn modelId="{B9AF3F43-6862-427E-84E1-FDA866BDD550}" type="presOf" srcId="{39F8B381-5807-488E-AC22-73DD4140ED4A}" destId="{71045F8C-00FA-488E-A7BD-E2E6753D979D}" srcOrd="0" destOrd="0" presId="urn:microsoft.com/office/officeart/2005/8/layout/target3"/>
    <dgm:cxn modelId="{CE81A973-0D61-492C-8445-8A303297043F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EAB01CF-CDB6-46C3-91D6-5BDAC3CC2899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ACAE731-AF5F-4070-B747-281497A25655}" type="presOf" srcId="{EBC41103-E2E5-4D48-9B4B-425520D3D098}" destId="{F969C235-9271-4D34-B740-D627A121CAD0}" srcOrd="1" destOrd="0" presId="urn:microsoft.com/office/officeart/2005/8/layout/target3"/>
    <dgm:cxn modelId="{D38DD868-6B44-4029-B1EB-F0341F792618}" type="presParOf" srcId="{71045F8C-00FA-488E-A7BD-E2E6753D979D}" destId="{3577EC6B-C980-4F34-8C69-4365E7B8FC8C}" srcOrd="0" destOrd="0" presId="urn:microsoft.com/office/officeart/2005/8/layout/target3"/>
    <dgm:cxn modelId="{27603F7E-F8F1-4147-B5F6-ADF8DE53A58F}" type="presParOf" srcId="{71045F8C-00FA-488E-A7BD-E2E6753D979D}" destId="{6940EB87-DC1D-4BC3-9408-9AC2E1FFC039}" srcOrd="1" destOrd="0" presId="urn:microsoft.com/office/officeart/2005/8/layout/target3"/>
    <dgm:cxn modelId="{09415843-1F0D-488B-B8C4-2F16C3D516A9}" type="presParOf" srcId="{71045F8C-00FA-488E-A7BD-E2E6753D979D}" destId="{BC35EE03-4121-4EF9-923D-7CB6D30D358D}" srcOrd="2" destOrd="0" presId="urn:microsoft.com/office/officeart/2005/8/layout/target3"/>
    <dgm:cxn modelId="{9F161973-0D0E-4EAA-B69F-0DB65BDDC5B8}" type="presParOf" srcId="{71045F8C-00FA-488E-A7BD-E2E6753D979D}" destId="{C95EEA27-3CBF-4645-A92D-9D8AF5C1CBFC}" srcOrd="3" destOrd="0" presId="urn:microsoft.com/office/officeart/2005/8/layout/target3"/>
    <dgm:cxn modelId="{72A418F9-D5A8-44F3-8B17-450B1A978A53}" type="presParOf" srcId="{71045F8C-00FA-488E-A7BD-E2E6753D979D}" destId="{851BB866-B6AE-4566-893F-4C635BA974FC}" srcOrd="4" destOrd="0" presId="urn:microsoft.com/office/officeart/2005/8/layout/target3"/>
    <dgm:cxn modelId="{EF724B61-E010-49D2-ABD4-72C5B5451A18}" type="presParOf" srcId="{71045F8C-00FA-488E-A7BD-E2E6753D979D}" destId="{643EA938-EDE0-4533-ACCC-D2BD6F3A527C}" srcOrd="5" destOrd="0" presId="urn:microsoft.com/office/officeart/2005/8/layout/target3"/>
    <dgm:cxn modelId="{A82B86F1-0A37-4D07-9719-46F771A7F53F}" type="presParOf" srcId="{71045F8C-00FA-488E-A7BD-E2E6753D979D}" destId="{92F31B18-D66D-4CC7-89B9-378928DE877D}" srcOrd="6" destOrd="0" presId="urn:microsoft.com/office/officeart/2005/8/layout/target3"/>
    <dgm:cxn modelId="{8FA186A2-9D63-4E96-8CEF-53762BD3F21E}" type="presParOf" srcId="{71045F8C-00FA-488E-A7BD-E2E6753D979D}" destId="{902074E1-B931-4618-97F1-FADBE82E9C3C}" srcOrd="7" destOrd="0" presId="urn:microsoft.com/office/officeart/2005/8/layout/target3"/>
    <dgm:cxn modelId="{D509A272-CE46-445D-9323-A607C1C9E8B7}" type="presParOf" srcId="{71045F8C-00FA-488E-A7BD-E2E6753D979D}" destId="{A3817367-F2BC-482F-8832-FA00B51DCCF3}" srcOrd="8" destOrd="0" presId="urn:microsoft.com/office/officeart/2005/8/layout/target3"/>
    <dgm:cxn modelId="{40333748-8900-439B-950A-0F52F56D092E}" type="presParOf" srcId="{71045F8C-00FA-488E-A7BD-E2E6753D979D}" destId="{626ABFF6-56C8-4386-B662-68EC364EED9D}" srcOrd="9" destOrd="0" presId="urn:microsoft.com/office/officeart/2005/8/layout/target3"/>
    <dgm:cxn modelId="{00FF28A9-4313-4947-8E9C-763881A58513}" type="presParOf" srcId="{71045F8C-00FA-488E-A7BD-E2E6753D979D}" destId="{6DB11F1C-D028-4800-9625-6611CA9DE6D4}" srcOrd="10" destOrd="0" presId="urn:microsoft.com/office/officeart/2005/8/layout/target3"/>
    <dgm:cxn modelId="{E65BBFAF-1576-42D9-9A26-D51CD589B179}" type="presParOf" srcId="{71045F8C-00FA-488E-A7BD-E2E6753D979D}" destId="{CDED6FE3-AD8F-4ACC-B6B8-710EDDD97598}" srcOrd="11" destOrd="0" presId="urn:microsoft.com/office/officeart/2005/8/layout/target3"/>
    <dgm:cxn modelId="{C6CF6857-62D6-4947-AF55-52EB86687533}" type="presParOf" srcId="{71045F8C-00FA-488E-A7BD-E2E6753D979D}" destId="{397AC6D7-84A6-4150-958F-83C92D9ACF38}" srcOrd="12" destOrd="0" presId="urn:microsoft.com/office/officeart/2005/8/layout/target3"/>
    <dgm:cxn modelId="{6056CB77-5DC2-4543-B422-15C287866F20}" type="presParOf" srcId="{71045F8C-00FA-488E-A7BD-E2E6753D979D}" destId="{D7419528-33A6-416D-9E64-B3F7915C5149}" srcOrd="13" destOrd="0" presId="urn:microsoft.com/office/officeart/2005/8/layout/target3"/>
    <dgm:cxn modelId="{4688F079-C344-4537-9B03-351818BDCCBE}" type="presParOf" srcId="{71045F8C-00FA-488E-A7BD-E2E6753D979D}" destId="{97289DF2-90F4-4EC2-A9FC-633B00BAB610}" srcOrd="14" destOrd="0" presId="urn:microsoft.com/office/officeart/2005/8/layout/target3"/>
    <dgm:cxn modelId="{86A9E308-583B-449A-ACF8-2AEDE319CAF3}" type="presParOf" srcId="{71045F8C-00FA-488E-A7BD-E2E6753D979D}" destId="{234EBA9D-95B4-4C20-A84E-6F65F1085DC6}" srcOrd="15" destOrd="0" presId="urn:microsoft.com/office/officeart/2005/8/layout/target3"/>
    <dgm:cxn modelId="{8CD7208E-EFDB-4759-BBCE-32F4749353C9}" type="presParOf" srcId="{71045F8C-00FA-488E-A7BD-E2E6753D979D}" destId="{12255512-213F-41DF-90A6-8B4CD74A2B52}" srcOrd="16" destOrd="0" presId="urn:microsoft.com/office/officeart/2005/8/layout/target3"/>
    <dgm:cxn modelId="{FF11144B-BB95-4062-9910-2DF15C1FA449}" type="presParOf" srcId="{71045F8C-00FA-488E-A7BD-E2E6753D979D}" destId="{50C2F88D-8688-44C2-A854-691F34009D3B}" srcOrd="17" destOrd="0" presId="urn:microsoft.com/office/officeart/2005/8/layout/target3"/>
    <dgm:cxn modelId="{AB8EC8EC-8112-4BA2-B339-332C67BB2CD4}" type="presParOf" srcId="{71045F8C-00FA-488E-A7BD-E2E6753D979D}" destId="{4D19AB04-24FA-40C2-B203-52AE3D15E171}" srcOrd="18" destOrd="0" presId="urn:microsoft.com/office/officeart/2005/8/layout/target3"/>
    <dgm:cxn modelId="{2C11624F-AD22-4B02-B671-7B53BB15A03B}" type="presParOf" srcId="{71045F8C-00FA-488E-A7BD-E2E6753D979D}" destId="{832BF48F-0145-4429-9E02-8FCA946CCE9E}" srcOrd="19" destOrd="0" presId="urn:microsoft.com/office/officeart/2005/8/layout/target3"/>
    <dgm:cxn modelId="{63320798-8DDB-4EEA-B74C-E213EF26F9F5}" type="presParOf" srcId="{71045F8C-00FA-488E-A7BD-E2E6753D979D}" destId="{E7297F21-D4FD-4A41-AE58-814D01A6B5E7}" srcOrd="20" destOrd="0" presId="urn:microsoft.com/office/officeart/2005/8/layout/target3"/>
    <dgm:cxn modelId="{8E4ADD48-840C-45F5-989E-A5618C00BB86}" type="presParOf" srcId="{71045F8C-00FA-488E-A7BD-E2E6753D979D}" destId="{F69A1436-182C-465B-AD7F-FE48E0C090C1}" srcOrd="21" destOrd="0" presId="urn:microsoft.com/office/officeart/2005/8/layout/target3"/>
    <dgm:cxn modelId="{C62C220D-572C-4F6C-AAFD-D0E9BFC3525D}" type="presParOf" srcId="{71045F8C-00FA-488E-A7BD-E2E6753D979D}" destId="{AA41A67C-3D3F-4AE9-9E0F-5D7F7BB2E741}" srcOrd="22" destOrd="0" presId="urn:microsoft.com/office/officeart/2005/8/layout/target3"/>
    <dgm:cxn modelId="{5FF725CE-5F4B-480D-BD7E-40E8DB00395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VY_52_INOVACE_29_Výpočet hustoty a hmotnosti tělesa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Výpočet hustoty a hmotnosti tělesa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583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007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603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9742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0846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601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635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5193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305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840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108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5BA85B-CCED-4972-8199-E5B58DAD9A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DD952-D367-4CFE-8DC4-1EFAA76C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264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436801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418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674716"/>
              </p:ext>
            </p:extLst>
          </p:nvPr>
        </p:nvGraphicFramePr>
        <p:xfrm>
          <a:off x="1524000" y="1397000"/>
          <a:ext cx="6096000" cy="293116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Listy</a:t>
                      </a:r>
                      <a:r>
                        <a:rPr lang="cs-CZ" baseline="0" dirty="0" smtClean="0"/>
                        <a:t> s křížovkou pro každého žáka, s</a:t>
                      </a:r>
                      <a:r>
                        <a:rPr lang="cs-CZ" dirty="0" smtClean="0"/>
                        <a:t>ešit, tabulky, kalkulačky</a:t>
                      </a:r>
                      <a:endParaRPr lang="cs-CZ" baseline="30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probraného učiva, upevnění získaných znalostí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Rozdat</a:t>
                      </a:r>
                      <a:r>
                        <a:rPr lang="cs-CZ" baseline="0" dirty="0" smtClean="0"/>
                        <a:t> listy s křížovkou, příklady řešit do sešitu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7126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hustoty a hmotnosti tělesa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6.ročník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49089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0880391"/>
              </p:ext>
            </p:extLst>
          </p:nvPr>
        </p:nvGraphicFramePr>
        <p:xfrm>
          <a:off x="251522" y="836713"/>
          <a:ext cx="8496938" cy="4824534"/>
        </p:xfrm>
        <a:graphic>
          <a:graphicData uri="http://schemas.openxmlformats.org/drawingml/2006/table">
            <a:tbl>
              <a:tblPr/>
              <a:tblGrid>
                <a:gridCol w="386224"/>
                <a:gridCol w="343310"/>
                <a:gridCol w="343310"/>
                <a:gridCol w="343310"/>
                <a:gridCol w="343310"/>
                <a:gridCol w="343310"/>
                <a:gridCol w="343310"/>
                <a:gridCol w="343310"/>
                <a:gridCol w="343310"/>
                <a:gridCol w="343310"/>
                <a:gridCol w="343310"/>
                <a:gridCol w="343310"/>
                <a:gridCol w="4334304"/>
              </a:tblGrid>
              <a:tr h="59932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váha tělesa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932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částice bez náboje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932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pomůcka na měření síly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932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kolik má </a:t>
                      </a:r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kilogram </a:t>
                      </a:r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gramů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932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kterou veličinu značíme "V"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932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1000 kg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287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čím se zvedá vahadlo,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932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aby se neotupil břit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93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723679"/>
              </p:ext>
            </p:extLst>
          </p:nvPr>
        </p:nvGraphicFramePr>
        <p:xfrm>
          <a:off x="457200" y="1124744"/>
          <a:ext cx="6059020" cy="4964313"/>
        </p:xfrm>
        <a:graphic>
          <a:graphicData uri="http://schemas.openxmlformats.org/drawingml/2006/table">
            <a:tbl>
              <a:tblPr/>
              <a:tblGrid>
                <a:gridCol w="605902"/>
                <a:gridCol w="605902"/>
                <a:gridCol w="605902"/>
                <a:gridCol w="605902"/>
                <a:gridCol w="605902"/>
                <a:gridCol w="605902"/>
                <a:gridCol w="605902"/>
                <a:gridCol w="605902"/>
                <a:gridCol w="605902"/>
                <a:gridCol w="605902"/>
              </a:tblGrid>
              <a:tr h="663544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M</a:t>
                      </a:r>
                      <a:r>
                        <a:rPr lang="cs-CZ" sz="2800" b="0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800" b="0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800" b="0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087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10871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Ě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0871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Í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0871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B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0871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6414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374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rejsová\AppData\Local\Microsoft\Windows\Temporary Internet Files\Content.IE5\24NWSEIX\MP9004330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00808"/>
            <a:ext cx="3194274" cy="47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400" dirty="0" smtClean="0"/>
              <a:t>Příklad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499992" y="1268760"/>
            <a:ext cx="5256584" cy="54726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3300" dirty="0" smtClean="0"/>
              <a:t>V </a:t>
            </a:r>
            <a:r>
              <a:rPr lang="cs-CZ" sz="3300" dirty="0"/>
              <a:t>= 12 cm</a:t>
            </a:r>
            <a:r>
              <a:rPr lang="cs-CZ" sz="3300" baseline="30000" dirty="0"/>
              <a:t>3</a:t>
            </a:r>
          </a:p>
          <a:p>
            <a:pPr marL="0" indent="0">
              <a:buNone/>
            </a:pPr>
            <a:r>
              <a:rPr lang="cs-CZ" sz="3300" dirty="0" smtClean="0"/>
              <a:t>  m </a:t>
            </a:r>
            <a:r>
              <a:rPr lang="cs-CZ" sz="3300" dirty="0"/>
              <a:t>= 30 g</a:t>
            </a:r>
          </a:p>
          <a:p>
            <a:pPr marL="0" indent="0">
              <a:buNone/>
            </a:pPr>
            <a:r>
              <a:rPr lang="cs-CZ" sz="3300" dirty="0" smtClean="0"/>
              <a:t>  ϱ </a:t>
            </a:r>
            <a:r>
              <a:rPr lang="cs-CZ" sz="3300" dirty="0"/>
              <a:t>= ? g/cm</a:t>
            </a:r>
            <a:r>
              <a:rPr lang="cs-CZ" sz="3300" baseline="30000" dirty="0"/>
              <a:t>3</a:t>
            </a:r>
          </a:p>
          <a:p>
            <a:pPr marL="0" indent="0">
              <a:buNone/>
            </a:pPr>
            <a:r>
              <a:rPr lang="cs-CZ" sz="3300" dirty="0" smtClean="0"/>
              <a:t>  ϱ </a:t>
            </a:r>
            <a:r>
              <a:rPr lang="cs-CZ" sz="3300" dirty="0"/>
              <a:t>= m : V </a:t>
            </a:r>
            <a:endParaRPr lang="cs-CZ" sz="3300" dirty="0" smtClean="0"/>
          </a:p>
          <a:p>
            <a:pPr marL="0" indent="0">
              <a:buNone/>
            </a:pPr>
            <a:r>
              <a:rPr lang="cs-CZ" sz="3300" dirty="0"/>
              <a:t> </a:t>
            </a:r>
            <a:r>
              <a:rPr lang="cs-CZ" sz="3300" dirty="0" smtClean="0"/>
              <a:t> ϱ = </a:t>
            </a:r>
            <a:r>
              <a:rPr lang="cs-CZ" sz="3300" dirty="0"/>
              <a:t>30 : </a:t>
            </a:r>
            <a:r>
              <a:rPr lang="cs-CZ" sz="3300" dirty="0" smtClean="0"/>
              <a:t>12 = </a:t>
            </a:r>
            <a:r>
              <a:rPr lang="cs-CZ" sz="3300" u="dbl" dirty="0" smtClean="0"/>
              <a:t>2,5 g/cm</a:t>
            </a:r>
            <a:r>
              <a:rPr lang="cs-CZ" sz="3300" u="dbl" baseline="30000" dirty="0"/>
              <a:t>3</a:t>
            </a:r>
          </a:p>
          <a:p>
            <a:pPr marL="0" indent="0">
              <a:buNone/>
            </a:pPr>
            <a:r>
              <a:rPr lang="cs-CZ" sz="3000" dirty="0" smtClean="0"/>
              <a:t>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>
                    <a:lumMod val="50000"/>
                    <a:lumOff val="50000"/>
                  </a:prstClr>
                </a:solidFill>
              </a:rPr>
              <a:t>Hustota křemene je </a:t>
            </a:r>
            <a:endParaRPr lang="cs-CZ" sz="3200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2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2,5 g/cm</a:t>
            </a:r>
            <a:r>
              <a:rPr lang="cs-CZ" sz="3200" baseline="300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3</a:t>
            </a:r>
            <a:r>
              <a:rPr lang="cs-CZ" sz="32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.</a:t>
            </a:r>
            <a:endParaRPr lang="cs-CZ" sz="32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1268760"/>
            <a:ext cx="432048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Křemenný oblázek má objem 12 cm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a hmotnost 30 g. </a:t>
            </a:r>
          </a:p>
          <a:p>
            <a:pPr marL="0" indent="0">
              <a:buNone/>
            </a:pPr>
            <a:r>
              <a:rPr lang="cs-CZ" sz="2800" dirty="0" smtClean="0"/>
              <a:t>Vypočti hustotu křemene.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788024" y="2852936"/>
            <a:ext cx="3240360" cy="0"/>
          </a:xfrm>
          <a:prstGeom prst="line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39552" y="3762396"/>
            <a:ext cx="209544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ϱ</a:t>
            </a:r>
          </a:p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</a:t>
            </a:r>
            <a:endParaRPr lang="cs-CZ" sz="40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683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rejsová\AppData\Local\Microsoft\Windows\Temporary Internet Files\Content.IE5\TK90EAW9\MP900386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14422" y="3356992"/>
            <a:ext cx="2249666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400" dirty="0" smtClean="0"/>
              <a:t>Příklad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427984" y="1196752"/>
            <a:ext cx="460851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V= 10ml = 10 cm</a:t>
            </a:r>
            <a:r>
              <a:rPr lang="cs-CZ" sz="2800" baseline="30000" dirty="0" smtClean="0"/>
              <a:t>3</a:t>
            </a:r>
          </a:p>
          <a:p>
            <a:pPr marL="0" indent="0">
              <a:buNone/>
            </a:pPr>
            <a:r>
              <a:rPr lang="cs-CZ" sz="2800" dirty="0" smtClean="0"/>
              <a:t> ϱ = 800 kg/m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= 0,8g/cm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  <a:p>
            <a:pPr marL="0" indent="0">
              <a:buNone/>
            </a:pPr>
            <a:r>
              <a:rPr lang="cs-CZ" sz="2800" dirty="0" smtClean="0"/>
              <a:t> m =  </a:t>
            </a:r>
            <a:r>
              <a:rPr lang="cs-CZ" sz="2800" dirty="0"/>
              <a:t>? </a:t>
            </a:r>
            <a:r>
              <a:rPr lang="cs-CZ" sz="2800" dirty="0" smtClean="0"/>
              <a:t>g</a:t>
            </a:r>
            <a:endParaRPr lang="cs-CZ" sz="2800" baseline="30000" dirty="0"/>
          </a:p>
          <a:p>
            <a:pPr marL="0" indent="0">
              <a:buNone/>
            </a:pPr>
            <a:r>
              <a:rPr lang="cs-CZ" sz="2800" dirty="0"/>
              <a:t>m = </a:t>
            </a:r>
            <a:r>
              <a:rPr lang="cs-CZ" sz="2800" dirty="0" smtClean="0"/>
              <a:t>ϱ ∙ </a:t>
            </a:r>
            <a:r>
              <a:rPr lang="cs-CZ" sz="2800" dirty="0"/>
              <a:t>V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m </a:t>
            </a:r>
            <a:r>
              <a:rPr lang="cs-CZ" sz="2800" dirty="0"/>
              <a:t>= </a:t>
            </a:r>
            <a:r>
              <a:rPr lang="cs-CZ" sz="2800" dirty="0" smtClean="0"/>
              <a:t> 0,8 ∙ 10 = 8 g</a:t>
            </a:r>
            <a:endParaRPr lang="cs-CZ" sz="2800" dirty="0"/>
          </a:p>
          <a:p>
            <a:pPr marL="0" indent="0">
              <a:buNone/>
            </a:pPr>
            <a:endParaRPr lang="cs-CZ" sz="2800" u="dbl" baseline="30000" dirty="0"/>
          </a:p>
          <a:p>
            <a:pPr marL="0" indent="0">
              <a:buNone/>
            </a:pPr>
            <a:r>
              <a:rPr lang="cs-CZ" sz="2800" dirty="0" smtClean="0"/>
              <a:t>       Petrolej váží 8 g.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04056" y="980728"/>
            <a:ext cx="464400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Objem petroleje </a:t>
            </a:r>
          </a:p>
          <a:p>
            <a:pPr marL="0" indent="0">
              <a:buNone/>
            </a:pPr>
            <a:r>
              <a:rPr lang="cs-CZ" sz="2800" dirty="0" smtClean="0"/>
              <a:t>v lahvičce je 10ml. </a:t>
            </a:r>
          </a:p>
          <a:p>
            <a:pPr marL="0" indent="0">
              <a:buNone/>
            </a:pPr>
            <a:r>
              <a:rPr lang="cs-CZ" sz="2800" dirty="0" smtClean="0"/>
              <a:t>Hustota petroleje</a:t>
            </a:r>
          </a:p>
          <a:p>
            <a:pPr marL="0" indent="0">
              <a:buNone/>
            </a:pPr>
            <a:r>
              <a:rPr lang="cs-CZ" sz="2800" dirty="0" smtClean="0"/>
              <a:t>800kg/m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</a:t>
            </a:r>
          </a:p>
          <a:p>
            <a:pPr marL="0" indent="0">
              <a:buNone/>
            </a:pPr>
            <a:r>
              <a:rPr lang="cs-CZ" sz="2800" dirty="0" smtClean="0"/>
              <a:t>Urči jeho hmotnost.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427984" y="3212976"/>
            <a:ext cx="3240360" cy="0"/>
          </a:xfrm>
          <a:prstGeom prst="line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79512" y="3762396"/>
            <a:ext cx="262924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b="1" dirty="0">
                <a:solidFill>
                  <a:srgbClr val="DD3FD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8800" b="1" dirty="0" smtClean="0">
              <a:solidFill>
                <a:srgbClr val="DD3FD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DD3FD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</a:t>
            </a:r>
            <a:endParaRPr lang="cs-CZ" sz="4000" b="1" dirty="0">
              <a:solidFill>
                <a:srgbClr val="DD3FD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288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sz="4400" dirty="0"/>
              <a:t>Procvičení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196752"/>
            <a:ext cx="8964488" cy="532859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Urči kov, jehož odlitek má při objemu 1,5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hmotnost 11,7 tuny.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Objem lžíce rypadla je 0,5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Urči hmotnost písku, který nabere rypadlo, je-li hustota písku 1500 kg/m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Objem vody v sudu je 200 litrů.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Urči hmotnost vody.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4132237"/>
            <a:ext cx="286007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1. </a:t>
            </a:r>
            <a:r>
              <a:rPr lang="el-GR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ρ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= 7800 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kg/m</a:t>
            </a:r>
            <a:r>
              <a:rPr lang="cs-CZ" sz="2800" baseline="30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3</a:t>
            </a:r>
          </a:p>
          <a:p>
            <a:r>
              <a:rPr lang="cs-CZ" sz="2800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ocel</a:t>
            </a:r>
          </a:p>
          <a:p>
            <a:r>
              <a:rPr lang="cs-CZ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 m = 750 kg</a:t>
            </a:r>
            <a:endParaRPr lang="cs-CZ" sz="2800" baseline="300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3. m = 200 kg</a:t>
            </a:r>
            <a:endParaRPr lang="cs-CZ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074" name="Picture 2" descr="C:\Users\Krejsová\AppData\Local\Microsoft\Windows\Temporary Internet Files\Content.IE5\DL1NC0EJ\MC9002900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25079" y="3144074"/>
            <a:ext cx="2520281" cy="3378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97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8356" y="764704"/>
            <a:ext cx="8507288" cy="525658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sz="3000" dirty="0" smtClean="0"/>
              <a:t>Na </a:t>
            </a:r>
            <a:r>
              <a:rPr lang="cs-CZ" sz="3000" dirty="0"/>
              <a:t>jedné misce rovnoramenných vah je váleček z hliníku a na druhé ze zinku. Oba válečky mají stejný objem. Který z nich bude mít větší  hmotnost</a:t>
            </a:r>
            <a:r>
              <a:rPr lang="cs-CZ" sz="3000" dirty="0" smtClean="0"/>
              <a:t>?</a:t>
            </a:r>
          </a:p>
          <a:p>
            <a:pPr marL="514350" indent="-514350">
              <a:buFont typeface="+mj-lt"/>
              <a:buAutoNum type="arabicPeriod" startAt="4"/>
            </a:pP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                 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                                              válec ze zinku</a:t>
            </a:r>
            <a:endParaRPr lang="cs-CZ" sz="3000" dirty="0"/>
          </a:p>
          <a:p>
            <a:pPr marL="514350" indent="-514350">
              <a:buFont typeface="+mj-lt"/>
              <a:buAutoNum type="arabicPeriod" startAt="4"/>
            </a:pP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5.  Z kterého kovu je vyroben náramek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o objemu 2,2 cm</a:t>
            </a:r>
            <a:r>
              <a:rPr lang="cs-CZ" sz="3000" baseline="30000" dirty="0" smtClean="0"/>
              <a:t>3</a:t>
            </a:r>
            <a:r>
              <a:rPr lang="cs-CZ" sz="3000" dirty="0" smtClean="0"/>
              <a:t> a hmotnosti 23,1g?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                          </a:t>
            </a:r>
            <a:r>
              <a:rPr lang="el-GR" sz="3000" dirty="0" smtClean="0"/>
              <a:t>ϱ</a:t>
            </a:r>
            <a:r>
              <a:rPr lang="cs-CZ" sz="3000" dirty="0" smtClean="0"/>
              <a:t> </a:t>
            </a:r>
            <a:r>
              <a:rPr lang="cs-CZ" sz="3000" dirty="0"/>
              <a:t>= 10,5 g/cm</a:t>
            </a:r>
            <a:r>
              <a:rPr lang="cs-CZ" sz="3000" baseline="30000" dirty="0"/>
              <a:t>3</a:t>
            </a:r>
            <a:r>
              <a:rPr lang="cs-CZ" sz="3000" dirty="0"/>
              <a:t>  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                          ze stříbra</a:t>
            </a:r>
            <a:endParaRPr lang="cs-CZ" sz="3000" dirty="0"/>
          </a:p>
          <a:p>
            <a:pPr marL="457200" indent="-457200">
              <a:buFont typeface="+mj-lt"/>
              <a:buAutoNum type="arabicPeriod" startAt="4"/>
            </a:pPr>
            <a:endParaRPr lang="cs-CZ" sz="2800" dirty="0"/>
          </a:p>
        </p:txBody>
      </p:sp>
      <p:pic>
        <p:nvPicPr>
          <p:cNvPr id="4101" name="Picture 5" descr="C:\Users\Krejsová\AppData\Local\Microsoft\Windows\Temporary Internet Files\Content.IE5\1B2SDQKH\MC90043531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818804"/>
            <a:ext cx="2664296" cy="14905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pic>
        <p:nvPicPr>
          <p:cNvPr id="4100" name="Picture 4" descr="C:\Users\Krejsová\AppData\Local\Microsoft\Windows\Temporary Internet Files\Content.IE5\1WIF3LAY\MC9003540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936"/>
            <a:ext cx="3960440" cy="194088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535740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56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139</TotalTime>
  <Words>426</Words>
  <Application>Microsoft Office PowerPoint</Application>
  <PresentationFormat>Předvádění na obrazovce (4:3)</PresentationFormat>
  <Paragraphs>173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systému Office</vt:lpstr>
      <vt:lpstr>Prezentace aplikace PowerPoint</vt:lpstr>
      <vt:lpstr>Anotace</vt:lpstr>
      <vt:lpstr>Výpočet hustoty a hmotnosti tělesa</vt:lpstr>
      <vt:lpstr>Prezentace aplikace PowerPoint</vt:lpstr>
      <vt:lpstr>Prezentace aplikace PowerPoint</vt:lpstr>
      <vt:lpstr>Příklad</vt:lpstr>
      <vt:lpstr>Příklad</vt:lpstr>
      <vt:lpstr>Procvičení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hustoty a hmotnosti tělesa</dc:title>
  <dc:creator>Krejsová</dc:creator>
  <cp:lastModifiedBy>Krejsová</cp:lastModifiedBy>
  <cp:revision>17</cp:revision>
  <dcterms:created xsi:type="dcterms:W3CDTF">2012-04-01T12:47:56Z</dcterms:created>
  <dcterms:modified xsi:type="dcterms:W3CDTF">2012-04-10T07:29:05Z</dcterms:modified>
</cp:coreProperties>
</file>