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2"/>
  </p:notesMasterIdLst>
  <p:sldIdLst>
    <p:sldId id="263" r:id="rId3"/>
    <p:sldId id="264" r:id="rId4"/>
    <p:sldId id="256" r:id="rId5"/>
    <p:sldId id="259" r:id="rId6"/>
    <p:sldId id="260" r:id="rId7"/>
    <p:sldId id="257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5701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VY_52_INOVACE_30_Jednotky </a:t>
          </a:r>
          <a:r>
            <a:rPr lang="cs-CZ" dirty="0" smtClean="0"/>
            <a:t>času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Jednotky času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56018763-A373-4B47-8E8B-1FBF9AE8A9BD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05043C0-2F20-472A-B3B8-56FA270E72C2}" type="presOf" srcId="{39F8B381-5807-488E-AC22-73DD4140ED4A}" destId="{71045F8C-00FA-488E-A7BD-E2E6753D979D}" srcOrd="0" destOrd="0" presId="urn:microsoft.com/office/officeart/2005/8/layout/target3"/>
    <dgm:cxn modelId="{B2CAF1D2-42C2-4EB2-9931-98ED478DFF12}" type="presOf" srcId="{DAEA276B-ECF9-46F6-A7D3-4693B2D32BC4}" destId="{F69A1436-182C-465B-AD7F-FE48E0C090C1}" srcOrd="1" destOrd="0" presId="urn:microsoft.com/office/officeart/2005/8/layout/target3"/>
    <dgm:cxn modelId="{0906E65D-1877-4BA0-B718-2A0B177AFAD9}" type="presOf" srcId="{C73C7642-F245-4585-8F88-243F9FAEF6CA}" destId="{AA41A67C-3D3F-4AE9-9E0F-5D7F7BB2E741}" srcOrd="1" destOrd="0" presId="urn:microsoft.com/office/officeart/2005/8/layout/target3"/>
    <dgm:cxn modelId="{21C47D31-526E-46C4-A83C-84AF1D22E8B4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DB73D6A-4923-41AE-BDA5-264737C52ED0}" type="presOf" srcId="{019433A1-1324-4DE1-9E6F-32B851095F74}" destId="{A3817367-F2BC-482F-8832-FA00B51DCCF3}" srcOrd="0" destOrd="0" presId="urn:microsoft.com/office/officeart/2005/8/layout/target3"/>
    <dgm:cxn modelId="{6897A7A2-10E9-4E1C-BC37-1EEB03490668}" type="presOf" srcId="{445C7998-7549-48B0-BD68-D4F0167F02E5}" destId="{4D19AB04-24FA-40C2-B203-52AE3D15E171}" srcOrd="1" destOrd="0" presId="urn:microsoft.com/office/officeart/2005/8/layout/target3"/>
    <dgm:cxn modelId="{32923A88-F188-4095-A701-A74BC352EF65}" type="presOf" srcId="{EBC41103-E2E5-4D48-9B4B-425520D3D098}" destId="{F969C235-9271-4D34-B740-D627A121CAD0}" srcOrd="1" destOrd="0" presId="urn:microsoft.com/office/officeart/2005/8/layout/target3"/>
    <dgm:cxn modelId="{59CA5616-7316-4840-92B4-7BED962F70F2}" type="presOf" srcId="{019433A1-1324-4DE1-9E6F-32B851095F74}" destId="{E7297F21-D4FD-4A41-AE58-814D01A6B5E7}" srcOrd="1" destOrd="0" presId="urn:microsoft.com/office/officeart/2005/8/layout/target3"/>
    <dgm:cxn modelId="{FC5A4A20-084A-4826-ADF8-8FF4436402FB}" type="presOf" srcId="{DAEA276B-ECF9-46F6-A7D3-4693B2D32BC4}" destId="{CDED6FE3-AD8F-4ACC-B6B8-710EDDD97598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0C9F4C3-3791-44F0-90D0-E70C4E444A75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C3588EE-5C3E-4722-9534-C6CDDD5ADECA}" type="presOf" srcId="{EBC41103-E2E5-4D48-9B4B-425520D3D098}" destId="{50C2F88D-8688-44C2-A854-691F34009D3B}" srcOrd="0" destOrd="0" presId="urn:microsoft.com/office/officeart/2005/8/layout/target3"/>
    <dgm:cxn modelId="{5E58614D-8DB8-4E85-8B74-99FE7A55101B}" type="presOf" srcId="{C73C7642-F245-4585-8F88-243F9FAEF6CA}" destId="{97289DF2-90F4-4EC2-A9FC-633B00BAB610}" srcOrd="0" destOrd="0" presId="urn:microsoft.com/office/officeart/2005/8/layout/target3"/>
    <dgm:cxn modelId="{50FF4F1A-DC9A-4262-9BEE-6C5F83ED1EFF}" type="presParOf" srcId="{71045F8C-00FA-488E-A7BD-E2E6753D979D}" destId="{3577EC6B-C980-4F34-8C69-4365E7B8FC8C}" srcOrd="0" destOrd="0" presId="urn:microsoft.com/office/officeart/2005/8/layout/target3"/>
    <dgm:cxn modelId="{DCDE09AF-27E9-4542-9F72-97973EBBEE10}" type="presParOf" srcId="{71045F8C-00FA-488E-A7BD-E2E6753D979D}" destId="{6940EB87-DC1D-4BC3-9408-9AC2E1FFC039}" srcOrd="1" destOrd="0" presId="urn:microsoft.com/office/officeart/2005/8/layout/target3"/>
    <dgm:cxn modelId="{8FAB0E0B-2ECF-4917-8512-1BE8D8490834}" type="presParOf" srcId="{71045F8C-00FA-488E-A7BD-E2E6753D979D}" destId="{BC35EE03-4121-4EF9-923D-7CB6D30D358D}" srcOrd="2" destOrd="0" presId="urn:microsoft.com/office/officeart/2005/8/layout/target3"/>
    <dgm:cxn modelId="{5982BC70-7127-451D-9BEF-1A7B46941CCC}" type="presParOf" srcId="{71045F8C-00FA-488E-A7BD-E2E6753D979D}" destId="{C95EEA27-3CBF-4645-A92D-9D8AF5C1CBFC}" srcOrd="3" destOrd="0" presId="urn:microsoft.com/office/officeart/2005/8/layout/target3"/>
    <dgm:cxn modelId="{68EAD0A7-3F28-4BB6-BD0C-5BE3B38A8E38}" type="presParOf" srcId="{71045F8C-00FA-488E-A7BD-E2E6753D979D}" destId="{851BB866-B6AE-4566-893F-4C635BA974FC}" srcOrd="4" destOrd="0" presId="urn:microsoft.com/office/officeart/2005/8/layout/target3"/>
    <dgm:cxn modelId="{4D3281AB-C794-4270-8D62-E24E2CBC7945}" type="presParOf" srcId="{71045F8C-00FA-488E-A7BD-E2E6753D979D}" destId="{643EA938-EDE0-4533-ACCC-D2BD6F3A527C}" srcOrd="5" destOrd="0" presId="urn:microsoft.com/office/officeart/2005/8/layout/target3"/>
    <dgm:cxn modelId="{BEE5FE52-7E27-4933-B232-155EF99E8D08}" type="presParOf" srcId="{71045F8C-00FA-488E-A7BD-E2E6753D979D}" destId="{92F31B18-D66D-4CC7-89B9-378928DE877D}" srcOrd="6" destOrd="0" presId="urn:microsoft.com/office/officeart/2005/8/layout/target3"/>
    <dgm:cxn modelId="{E4D30C0D-8214-4788-9AEA-5A59805159FC}" type="presParOf" srcId="{71045F8C-00FA-488E-A7BD-E2E6753D979D}" destId="{902074E1-B931-4618-97F1-FADBE82E9C3C}" srcOrd="7" destOrd="0" presId="urn:microsoft.com/office/officeart/2005/8/layout/target3"/>
    <dgm:cxn modelId="{59CBB85F-2B0D-4FD3-807D-7CEEE70EC766}" type="presParOf" srcId="{71045F8C-00FA-488E-A7BD-E2E6753D979D}" destId="{A3817367-F2BC-482F-8832-FA00B51DCCF3}" srcOrd="8" destOrd="0" presId="urn:microsoft.com/office/officeart/2005/8/layout/target3"/>
    <dgm:cxn modelId="{4DD54FB3-8924-487C-AEB6-A74421F80750}" type="presParOf" srcId="{71045F8C-00FA-488E-A7BD-E2E6753D979D}" destId="{626ABFF6-56C8-4386-B662-68EC364EED9D}" srcOrd="9" destOrd="0" presId="urn:microsoft.com/office/officeart/2005/8/layout/target3"/>
    <dgm:cxn modelId="{12DDDC55-502A-4BA1-8DAC-1E133EA1EA1F}" type="presParOf" srcId="{71045F8C-00FA-488E-A7BD-E2E6753D979D}" destId="{6DB11F1C-D028-4800-9625-6611CA9DE6D4}" srcOrd="10" destOrd="0" presId="urn:microsoft.com/office/officeart/2005/8/layout/target3"/>
    <dgm:cxn modelId="{8F1C870F-84EB-4C61-BA8B-84659C4529AB}" type="presParOf" srcId="{71045F8C-00FA-488E-A7BD-E2E6753D979D}" destId="{CDED6FE3-AD8F-4ACC-B6B8-710EDDD97598}" srcOrd="11" destOrd="0" presId="urn:microsoft.com/office/officeart/2005/8/layout/target3"/>
    <dgm:cxn modelId="{986239F5-9F7E-442D-B335-F195F679359E}" type="presParOf" srcId="{71045F8C-00FA-488E-A7BD-E2E6753D979D}" destId="{397AC6D7-84A6-4150-958F-83C92D9ACF38}" srcOrd="12" destOrd="0" presId="urn:microsoft.com/office/officeart/2005/8/layout/target3"/>
    <dgm:cxn modelId="{8B86E5B3-BC72-49BF-8607-E9921510F36C}" type="presParOf" srcId="{71045F8C-00FA-488E-A7BD-E2E6753D979D}" destId="{D7419528-33A6-416D-9E64-B3F7915C5149}" srcOrd="13" destOrd="0" presId="urn:microsoft.com/office/officeart/2005/8/layout/target3"/>
    <dgm:cxn modelId="{F4525C71-44BA-46DC-A95D-1834F7AC1004}" type="presParOf" srcId="{71045F8C-00FA-488E-A7BD-E2E6753D979D}" destId="{97289DF2-90F4-4EC2-A9FC-633B00BAB610}" srcOrd="14" destOrd="0" presId="urn:microsoft.com/office/officeart/2005/8/layout/target3"/>
    <dgm:cxn modelId="{FA238A61-3198-40C8-BD73-1D4DAD48B814}" type="presParOf" srcId="{71045F8C-00FA-488E-A7BD-E2E6753D979D}" destId="{234EBA9D-95B4-4C20-A84E-6F65F1085DC6}" srcOrd="15" destOrd="0" presId="urn:microsoft.com/office/officeart/2005/8/layout/target3"/>
    <dgm:cxn modelId="{F638B5C5-E64D-496D-91FB-839EEB0E4DF8}" type="presParOf" srcId="{71045F8C-00FA-488E-A7BD-E2E6753D979D}" destId="{12255512-213F-41DF-90A6-8B4CD74A2B52}" srcOrd="16" destOrd="0" presId="urn:microsoft.com/office/officeart/2005/8/layout/target3"/>
    <dgm:cxn modelId="{2922BB6F-C1E9-4F5B-B491-7D323B39DB25}" type="presParOf" srcId="{71045F8C-00FA-488E-A7BD-E2E6753D979D}" destId="{50C2F88D-8688-44C2-A854-691F34009D3B}" srcOrd="17" destOrd="0" presId="urn:microsoft.com/office/officeart/2005/8/layout/target3"/>
    <dgm:cxn modelId="{8FE10F4E-EFF6-4B63-81C0-52E66BBEC93C}" type="presParOf" srcId="{71045F8C-00FA-488E-A7BD-E2E6753D979D}" destId="{4D19AB04-24FA-40C2-B203-52AE3D15E171}" srcOrd="18" destOrd="0" presId="urn:microsoft.com/office/officeart/2005/8/layout/target3"/>
    <dgm:cxn modelId="{208C67D2-353D-481A-B901-6B8C20E052DC}" type="presParOf" srcId="{71045F8C-00FA-488E-A7BD-E2E6753D979D}" destId="{832BF48F-0145-4429-9E02-8FCA946CCE9E}" srcOrd="19" destOrd="0" presId="urn:microsoft.com/office/officeart/2005/8/layout/target3"/>
    <dgm:cxn modelId="{5D98CFED-1B13-494C-BDD7-0CE7738CA5A4}" type="presParOf" srcId="{71045F8C-00FA-488E-A7BD-E2E6753D979D}" destId="{E7297F21-D4FD-4A41-AE58-814D01A6B5E7}" srcOrd="20" destOrd="0" presId="urn:microsoft.com/office/officeart/2005/8/layout/target3"/>
    <dgm:cxn modelId="{34A78168-E955-4A61-A988-E79E2D267761}" type="presParOf" srcId="{71045F8C-00FA-488E-A7BD-E2E6753D979D}" destId="{F69A1436-182C-465B-AD7F-FE48E0C090C1}" srcOrd="21" destOrd="0" presId="urn:microsoft.com/office/officeart/2005/8/layout/target3"/>
    <dgm:cxn modelId="{A27A645B-A0E5-4657-9FE6-6716FFBBDB36}" type="presParOf" srcId="{71045F8C-00FA-488E-A7BD-E2E6753D979D}" destId="{AA41A67C-3D3F-4AE9-9E0F-5D7F7BB2E741}" srcOrd="22" destOrd="0" presId="urn:microsoft.com/office/officeart/2005/8/layout/target3"/>
    <dgm:cxn modelId="{491414D0-3F8A-4F64-B9D6-5DB3E6A1B01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VY_52_INOVACE_30_Jednotky </a:t>
          </a:r>
          <a:r>
            <a:rPr lang="cs-CZ" sz="1400" kern="1200" dirty="0" smtClean="0"/>
            <a:t>času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Jednotky času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637AE8-65DD-4B3B-A2AC-2FA2F999E39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D9B522-678D-4EC3-91CE-C17FE2A5AB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3230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D9B522-678D-4EC3-91CE-C17FE2A5ABB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6271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C96-2145-414C-8903-069C26A0CA6B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5F419E6-5F52-4AF7-9A58-56415CF47FD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C96-2145-414C-8903-069C26A0CA6B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19E6-5F52-4AF7-9A58-56415CF47F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C96-2145-414C-8903-069C26A0CA6B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19E6-5F52-4AF7-9A58-56415CF47FD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C96-2145-414C-8903-069C26A0CA6B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19E6-5F52-4AF7-9A58-56415CF47FD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C96-2145-414C-8903-069C26A0CA6B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19E6-5F52-4AF7-9A58-56415CF47FD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C96-2145-414C-8903-069C26A0CA6B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19E6-5F52-4AF7-9A58-56415CF47F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C96-2145-414C-8903-069C26A0CA6B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19E6-5F52-4AF7-9A58-56415CF47F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C96-2145-414C-8903-069C26A0CA6B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19E6-5F52-4AF7-9A58-56415CF47F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C96-2145-414C-8903-069C26A0CA6B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19E6-5F52-4AF7-9A58-56415CF47F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C96-2145-414C-8903-069C26A0CA6B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19E6-5F52-4AF7-9A58-56415CF47F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C96-2145-414C-8903-069C26A0CA6B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19E6-5F52-4AF7-9A58-56415CF47F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C96-2145-414C-8903-069C26A0CA6B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19E6-5F52-4AF7-9A58-56415CF47F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6873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C96-2145-414C-8903-069C26A0CA6B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19E6-5F52-4AF7-9A58-56415CF47F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48237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C96-2145-414C-8903-069C26A0CA6B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19E6-5F52-4AF7-9A58-56415CF47F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1643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C96-2145-414C-8903-069C26A0CA6B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19E6-5F52-4AF7-9A58-56415CF47F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2737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C96-2145-414C-8903-069C26A0CA6B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19E6-5F52-4AF7-9A58-56415CF47F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00496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C96-2145-414C-8903-069C26A0CA6B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19E6-5F52-4AF7-9A58-56415CF47F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38077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C96-2145-414C-8903-069C26A0CA6B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19E6-5F52-4AF7-9A58-56415CF47F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343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C96-2145-414C-8903-069C26A0CA6B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19E6-5F52-4AF7-9A58-56415CF47F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49875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C96-2145-414C-8903-069C26A0CA6B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19E6-5F52-4AF7-9A58-56415CF47F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63466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C96-2145-414C-8903-069C26A0CA6B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19E6-5F52-4AF7-9A58-56415CF47F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96904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D6C96-2145-414C-8903-069C26A0CA6B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419E6-5F52-4AF7-9A58-56415CF47F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795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5BD6C96-2145-414C-8903-069C26A0CA6B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5F419E6-5F52-4AF7-9A58-56415CF47FD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BD6C96-2145-414C-8903-069C26A0CA6B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F419E6-5F52-4AF7-9A58-56415CF47F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2527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4681290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96824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3196948"/>
              </p:ext>
            </p:extLst>
          </p:nvPr>
        </p:nvGraphicFramePr>
        <p:xfrm>
          <a:off x="1524000" y="1397000"/>
          <a:ext cx="6096000" cy="321056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Sešit, kalkulačky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Výklad nového učiva, procvičení převádění jednotek času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Zápis poznámek do sešitů, převody jednotek</a:t>
                      </a:r>
                      <a:r>
                        <a:rPr lang="cs-CZ" baseline="0" dirty="0" smtClean="0"/>
                        <a:t> času provádějí užitím kalkulačky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8559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Jednotky času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6.ročník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47800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dirty="0"/>
              <a:t>První jednotky času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81633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C000"/>
                </a:solidFill>
              </a:rPr>
              <a:t>střídání </a:t>
            </a:r>
            <a:r>
              <a:rPr lang="cs-CZ" sz="2800" dirty="0">
                <a:solidFill>
                  <a:srgbClr val="FFC000"/>
                </a:solidFill>
              </a:rPr>
              <a:t>dne a </a:t>
            </a:r>
            <a:r>
              <a:rPr lang="cs-CZ" sz="2800" dirty="0" smtClean="0">
                <a:solidFill>
                  <a:srgbClr val="FFC000"/>
                </a:solidFill>
              </a:rPr>
              <a:t>noci</a:t>
            </a:r>
          </a:p>
          <a:p>
            <a:r>
              <a:rPr lang="cs-CZ" sz="2800" dirty="0" smtClean="0"/>
              <a:t>pomáhalo k přibližnému určování hodin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/>
                </a:solidFill>
              </a:rPr>
              <a:t>měsíční </a:t>
            </a:r>
            <a:r>
              <a:rPr lang="cs-CZ" sz="2800" dirty="0">
                <a:solidFill>
                  <a:schemeClr val="accent1"/>
                </a:solidFill>
              </a:rPr>
              <a:t>fáze </a:t>
            </a:r>
          </a:p>
          <a:p>
            <a:r>
              <a:rPr lang="cs-CZ" sz="2800" dirty="0" smtClean="0"/>
              <a:t>pomáhaly určovat týdny, měsíce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roční období</a:t>
            </a:r>
          </a:p>
          <a:p>
            <a:r>
              <a:rPr lang="cs-CZ" sz="2800" dirty="0" smtClean="0"/>
              <a:t>pomáhala určovat přibližně roky  </a:t>
            </a:r>
            <a:endParaRPr lang="cs-CZ" sz="2800" dirty="0"/>
          </a:p>
        </p:txBody>
      </p:sp>
      <p:pic>
        <p:nvPicPr>
          <p:cNvPr id="1027" name="Picture 3" descr="C:\Users\Krejsová\AppData\Local\Microsoft\Windows\Temporary Internet Files\Content.IE5\AF19HDOE\MP9004330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4082" y="2739913"/>
            <a:ext cx="1620571" cy="1620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rejsová\AppData\Local\Microsoft\Windows\Temporary Internet Files\Content.IE5\56TU68TU\MC9000094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4083" y="908720"/>
            <a:ext cx="1620570" cy="1211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rejsová\AppData\Local\Microsoft\Windows\Temporary Internet Files\Content.IE5\HW1QB9ZW\MC90043840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7095" y="4821887"/>
            <a:ext cx="1677558" cy="1604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1421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4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4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4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4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4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8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4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4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3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4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4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7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4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4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2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4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4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r>
              <a:rPr lang="cs-CZ" dirty="0" smtClean="0"/>
              <a:t>Základní jednotka času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964488" cy="5400600"/>
          </a:xfrm>
        </p:spPr>
        <p:txBody>
          <a:bodyPr>
            <a:normAutofit/>
          </a:bodyPr>
          <a:lstStyle/>
          <a:p>
            <a:r>
              <a:rPr lang="cs-CZ" sz="2800" dirty="0"/>
              <a:t>V roce 1956 byla </a:t>
            </a:r>
            <a:r>
              <a:rPr lang="cs-CZ" sz="28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sekunda</a:t>
            </a:r>
            <a:r>
              <a:rPr lang="cs-CZ" sz="2800" dirty="0"/>
              <a:t> definována na základě doby </a:t>
            </a:r>
            <a:r>
              <a:rPr lang="cs-CZ" sz="2800" dirty="0" smtClean="0"/>
              <a:t>oběhu </a:t>
            </a:r>
            <a:r>
              <a:rPr lang="cs-CZ" sz="2800" dirty="0"/>
              <a:t>Země okolo </a:t>
            </a:r>
            <a:r>
              <a:rPr lang="cs-CZ" sz="2800" dirty="0" smtClean="0"/>
              <a:t>Slunce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S </a:t>
            </a:r>
            <a:r>
              <a:rPr lang="cs-CZ" sz="2800" dirty="0"/>
              <a:t>vývojem atomových </a:t>
            </a:r>
            <a:r>
              <a:rPr lang="cs-CZ" sz="2800" dirty="0" smtClean="0"/>
              <a:t>hodin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</a:t>
            </a:r>
            <a:r>
              <a:rPr lang="cs-CZ" sz="2800" dirty="0"/>
              <a:t>bylo rozhodnuto, že jejich užití </a:t>
            </a:r>
            <a:r>
              <a:rPr lang="cs-CZ" sz="2800" dirty="0" smtClean="0"/>
              <a:t>bude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</a:t>
            </a:r>
            <a:r>
              <a:rPr lang="cs-CZ" sz="2800" dirty="0"/>
              <a:t>vhodnějším základem definice </a:t>
            </a:r>
            <a:r>
              <a:rPr lang="cs-CZ" sz="2800" dirty="0" smtClean="0"/>
              <a:t>sekundy než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doba </a:t>
            </a:r>
            <a:r>
              <a:rPr lang="cs-CZ" sz="2800" dirty="0"/>
              <a:t>oběhu Země </a:t>
            </a:r>
            <a:r>
              <a:rPr lang="cs-CZ" sz="2800" dirty="0" smtClean="0"/>
              <a:t>kolem Slunce.</a:t>
            </a:r>
          </a:p>
          <a:p>
            <a:pPr marL="0" indent="0">
              <a:buNone/>
            </a:pPr>
            <a:endParaRPr lang="cs-CZ" sz="2800" dirty="0"/>
          </a:p>
          <a:p>
            <a:r>
              <a:rPr lang="cs-CZ" sz="2800" dirty="0"/>
              <a:t>základem je kmitání </a:t>
            </a:r>
            <a:r>
              <a:rPr lang="cs-CZ" sz="2800" dirty="0" smtClean="0"/>
              <a:t>atomů </a:t>
            </a:r>
            <a:r>
              <a:rPr lang="cs-CZ" sz="2800" dirty="0"/>
              <a:t>plynného čpavku, </a:t>
            </a:r>
            <a:r>
              <a:rPr lang="cs-CZ" sz="2800" dirty="0" smtClean="0"/>
              <a:t>resp. cesia</a:t>
            </a: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 descr="C:\Users\Krejsová\AppData\Local\Microsoft\Windows\Temporary Internet Files\Content.IE5\24NWSEIX\MC900441729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492896"/>
            <a:ext cx="3600400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159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25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75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65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600200"/>
            <a:ext cx="8640960" cy="4525963"/>
          </a:xfrm>
        </p:spPr>
        <p:txBody>
          <a:bodyPr>
            <a:normAutofit/>
          </a:bodyPr>
          <a:lstStyle/>
          <a:p>
            <a:r>
              <a:rPr lang="cs-CZ" sz="3200" dirty="0"/>
              <a:t>f</a:t>
            </a:r>
            <a:r>
              <a:rPr lang="cs-CZ" sz="3200" dirty="0" smtClean="0"/>
              <a:t>yzikální veličina</a:t>
            </a:r>
          </a:p>
          <a:p>
            <a:r>
              <a:rPr lang="cs-CZ" sz="3200" dirty="0" smtClean="0"/>
              <a:t>značí se </a:t>
            </a:r>
            <a:r>
              <a:rPr lang="cs-CZ" sz="3200" b="1" dirty="0" smtClean="0">
                <a:solidFill>
                  <a:srgbClr val="0070C0"/>
                </a:solidFill>
              </a:rPr>
              <a:t>t</a:t>
            </a:r>
          </a:p>
          <a:p>
            <a:endParaRPr lang="cs-CZ" sz="3200" dirty="0" smtClean="0"/>
          </a:p>
          <a:p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 1 </a:t>
            </a:r>
            <a:r>
              <a:rPr lang="cs-CZ" sz="3200" dirty="0" smtClean="0">
                <a:solidFill>
                  <a:srgbClr val="0070C0"/>
                </a:solidFill>
              </a:rPr>
              <a:t>minuta</a:t>
            </a:r>
            <a:r>
              <a:rPr lang="cs-CZ" sz="3200" dirty="0" smtClean="0"/>
              <a:t> …1min = 60 s 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1 </a:t>
            </a:r>
            <a:r>
              <a:rPr lang="cs-CZ" sz="3200" dirty="0" smtClean="0">
                <a:solidFill>
                  <a:srgbClr val="0070C0"/>
                </a:solidFill>
              </a:rPr>
              <a:t>hodina</a:t>
            </a:r>
            <a:r>
              <a:rPr lang="cs-CZ" sz="3200" dirty="0" smtClean="0"/>
              <a:t> ... 1h = 60 min = 3 600 s</a:t>
            </a:r>
          </a:p>
          <a:p>
            <a:pPr marL="0" indent="0">
              <a:buNone/>
            </a:pPr>
            <a:r>
              <a:rPr lang="cs-CZ" sz="3200" dirty="0" smtClean="0"/>
              <a:t> 1 </a:t>
            </a:r>
            <a:r>
              <a:rPr lang="cs-CZ" sz="3200" dirty="0" smtClean="0">
                <a:solidFill>
                  <a:srgbClr val="0070C0"/>
                </a:solidFill>
              </a:rPr>
              <a:t>den</a:t>
            </a:r>
            <a:r>
              <a:rPr lang="cs-CZ" sz="3200" dirty="0" smtClean="0"/>
              <a:t>……...1 d = 24 h = 1 440 min = 8 400 s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052736"/>
            <a:ext cx="2810420" cy="2596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6930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 smtClean="0"/>
              <a:t>Převádění jednotek času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2565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Převeď na sekundy:</a:t>
            </a:r>
          </a:p>
          <a:p>
            <a:pPr marL="0" indent="0">
              <a:buNone/>
            </a:pPr>
            <a:r>
              <a:rPr lang="cs-CZ" sz="2800" dirty="0" smtClean="0"/>
              <a:t>2 min 17 s = 2 ∙ 60  + 17 = 137 s</a:t>
            </a:r>
          </a:p>
          <a:p>
            <a:pPr marL="0" indent="0">
              <a:buNone/>
            </a:pPr>
            <a:r>
              <a:rPr lang="cs-CZ" sz="2800" dirty="0" smtClean="0"/>
              <a:t>12 min 7 s = 12 </a:t>
            </a:r>
            <a:r>
              <a:rPr lang="cs-CZ" sz="2800" dirty="0"/>
              <a:t>∙ 60 </a:t>
            </a:r>
            <a:r>
              <a:rPr lang="cs-CZ" sz="2800" dirty="0" smtClean="0"/>
              <a:t>+ 7  =  727 s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Vyjádři v hodinách a minutách:</a:t>
            </a:r>
          </a:p>
          <a:p>
            <a:pPr marL="0" indent="0">
              <a:buNone/>
            </a:pPr>
            <a:r>
              <a:rPr lang="cs-CZ" sz="2800" dirty="0" smtClean="0"/>
              <a:t>216 min = 216 : 60 = 3 h 36 min</a:t>
            </a:r>
          </a:p>
          <a:p>
            <a:pPr marL="0" indent="0">
              <a:buNone/>
            </a:pPr>
            <a:r>
              <a:rPr lang="cs-CZ" sz="2800" dirty="0" smtClean="0"/>
              <a:t>15 000 s = 15 000 : 60 = 250 min = 4 h 10 min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Vyjádři desetinným číslem v hodinách:</a:t>
            </a:r>
          </a:p>
          <a:p>
            <a:pPr marL="0" indent="0">
              <a:buNone/>
            </a:pPr>
            <a:r>
              <a:rPr lang="cs-CZ" sz="2800" dirty="0" smtClean="0"/>
              <a:t>4 h 12 min = 4,2 h         ( 12 : 60 = 0,2 )</a:t>
            </a:r>
          </a:p>
          <a:p>
            <a:pPr marL="0" indent="0">
              <a:buNone/>
            </a:pPr>
            <a:r>
              <a:rPr lang="cs-CZ" sz="2800" dirty="0" smtClean="0"/>
              <a:t>13 h 15 min = 13,25 h   ( 15 : 60 = 0,25 )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4100" name="Picture 4" descr="C:\Users\Krejsová\AppData\Local\Microsoft\Windows\Temporary Internet Files\Content.IE5\DL1NC0EJ\MC9003611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60232" y="1340768"/>
            <a:ext cx="1503018" cy="1233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06881" y="908720"/>
            <a:ext cx="2813591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Pomocí kalkulaček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1738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3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459432"/>
            <a:ext cx="8229600" cy="1600200"/>
          </a:xfrm>
        </p:spPr>
        <p:txBody>
          <a:bodyPr/>
          <a:lstStyle/>
          <a:p>
            <a:r>
              <a:rPr lang="cs-CZ" dirty="0" smtClean="0"/>
              <a:t>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u="sng" dirty="0" smtClean="0"/>
              <a:t>Převeď na sekundy:</a:t>
            </a:r>
            <a:endParaRPr lang="cs-CZ" sz="2800" u="sng" dirty="0"/>
          </a:p>
          <a:p>
            <a:pPr marL="0" indent="0">
              <a:buNone/>
            </a:pPr>
            <a:r>
              <a:rPr lang="cs-CZ" sz="2800" dirty="0" smtClean="0"/>
              <a:t>3 h 6 min 18 s</a:t>
            </a:r>
          </a:p>
          <a:p>
            <a:pPr marL="0" indent="0">
              <a:buNone/>
            </a:pPr>
            <a:r>
              <a:rPr lang="cs-CZ" sz="2800" dirty="0" smtClean="0"/>
              <a:t>9 min 23 s  </a:t>
            </a:r>
          </a:p>
          <a:p>
            <a:pPr marL="0" indent="0">
              <a:buNone/>
            </a:pPr>
            <a:r>
              <a:rPr lang="cs-CZ" sz="2800" dirty="0" smtClean="0"/>
              <a:t>11 178 s</a:t>
            </a:r>
          </a:p>
          <a:p>
            <a:pPr marL="0" indent="0">
              <a:buNone/>
            </a:pPr>
            <a:r>
              <a:rPr lang="cs-CZ" sz="2800" dirty="0" smtClean="0"/>
              <a:t>563 s</a:t>
            </a:r>
          </a:p>
          <a:p>
            <a:pPr marL="0" indent="0">
              <a:buNone/>
            </a:pPr>
            <a:r>
              <a:rPr lang="cs-CZ" sz="2800" u="sng" dirty="0" smtClean="0"/>
              <a:t>Vyjádři desetinným číslem v minutách:</a:t>
            </a:r>
          </a:p>
          <a:p>
            <a:pPr marL="0" indent="0">
              <a:buNone/>
            </a:pPr>
            <a:r>
              <a:rPr lang="cs-CZ" sz="2800" dirty="0" smtClean="0"/>
              <a:t>23 min 45 s                         23,75 min   </a:t>
            </a:r>
          </a:p>
          <a:p>
            <a:pPr marL="0" indent="0">
              <a:buNone/>
            </a:pPr>
            <a:r>
              <a:rPr lang="cs-CZ" sz="2800" dirty="0" smtClean="0"/>
              <a:t>3 min 18 s                           3,6 min</a:t>
            </a:r>
          </a:p>
          <a:p>
            <a:pPr marL="0" indent="0">
              <a:buNone/>
            </a:pPr>
            <a:r>
              <a:rPr lang="cs-CZ" sz="2800" dirty="0" smtClean="0"/>
              <a:t>6 s                                       0,1 min</a:t>
            </a:r>
          </a:p>
          <a:p>
            <a:pPr marL="0" indent="0">
              <a:buNone/>
            </a:pPr>
            <a:r>
              <a:rPr lang="cs-CZ" sz="2800" dirty="0" smtClean="0"/>
              <a:t>15 min 42 s                         15,7 min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51122" y="980728"/>
            <a:ext cx="3953326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Převeď na </a:t>
            </a:r>
            <a:r>
              <a:rPr lang="cs-CZ" sz="2800" u="sng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hod </a:t>
            </a:r>
            <a:r>
              <a:rPr lang="cs-CZ" sz="2800" u="sng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a </a:t>
            </a:r>
            <a:r>
              <a:rPr lang="cs-CZ" sz="2800" u="sng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min:</a:t>
            </a:r>
            <a:endParaRPr lang="cs-CZ" sz="2800" u="sng" dirty="0">
              <a:solidFill>
                <a:schemeClr val="tx1">
                  <a:lumMod val="50000"/>
                  <a:lumOff val="50000"/>
                </a:schemeClr>
              </a:solidFill>
              <a:latin typeface="+mj-lt"/>
            </a:endParaRPr>
          </a:p>
          <a:p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316 min</a:t>
            </a:r>
          </a:p>
          <a:p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9 000 s</a:t>
            </a:r>
          </a:p>
          <a:p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5 h 16 min </a:t>
            </a:r>
          </a:p>
          <a:p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2 h 30 min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395536" y="2348880"/>
            <a:ext cx="6696744" cy="4104456"/>
            <a:chOff x="395536" y="2348880"/>
            <a:chExt cx="6696744" cy="4104456"/>
          </a:xfrm>
        </p:grpSpPr>
        <p:sp>
          <p:nvSpPr>
            <p:cNvPr id="5" name="Zaoblený obdélník 4"/>
            <p:cNvSpPr/>
            <p:nvPr/>
          </p:nvSpPr>
          <p:spPr>
            <a:xfrm>
              <a:off x="395536" y="2492896"/>
              <a:ext cx="1872208" cy="1008112"/>
            </a:xfrm>
            <a:prstGeom prst="round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Zaoblený obdélník 7"/>
            <p:cNvSpPr/>
            <p:nvPr/>
          </p:nvSpPr>
          <p:spPr>
            <a:xfrm>
              <a:off x="4651122" y="2348880"/>
              <a:ext cx="1872208" cy="1008112"/>
            </a:xfrm>
            <a:prstGeom prst="round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Zaoblený obdélník 8"/>
            <p:cNvSpPr/>
            <p:nvPr/>
          </p:nvSpPr>
          <p:spPr>
            <a:xfrm>
              <a:off x="4633974" y="4077072"/>
              <a:ext cx="1872208" cy="2376264"/>
            </a:xfrm>
            <a:prstGeom prst="round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369859" y="4737918"/>
              <a:ext cx="64230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b="1" dirty="0" smtClean="0">
                  <a:solidFill>
                    <a:schemeClr val="accent1">
                      <a:lumMod val="75000"/>
                    </a:schemeClr>
                  </a:solidFill>
                </a:rPr>
                <a:t>?</a:t>
              </a:r>
              <a:endParaRPr lang="cs-CZ" sz="54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1114273" y="2636912"/>
              <a:ext cx="434734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chemeClr val="accent1">
                      <a:lumMod val="75000"/>
                    </a:schemeClr>
                  </a:solidFill>
                </a:rPr>
                <a:t>?</a:t>
              </a:r>
              <a:endParaRPr lang="cs-CZ" sz="44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 rot="10800000" flipH="1" flipV="1">
              <a:off x="5419328" y="2492896"/>
              <a:ext cx="167295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>
                  <a:solidFill>
                    <a:schemeClr val="accent1">
                      <a:lumMod val="75000"/>
                    </a:schemeClr>
                  </a:solidFill>
                </a:rPr>
                <a:t>?</a:t>
              </a:r>
              <a:endParaRPr lang="cs-CZ" sz="4400" b="1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36023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3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3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0606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133</TotalTime>
  <Words>378</Words>
  <Application>Microsoft Office PowerPoint</Application>
  <PresentationFormat>Předvádění na obrazovce (4:3)</PresentationFormat>
  <Paragraphs>81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Exekutivní</vt:lpstr>
      <vt:lpstr>Motiv systému Office</vt:lpstr>
      <vt:lpstr>Prezentace aplikace PowerPoint</vt:lpstr>
      <vt:lpstr>Anotace</vt:lpstr>
      <vt:lpstr>Jednotky času</vt:lpstr>
      <vt:lpstr>První jednotky času</vt:lpstr>
      <vt:lpstr>Základní jednotka času</vt:lpstr>
      <vt:lpstr>Čas</vt:lpstr>
      <vt:lpstr>Převádění jednotek času</vt:lpstr>
      <vt:lpstr>Procvičení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času</dc:title>
  <dc:creator>Krejsová</dc:creator>
  <cp:lastModifiedBy>Krejsová</cp:lastModifiedBy>
  <cp:revision>14</cp:revision>
  <dcterms:created xsi:type="dcterms:W3CDTF">2012-04-06T19:24:25Z</dcterms:created>
  <dcterms:modified xsi:type="dcterms:W3CDTF">2012-04-10T07:32:13Z</dcterms:modified>
</cp:coreProperties>
</file>