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9" r:id="rId2"/>
    <p:sldId id="260" r:id="rId3"/>
    <p:sldId id="263" r:id="rId4"/>
    <p:sldId id="266" r:id="rId5"/>
    <p:sldId id="261" r:id="rId6"/>
    <p:sldId id="267" r:id="rId7"/>
    <p:sldId id="26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 okres Jindřichův Hradec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Marie Švehlová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Slabiky bě, pě, vě, mě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VY_32_INOVACE_1B31Čj2_Slabiky bě, pě, vě, mě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LinFactNeighborX="1515" custLinFactNeighborY="90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9DE0EF-DC3A-43E4-B1DA-855E37F0B574}" type="presOf" srcId="{39F8B381-5807-488E-AC22-73DD4140ED4A}" destId="{71045F8C-00FA-488E-A7BD-E2E6753D979D}" srcOrd="0" destOrd="0" presId="urn:microsoft.com/office/officeart/2005/8/layout/target3"/>
    <dgm:cxn modelId="{8CE4F9C0-A881-4281-9DD2-326154676C16}" type="presOf" srcId="{445C7998-7549-48B0-BD68-D4F0167F02E5}" destId="{4D19AB04-24FA-40C2-B203-52AE3D15E171}" srcOrd="1" destOrd="0" presId="urn:microsoft.com/office/officeart/2005/8/layout/target3"/>
    <dgm:cxn modelId="{E9276911-3A84-4E02-80E2-3BD08AA266AA}" type="presOf" srcId="{EBC41103-E2E5-4D48-9B4B-425520D3D098}" destId="{3BA01B75-849B-4716-8BCD-084A86FF328F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A303E00-F115-4C00-A7D9-9E605A5F8C0C}" type="presOf" srcId="{EBC41103-E2E5-4D48-9B4B-425520D3D098}" destId="{A27B6496-BF1B-4384-9217-9659064D5D6A}" srcOrd="1" destOrd="0" presId="urn:microsoft.com/office/officeart/2005/8/layout/target3"/>
    <dgm:cxn modelId="{FC2BF9DE-CFAF-4190-952C-E348AEC6CD3F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51B5A20-0038-4E60-B0AE-351CDEA508A7}" type="presOf" srcId="{C73C7642-F245-4585-8F88-243F9FAEF6CA}" destId="{59F530CB-4999-43B3-A00D-6AB53886BD7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5C3BC98-FADC-4181-987C-50873DBA3D72}" type="presOf" srcId="{C73C7642-F245-4585-8F88-243F9FAEF6CA}" destId="{9A9B6F4F-B6FF-4F2D-B640-A8473E589523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DEFACFF-505E-42EC-8ECA-73743955E596}" type="presOf" srcId="{019433A1-1324-4DE1-9E6F-32B851095F74}" destId="{A3817367-F2BC-482F-8832-FA00B51DCCF3}" srcOrd="0" destOrd="0" presId="urn:microsoft.com/office/officeart/2005/8/layout/target3"/>
    <dgm:cxn modelId="{0943E87A-55FD-4DB1-8294-72F9E20E8194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6AFFCFD3-24B3-4B70-908E-2D4500614500}" type="presOf" srcId="{445C7998-7549-48B0-BD68-D4F0167F02E5}" destId="{BC35EE03-4121-4EF9-923D-7CB6D30D358D}" srcOrd="0" destOrd="0" presId="urn:microsoft.com/office/officeart/2005/8/layout/target3"/>
    <dgm:cxn modelId="{C16C788C-CA28-40BC-9FD3-C792094FECB9}" type="presOf" srcId="{019433A1-1324-4DE1-9E6F-32B851095F74}" destId="{E7297F21-D4FD-4A41-AE58-814D01A6B5E7}" srcOrd="1" destOrd="0" presId="urn:microsoft.com/office/officeart/2005/8/layout/target3"/>
    <dgm:cxn modelId="{1C688070-AFE0-45AE-80F1-6B5A9F1237DD}" type="presParOf" srcId="{71045F8C-00FA-488E-A7BD-E2E6753D979D}" destId="{3577EC6B-C980-4F34-8C69-4365E7B8FC8C}" srcOrd="0" destOrd="0" presId="urn:microsoft.com/office/officeart/2005/8/layout/target3"/>
    <dgm:cxn modelId="{450980FC-4C50-40BC-8C85-C90EC890AB34}" type="presParOf" srcId="{71045F8C-00FA-488E-A7BD-E2E6753D979D}" destId="{6940EB87-DC1D-4BC3-9408-9AC2E1FFC039}" srcOrd="1" destOrd="0" presId="urn:microsoft.com/office/officeart/2005/8/layout/target3"/>
    <dgm:cxn modelId="{11D98F9D-12EE-45D2-935A-208760B94054}" type="presParOf" srcId="{71045F8C-00FA-488E-A7BD-E2E6753D979D}" destId="{BC35EE03-4121-4EF9-923D-7CB6D30D358D}" srcOrd="2" destOrd="0" presId="urn:microsoft.com/office/officeart/2005/8/layout/target3"/>
    <dgm:cxn modelId="{78238647-2C7F-44BD-9152-2D82D746E03F}" type="presParOf" srcId="{71045F8C-00FA-488E-A7BD-E2E6753D979D}" destId="{C95EEA27-3CBF-4645-A92D-9D8AF5C1CBFC}" srcOrd="3" destOrd="0" presId="urn:microsoft.com/office/officeart/2005/8/layout/target3"/>
    <dgm:cxn modelId="{D8D30679-B685-4A89-949D-9946DD2CD7C6}" type="presParOf" srcId="{71045F8C-00FA-488E-A7BD-E2E6753D979D}" destId="{851BB866-B6AE-4566-893F-4C635BA974FC}" srcOrd="4" destOrd="0" presId="urn:microsoft.com/office/officeart/2005/8/layout/target3"/>
    <dgm:cxn modelId="{196018A1-E9A3-40D8-BA91-245BE3CA3AF5}" type="presParOf" srcId="{71045F8C-00FA-488E-A7BD-E2E6753D979D}" destId="{643EA938-EDE0-4533-ACCC-D2BD6F3A527C}" srcOrd="5" destOrd="0" presId="urn:microsoft.com/office/officeart/2005/8/layout/target3"/>
    <dgm:cxn modelId="{A399E556-ED6E-45B8-82C4-4832F6D2D1E2}" type="presParOf" srcId="{71045F8C-00FA-488E-A7BD-E2E6753D979D}" destId="{92F31B18-D66D-4CC7-89B9-378928DE877D}" srcOrd="6" destOrd="0" presId="urn:microsoft.com/office/officeart/2005/8/layout/target3"/>
    <dgm:cxn modelId="{1434EA8A-C5AF-4DE3-9F39-6171FFE15BD6}" type="presParOf" srcId="{71045F8C-00FA-488E-A7BD-E2E6753D979D}" destId="{902074E1-B931-4618-97F1-FADBE82E9C3C}" srcOrd="7" destOrd="0" presId="urn:microsoft.com/office/officeart/2005/8/layout/target3"/>
    <dgm:cxn modelId="{8A45F70A-C4BE-4E5F-ABE2-838D4AD09562}" type="presParOf" srcId="{71045F8C-00FA-488E-A7BD-E2E6753D979D}" destId="{A3817367-F2BC-482F-8832-FA00B51DCCF3}" srcOrd="8" destOrd="0" presId="urn:microsoft.com/office/officeart/2005/8/layout/target3"/>
    <dgm:cxn modelId="{C04049FC-D9E2-4432-9076-786059442CD6}" type="presParOf" srcId="{71045F8C-00FA-488E-A7BD-E2E6753D979D}" destId="{2DD79E57-A63E-47D4-A1AB-6DF333476AD4}" srcOrd="9" destOrd="0" presId="urn:microsoft.com/office/officeart/2005/8/layout/target3"/>
    <dgm:cxn modelId="{462C9581-B5B0-4174-B9CA-FCC81B09DF28}" type="presParOf" srcId="{71045F8C-00FA-488E-A7BD-E2E6753D979D}" destId="{648967D3-ED80-4214-8D87-4E7012561E4A}" srcOrd="10" destOrd="0" presId="urn:microsoft.com/office/officeart/2005/8/layout/target3"/>
    <dgm:cxn modelId="{20DAB520-273D-41E8-AEFD-A8850AC76E21}" type="presParOf" srcId="{71045F8C-00FA-488E-A7BD-E2E6753D979D}" destId="{9A9B6F4F-B6FF-4F2D-B640-A8473E589523}" srcOrd="11" destOrd="0" presId="urn:microsoft.com/office/officeart/2005/8/layout/target3"/>
    <dgm:cxn modelId="{98FEDB98-4160-46DE-A683-CF4E92AEEADE}" type="presParOf" srcId="{71045F8C-00FA-488E-A7BD-E2E6753D979D}" destId="{13BD0FAF-9F2C-4708-9E63-A8E8E5252943}" srcOrd="12" destOrd="0" presId="urn:microsoft.com/office/officeart/2005/8/layout/target3"/>
    <dgm:cxn modelId="{203A8AB5-AB87-4D67-A016-AE7F3B8CBABA}" type="presParOf" srcId="{71045F8C-00FA-488E-A7BD-E2E6753D979D}" destId="{6821E7C9-5E4B-45FA-8F82-01E6F26FAA25}" srcOrd="13" destOrd="0" presId="urn:microsoft.com/office/officeart/2005/8/layout/target3"/>
    <dgm:cxn modelId="{6E7EC2DA-53A7-4432-BFC2-77AD1E368FE8}" type="presParOf" srcId="{71045F8C-00FA-488E-A7BD-E2E6753D979D}" destId="{3BA01B75-849B-4716-8BCD-084A86FF328F}" srcOrd="14" destOrd="0" presId="urn:microsoft.com/office/officeart/2005/8/layout/target3"/>
    <dgm:cxn modelId="{D4741E6F-06B7-4C4D-A37A-3546AADDE248}" type="presParOf" srcId="{71045F8C-00FA-488E-A7BD-E2E6753D979D}" destId="{4D19AB04-24FA-40C2-B203-52AE3D15E171}" srcOrd="15" destOrd="0" presId="urn:microsoft.com/office/officeart/2005/8/layout/target3"/>
    <dgm:cxn modelId="{6C24D011-0C02-4D75-8F99-FBA04F7903BA}" type="presParOf" srcId="{71045F8C-00FA-488E-A7BD-E2E6753D979D}" destId="{832BF48F-0145-4429-9E02-8FCA946CCE9E}" srcOrd="16" destOrd="0" presId="urn:microsoft.com/office/officeart/2005/8/layout/target3"/>
    <dgm:cxn modelId="{712FC0BC-24E5-4351-AD9A-2D4EC8E90902}" type="presParOf" srcId="{71045F8C-00FA-488E-A7BD-E2E6753D979D}" destId="{E7297F21-D4FD-4A41-AE58-814D01A6B5E7}" srcOrd="17" destOrd="0" presId="urn:microsoft.com/office/officeart/2005/8/layout/target3"/>
    <dgm:cxn modelId="{06F94C14-5203-4B45-A3C3-6968A4858E83}" type="presParOf" srcId="{71045F8C-00FA-488E-A7BD-E2E6753D979D}" destId="{59F530CB-4999-43B3-A00D-6AB53886BD77}" srcOrd="18" destOrd="0" presId="urn:microsoft.com/office/officeart/2005/8/layout/target3"/>
    <dgm:cxn modelId="{ECF2B4E3-E33B-4CE0-80D4-A85F462DD0E0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 okres Jindřichův Hradec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8058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Marie Švehlová</a:t>
          </a:r>
          <a:endParaRPr lang="cs-CZ" sz="1800" kern="1200" dirty="0"/>
        </a:p>
      </dsp:txBody>
      <dsp:txXfrm>
        <a:off x="2016223" y="648058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VY_32_INOVACE_1B31Čj2_Slabiky bě, pě, vě, mě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Slabiky bě, pě, vě, mě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5EBBB8-9523-4321-8083-AAD18BE1B7DA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AE813E6-7054-4881-83AF-445CA1B138D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7352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5530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54708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22977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043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811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089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76860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6839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44893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7031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5457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F29331-C464-4612-935B-B4947F87210B}" type="datetimeFigureOut">
              <a:rPr lang="cs-CZ" smtClean="0"/>
              <a:pPr/>
              <a:t>6.3.2012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E95674-046B-4037-BE33-CBFBC43C156C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3445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429436750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DUM je zaměřen na psaní slov se slabikami  bě, pě, vě, </a:t>
            </a:r>
            <a:r>
              <a:rPr lang="cs-CZ" dirty="0" smtClean="0"/>
              <a:t>mě. </a:t>
            </a:r>
            <a:endParaRPr lang="cs-CZ" dirty="0" smtClean="0"/>
          </a:p>
          <a:p>
            <a:r>
              <a:rPr lang="cs-CZ" dirty="0" smtClean="0"/>
              <a:t>Je určen pro žáky 2. ročníku.</a:t>
            </a:r>
          </a:p>
          <a:p>
            <a:r>
              <a:rPr lang="cs-CZ" dirty="0" smtClean="0"/>
              <a:t>Je připraven pro práci s interaktivní tabulí.</a:t>
            </a:r>
          </a:p>
          <a:p>
            <a:r>
              <a:rPr lang="cs-CZ" dirty="0" smtClean="0"/>
              <a:t>Činnost s interaktivní tabulí zvyšuje u dětí aktivitu, je zajímavá, jednotlivé snímky lze využít k různým činnostem, jsou názorné. Žáci mohou pracovat individuálně, ve skupinách i frontálně.</a:t>
            </a:r>
          </a:p>
          <a:p>
            <a:r>
              <a:rPr lang="cs-CZ" dirty="0" smtClean="0"/>
              <a:t>Metodické pokyny: </a:t>
            </a:r>
          </a:p>
          <a:p>
            <a:pPr lvl="1">
              <a:buNone/>
            </a:pPr>
            <a:r>
              <a:rPr lang="cs-CZ" dirty="0" smtClean="0"/>
              <a:t>3. snímek – žáci posouvají perem slova na správné místo </a:t>
            </a:r>
          </a:p>
          <a:p>
            <a:pPr lvl="1">
              <a:buNone/>
            </a:pPr>
            <a:r>
              <a:rPr lang="cs-CZ" dirty="0" smtClean="0"/>
              <a:t>4. snímek – po splnění předešlého úkolu mohou žáci odpovědi psát do sešitu a kontrolu provést podle snímku 3</a:t>
            </a:r>
          </a:p>
          <a:p>
            <a:pPr lvl="1">
              <a:buNone/>
            </a:pPr>
            <a:r>
              <a:rPr lang="cs-CZ" dirty="0" smtClean="0"/>
              <a:t>5. snímek – žáci použijí fix</a:t>
            </a:r>
          </a:p>
          <a:p>
            <a:pPr lvl="1">
              <a:buNone/>
            </a:pPr>
            <a:r>
              <a:rPr lang="cs-CZ" dirty="0" smtClean="0"/>
              <a:t>6. snímek – žáci použijí pero, slova mohou též psát</a:t>
            </a:r>
          </a:p>
          <a:p>
            <a:pPr lvl="1">
              <a:buNone/>
            </a:pPr>
            <a:r>
              <a:rPr lang="cs-CZ" dirty="0" smtClean="0"/>
              <a:t>7. snímek – slouží ke kontrole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cs-CZ" dirty="0" smtClean="0"/>
              <a:t>Hledej odpovědi k otázkám.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20303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Jak se nazývá mládě holuba?</a:t>
            </a:r>
          </a:p>
          <a:p>
            <a:r>
              <a:rPr lang="cs-CZ" dirty="0" smtClean="0"/>
              <a:t>Jak říkáme bílému koni?</a:t>
            </a:r>
          </a:p>
          <a:p>
            <a:r>
              <a:rPr lang="cs-CZ" dirty="0" smtClean="0"/>
              <a:t>Jak se nazývá pátý měsíc v roce?</a:t>
            </a:r>
          </a:p>
          <a:p>
            <a:r>
              <a:rPr lang="cs-CZ" dirty="0" smtClean="0"/>
              <a:t>Kdo poletuje na louce?</a:t>
            </a:r>
          </a:p>
          <a:p>
            <a:r>
              <a:rPr lang="cs-CZ" dirty="0" smtClean="0"/>
              <a:t>Jak se jmenuje mládě koně?</a:t>
            </a:r>
          </a:p>
          <a:p>
            <a:r>
              <a:rPr lang="cs-CZ" dirty="0" smtClean="0"/>
              <a:t>Kolik je pět plus čtyři?</a:t>
            </a:r>
          </a:p>
          <a:p>
            <a:r>
              <a:rPr lang="cs-CZ" dirty="0" smtClean="0"/>
              <a:t>Co potřebovala babička na louce?</a:t>
            </a:r>
          </a:p>
          <a:p>
            <a:r>
              <a:rPr lang="cs-CZ" dirty="0" smtClean="0"/>
              <a:t>Kdo rád mlsá med?</a:t>
            </a:r>
          </a:p>
          <a:p>
            <a:r>
              <a:rPr lang="cs-CZ" dirty="0" smtClean="0"/>
              <a:t>Co svítilo včera na obloze?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76256" y="5589240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BĚLÁSEK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876256" y="4077072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MEDVĚD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76256" y="3068960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MĚSÍC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876256" y="4581128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DEVĚT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6876256" y="2060848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HŘÍBĚ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6876256" y="1556792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KVĚTEN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6876256" y="5085184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HOLOUBĚ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6876256" y="2564904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HRÁBĚ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6876256" y="3573016"/>
            <a:ext cx="1944216" cy="360040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BĚLOUŠ</a:t>
            </a:r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Piš odpovědi k otázkám.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6203032" cy="4525963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Jak se nazývá mládě holuba?</a:t>
            </a:r>
          </a:p>
          <a:p>
            <a:r>
              <a:rPr lang="cs-CZ" dirty="0" smtClean="0"/>
              <a:t>Jak říkáme bílému koni?</a:t>
            </a:r>
          </a:p>
          <a:p>
            <a:r>
              <a:rPr lang="cs-CZ" dirty="0" smtClean="0"/>
              <a:t>Jak se nazývá pátý měsíc v roce?</a:t>
            </a:r>
          </a:p>
          <a:p>
            <a:r>
              <a:rPr lang="cs-CZ" dirty="0" smtClean="0"/>
              <a:t>Kdo poletuje na louce?</a:t>
            </a:r>
          </a:p>
          <a:p>
            <a:r>
              <a:rPr lang="cs-CZ" dirty="0" smtClean="0"/>
              <a:t>Jak se jmenuje mládě koně?</a:t>
            </a:r>
          </a:p>
          <a:p>
            <a:r>
              <a:rPr lang="cs-CZ" dirty="0" smtClean="0"/>
              <a:t>Kolik je pět plus čtyři?</a:t>
            </a:r>
          </a:p>
          <a:p>
            <a:r>
              <a:rPr lang="cs-CZ" dirty="0" smtClean="0"/>
              <a:t>Co potřebovala babička na louce?</a:t>
            </a:r>
          </a:p>
          <a:p>
            <a:r>
              <a:rPr lang="cs-CZ" dirty="0" smtClean="0"/>
              <a:t>Kdo rád mlsá med?</a:t>
            </a:r>
          </a:p>
          <a:p>
            <a:r>
              <a:rPr lang="cs-CZ" dirty="0" smtClean="0"/>
              <a:t>Co svítilo včera na obloze?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Piš slova, která vidíš na obrázku, vyznač slabiky bě, pě, vě, </a:t>
            </a:r>
            <a:r>
              <a:rPr lang="cs-CZ" dirty="0" smtClean="0"/>
              <a:t>mě.</a:t>
            </a:r>
            <a:endParaRPr lang="cs-CZ" dirty="0"/>
          </a:p>
        </p:txBody>
      </p:sp>
      <p:pic>
        <p:nvPicPr>
          <p:cNvPr id="1026" name="Picture 2" descr="C:\Documents and Settings\Švehlovi\Local Settings\Temporary Internet Files\Content.IE5\1LZNZS9U\MP9004013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844824"/>
            <a:ext cx="1272544" cy="1272544"/>
          </a:xfrm>
          <a:prstGeom prst="rect">
            <a:avLst/>
          </a:prstGeom>
          <a:noFill/>
        </p:spPr>
      </p:pic>
      <p:pic>
        <p:nvPicPr>
          <p:cNvPr id="3" name="Picture 3" descr="C:\Documents and Settings\Švehlovi\Local Settings\Temporary Internet Files\Content.IE5\HEEVQ724\MP90043128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5" y="1556792"/>
            <a:ext cx="1279408" cy="1584176"/>
          </a:xfrm>
          <a:prstGeom prst="rect">
            <a:avLst/>
          </a:prstGeom>
          <a:noFill/>
        </p:spPr>
      </p:pic>
      <p:pic>
        <p:nvPicPr>
          <p:cNvPr id="1028" name="Picture 4" descr="C:\Documents and Settings\Švehlovi\Local Settings\Temporary Internet Files\Content.IE5\CXAE6O5M\MC9002322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1628800"/>
            <a:ext cx="1444108" cy="1400066"/>
          </a:xfrm>
          <a:prstGeom prst="rect">
            <a:avLst/>
          </a:prstGeom>
          <a:noFill/>
        </p:spPr>
      </p:pic>
      <p:pic>
        <p:nvPicPr>
          <p:cNvPr id="1031" name="Picture 7" descr="C:\Documents and Settings\Švehlovi\Local Settings\Temporary Internet Files\Content.IE5\J8YY96H0\MC9000302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68144" y="2132856"/>
            <a:ext cx="1036194" cy="1016128"/>
          </a:xfrm>
          <a:prstGeom prst="rect">
            <a:avLst/>
          </a:prstGeom>
          <a:noFill/>
        </p:spPr>
      </p:pic>
      <p:pic>
        <p:nvPicPr>
          <p:cNvPr id="4" name="Picture 8" descr="C:\Documents and Settings\Švehlovi\Local Settings\Temporary Internet Files\Content.IE5\N90DKZWN\MP90040726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1772816"/>
            <a:ext cx="1054804" cy="1440160"/>
          </a:xfrm>
          <a:prstGeom prst="rect">
            <a:avLst/>
          </a:prstGeom>
          <a:noFill/>
        </p:spPr>
      </p:pic>
      <p:pic>
        <p:nvPicPr>
          <p:cNvPr id="1033" name="Picture 9" descr="C:\Documents and Settings\Švehlovi\Local Settings\Temporary Internet Files\Content.IE5\ENHYNXFA\MC900437054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4437112"/>
            <a:ext cx="1001266" cy="1001266"/>
          </a:xfrm>
          <a:prstGeom prst="rect">
            <a:avLst/>
          </a:prstGeom>
          <a:noFill/>
        </p:spPr>
      </p:pic>
      <p:pic>
        <p:nvPicPr>
          <p:cNvPr id="1034" name="Picture 10" descr="C:\Documents and Settings\Švehlovi\Local Settings\Temporary Internet Files\Content.IE5\PBCYIH0O\MC900441725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79912" y="4293096"/>
            <a:ext cx="1368152" cy="1368152"/>
          </a:xfrm>
          <a:prstGeom prst="rect">
            <a:avLst/>
          </a:prstGeom>
          <a:noFill/>
        </p:spPr>
      </p:pic>
      <p:pic>
        <p:nvPicPr>
          <p:cNvPr id="5" name="Picture 11" descr="C:\Documents and Settings\Švehlovi\Local Settings\Temporary Internet Files\Content.IE5\HEEVQ724\MP9004050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51720" y="4437112"/>
            <a:ext cx="701824" cy="1048993"/>
          </a:xfrm>
          <a:prstGeom prst="rect">
            <a:avLst/>
          </a:prstGeom>
          <a:noFill/>
        </p:spPr>
      </p:pic>
      <p:pic>
        <p:nvPicPr>
          <p:cNvPr id="42" name="Picture 11" descr="C:\Documents and Settings\Švehlovi\Local Settings\Temporary Internet Files\Content.IE5\HEEVQ724\MP900405044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437112"/>
            <a:ext cx="701824" cy="1048993"/>
          </a:xfrm>
          <a:prstGeom prst="rect">
            <a:avLst/>
          </a:prstGeom>
          <a:noFill/>
        </p:spPr>
      </p:pic>
      <p:pic>
        <p:nvPicPr>
          <p:cNvPr id="1036" name="Picture 12" descr="C:\Documents and Settings\Švehlovi\Local Settings\Temporary Internet Files\Content.IE5\Y7773Q7H\MC900351328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08104" y="4365104"/>
            <a:ext cx="1000993" cy="1256272"/>
          </a:xfrm>
          <a:prstGeom prst="rect">
            <a:avLst/>
          </a:prstGeom>
          <a:noFill/>
        </p:spPr>
      </p:pic>
      <p:pic>
        <p:nvPicPr>
          <p:cNvPr id="1037" name="Picture 13" descr="C:\Documents and Settings\Švehlovi\Local Settings\Temporary Internet Files\Content.IE5\X2WC5Q8F\MP900438573[1].jp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948264" y="4293096"/>
            <a:ext cx="1616224" cy="1212938"/>
          </a:xfrm>
          <a:prstGeom prst="rect">
            <a:avLst/>
          </a:prstGeom>
          <a:noFill/>
        </p:spPr>
      </p:pic>
      <p:cxnSp>
        <p:nvCxnSpPr>
          <p:cNvPr id="46" name="Přímá spojovací čára 45"/>
          <p:cNvCxnSpPr/>
          <p:nvPr/>
        </p:nvCxnSpPr>
        <p:spPr>
          <a:xfrm>
            <a:off x="323528" y="3933056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Přímá spojovací čára 46"/>
          <p:cNvCxnSpPr/>
          <p:nvPr/>
        </p:nvCxnSpPr>
        <p:spPr>
          <a:xfrm>
            <a:off x="3779912" y="3933056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8" name="Přímá spojovací čára 47"/>
          <p:cNvCxnSpPr/>
          <p:nvPr/>
        </p:nvCxnSpPr>
        <p:spPr>
          <a:xfrm>
            <a:off x="5364088" y="3933056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/>
          <p:nvPr/>
        </p:nvCxnSpPr>
        <p:spPr>
          <a:xfrm>
            <a:off x="7092280" y="3933056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Přímá spojovací čára 49"/>
          <p:cNvCxnSpPr/>
          <p:nvPr/>
        </p:nvCxnSpPr>
        <p:spPr>
          <a:xfrm>
            <a:off x="7092280" y="6165304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/>
          <p:nvPr/>
        </p:nvCxnSpPr>
        <p:spPr>
          <a:xfrm>
            <a:off x="5292080" y="6165304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>
            <a:off x="3635896" y="6165304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>
            <a:off x="1907704" y="6165304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/>
          <p:nvPr/>
        </p:nvCxnSpPr>
        <p:spPr>
          <a:xfrm>
            <a:off x="179512" y="6165304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>
            <a:off x="1979712" y="3933056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Slož slova, použij nabídnuté slabiky.</a:t>
            </a:r>
            <a:br>
              <a:rPr lang="cs-CZ" sz="2400" dirty="0" smtClean="0"/>
            </a:br>
            <a:r>
              <a:rPr lang="cs-CZ" sz="2400" dirty="0" smtClean="0"/>
              <a:t>(Nápověda: první slabiky ve slovech jsou podtržené, dvojslabičná slova jsou v modrých obdélnících, trojslabičná v červených.)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915816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915816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92080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SPĚ</a:t>
            </a:r>
            <a:endParaRPr lang="cs-CZ" u="sng" dirty="0"/>
          </a:p>
        </p:txBody>
      </p:sp>
      <p:sp>
        <p:nvSpPr>
          <p:cNvPr id="7" name="Obdélník 6"/>
          <p:cNvSpPr/>
          <p:nvPr/>
        </p:nvSpPr>
        <p:spPr>
          <a:xfrm>
            <a:off x="6084168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99992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992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PĚN</a:t>
            </a:r>
            <a:endParaRPr lang="cs-CZ" u="sng" dirty="0"/>
          </a:p>
        </p:txBody>
      </p:sp>
      <p:sp>
        <p:nvSpPr>
          <p:cNvPr id="10" name="Obdélník 9"/>
          <p:cNvSpPr/>
          <p:nvPr/>
        </p:nvSpPr>
        <p:spPr>
          <a:xfrm>
            <a:off x="6084168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3707904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ZPĚ</a:t>
            </a:r>
            <a:endParaRPr lang="cs-CZ" u="sng" dirty="0"/>
          </a:p>
        </p:txBody>
      </p:sp>
      <p:sp>
        <p:nvSpPr>
          <p:cNvPr id="12" name="Obdélník 11"/>
          <p:cNvSpPr/>
          <p:nvPr/>
        </p:nvSpPr>
        <p:spPr>
          <a:xfrm>
            <a:off x="1331640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BĚD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23728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O</a:t>
            </a:r>
            <a:endParaRPr lang="cs-CZ" u="sng" dirty="0"/>
          </a:p>
        </p:txBody>
      </p:sp>
      <p:sp>
        <p:nvSpPr>
          <p:cNvPr id="14" name="Obdélník 13"/>
          <p:cNvSpPr/>
          <p:nvPr/>
        </p:nvSpPr>
        <p:spPr>
          <a:xfrm>
            <a:off x="3707904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TEV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7668344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17" name="Obdélník 16"/>
          <p:cNvSpPr/>
          <p:nvPr/>
        </p:nvSpPr>
        <p:spPr>
          <a:xfrm>
            <a:off x="5292080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7668344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19" name="Obdélník 18"/>
          <p:cNvSpPr/>
          <p:nvPr/>
        </p:nvSpPr>
        <p:spPr>
          <a:xfrm>
            <a:off x="6084168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499992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ČLO</a:t>
            </a:r>
            <a:endParaRPr lang="cs-CZ" u="sng" dirty="0"/>
          </a:p>
        </p:txBody>
      </p:sp>
      <p:sp>
        <p:nvSpPr>
          <p:cNvPr id="21" name="Obdélník 20"/>
          <p:cNvSpPr/>
          <p:nvPr/>
        </p:nvSpPr>
        <p:spPr>
          <a:xfrm>
            <a:off x="1331640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123728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1331640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24" name="Obdélník 23"/>
          <p:cNvSpPr/>
          <p:nvPr/>
        </p:nvSpPr>
        <p:spPr>
          <a:xfrm>
            <a:off x="5292080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876256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26" name="Obdélník 25"/>
          <p:cNvSpPr/>
          <p:nvPr/>
        </p:nvSpPr>
        <p:spPr>
          <a:xfrm>
            <a:off x="539552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2123728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ŠI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3707904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PĚ</a:t>
            </a:r>
            <a:endParaRPr lang="cs-CZ" u="sng" dirty="0"/>
          </a:p>
        </p:txBody>
      </p:sp>
      <p:sp>
        <p:nvSpPr>
          <p:cNvPr id="29" name="Obdélník 28"/>
          <p:cNvSpPr/>
          <p:nvPr/>
        </p:nvSpPr>
        <p:spPr>
          <a:xfrm>
            <a:off x="2915816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PĚ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331640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DOU</a:t>
            </a:r>
            <a:endParaRPr lang="cs-CZ" u="sng" dirty="0"/>
          </a:p>
        </p:txBody>
      </p:sp>
      <p:sp>
        <p:nvSpPr>
          <p:cNvPr id="31" name="Obdélník 30"/>
          <p:cNvSpPr/>
          <p:nvPr/>
        </p:nvSpPr>
        <p:spPr>
          <a:xfrm>
            <a:off x="3707904" y="566124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292080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539552" y="616530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U</a:t>
            </a:r>
            <a:endParaRPr lang="cs-CZ" u="sng" dirty="0"/>
          </a:p>
        </p:txBody>
      </p:sp>
      <p:sp>
        <p:nvSpPr>
          <p:cNvPr id="34" name="Obdélník 33"/>
          <p:cNvSpPr/>
          <p:nvPr/>
        </p:nvSpPr>
        <p:spPr>
          <a:xfrm>
            <a:off x="4499992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6876256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MĚ</a:t>
            </a:r>
            <a:endParaRPr lang="cs-CZ" u="sng" dirty="0"/>
          </a:p>
        </p:txBody>
      </p:sp>
      <p:sp>
        <p:nvSpPr>
          <p:cNvPr id="36" name="Obdélník 35"/>
          <p:cNvSpPr/>
          <p:nvPr/>
        </p:nvSpPr>
        <p:spPr>
          <a:xfrm>
            <a:off x="539552" y="465313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2123728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ZE</a:t>
            </a:r>
            <a:endParaRPr lang="cs-CZ" u="sng" dirty="0"/>
          </a:p>
        </p:txBody>
      </p:sp>
      <p:sp>
        <p:nvSpPr>
          <p:cNvPr id="38" name="Obdélník 37"/>
          <p:cNvSpPr/>
          <p:nvPr/>
        </p:nvSpPr>
        <p:spPr>
          <a:xfrm>
            <a:off x="2915816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ŘIT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539552" y="515719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cxnSp>
        <p:nvCxnSpPr>
          <p:cNvPr id="41" name="Přímá spojovací čára 40"/>
          <p:cNvCxnSpPr/>
          <p:nvPr/>
        </p:nvCxnSpPr>
        <p:spPr>
          <a:xfrm>
            <a:off x="467544" y="1772816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467544" y="2276872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467544" y="2852936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>
            <a:off x="467544" y="3356992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ovací čára 44"/>
          <p:cNvCxnSpPr/>
          <p:nvPr/>
        </p:nvCxnSpPr>
        <p:spPr>
          <a:xfrm>
            <a:off x="467544" y="3933056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ovací čára 45"/>
          <p:cNvCxnSpPr/>
          <p:nvPr/>
        </p:nvCxnSpPr>
        <p:spPr>
          <a:xfrm>
            <a:off x="467544" y="4437112"/>
            <a:ext cx="80648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Složil jsi všechna slova?</a:t>
            </a:r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940152" y="3789040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148064" y="3789040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355976" y="3789040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SPĚ</a:t>
            </a:r>
            <a:endParaRPr lang="cs-CZ" u="sng" dirty="0"/>
          </a:p>
        </p:txBody>
      </p:sp>
      <p:sp>
        <p:nvSpPr>
          <p:cNvPr id="7" name="Obdélník 6"/>
          <p:cNvSpPr/>
          <p:nvPr/>
        </p:nvSpPr>
        <p:spPr>
          <a:xfrm>
            <a:off x="5940152" y="4293096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VA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148064" y="4293096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355976" y="4293096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PĚN</a:t>
            </a:r>
            <a:endParaRPr lang="cs-CZ" u="sng" dirty="0"/>
          </a:p>
        </p:txBody>
      </p:sp>
      <p:sp>
        <p:nvSpPr>
          <p:cNvPr id="10" name="Obdélník 9"/>
          <p:cNvSpPr/>
          <p:nvPr/>
        </p:nvSpPr>
        <p:spPr>
          <a:xfrm>
            <a:off x="2771800" y="227687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VÁK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979712" y="227687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ZPĚ</a:t>
            </a:r>
            <a:endParaRPr lang="cs-CZ" u="sng" dirty="0"/>
          </a:p>
        </p:txBody>
      </p:sp>
      <p:sp>
        <p:nvSpPr>
          <p:cNvPr id="12" name="Obdélník 11"/>
          <p:cNvSpPr/>
          <p:nvPr/>
        </p:nvSpPr>
        <p:spPr>
          <a:xfrm>
            <a:off x="2771800" y="2780928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BĚD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979712" y="2780928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O</a:t>
            </a:r>
            <a:endParaRPr lang="cs-CZ" u="sng" dirty="0"/>
          </a:p>
        </p:txBody>
      </p:sp>
      <p:sp>
        <p:nvSpPr>
          <p:cNvPr id="14" name="Obdélník 13"/>
          <p:cNvSpPr/>
          <p:nvPr/>
        </p:nvSpPr>
        <p:spPr>
          <a:xfrm>
            <a:off x="2771800" y="3284984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TEV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1979712" y="3284984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17" name="Obdélník 16"/>
          <p:cNvSpPr/>
          <p:nvPr/>
        </p:nvSpPr>
        <p:spPr>
          <a:xfrm>
            <a:off x="5148064" y="2204864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TA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355976" y="2204864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19" name="Obdélník 18"/>
          <p:cNvSpPr/>
          <p:nvPr/>
        </p:nvSpPr>
        <p:spPr>
          <a:xfrm>
            <a:off x="5148064" y="321297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VĚK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355976" y="321297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ČLO</a:t>
            </a:r>
            <a:endParaRPr lang="cs-CZ" u="sng" dirty="0"/>
          </a:p>
        </p:txBody>
      </p:sp>
      <p:sp>
        <p:nvSpPr>
          <p:cNvPr id="21" name="Obdélník 20"/>
          <p:cNvSpPr/>
          <p:nvPr/>
        </p:nvSpPr>
        <p:spPr>
          <a:xfrm>
            <a:off x="5940152" y="530120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ČEK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148064" y="530120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4355976" y="5301208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24" name="Obdélník 23"/>
          <p:cNvSpPr/>
          <p:nvPr/>
        </p:nvSpPr>
        <p:spPr>
          <a:xfrm>
            <a:off x="5148064" y="2708920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4355976" y="2708920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  <p:sp>
        <p:nvSpPr>
          <p:cNvPr id="26" name="Obdélník 25"/>
          <p:cNvSpPr/>
          <p:nvPr/>
        </p:nvSpPr>
        <p:spPr>
          <a:xfrm>
            <a:off x="5940152" y="4797152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148064" y="4797152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ŠI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4355976" y="4797152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PĚ</a:t>
            </a:r>
            <a:endParaRPr lang="cs-CZ" u="sng" dirty="0"/>
          </a:p>
        </p:txBody>
      </p:sp>
      <p:sp>
        <p:nvSpPr>
          <p:cNvPr id="29" name="Obdélník 28"/>
          <p:cNvSpPr/>
          <p:nvPr/>
        </p:nvSpPr>
        <p:spPr>
          <a:xfrm>
            <a:off x="2771800" y="5301208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PĚ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979712" y="5301208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DOU</a:t>
            </a:r>
            <a:endParaRPr lang="cs-CZ" u="sng" dirty="0"/>
          </a:p>
        </p:txBody>
      </p:sp>
      <p:sp>
        <p:nvSpPr>
          <p:cNvPr id="31" name="Obdélník 30"/>
          <p:cNvSpPr/>
          <p:nvPr/>
        </p:nvSpPr>
        <p:spPr>
          <a:xfrm>
            <a:off x="5940152" y="580526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NÍ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5148064" y="580526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355976" y="5805264"/>
            <a:ext cx="720080" cy="432048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U</a:t>
            </a:r>
            <a:endParaRPr lang="cs-CZ" u="sng" dirty="0"/>
          </a:p>
        </p:txBody>
      </p:sp>
      <p:sp>
        <p:nvSpPr>
          <p:cNvPr id="34" name="Obdélník 33"/>
          <p:cNvSpPr/>
          <p:nvPr/>
        </p:nvSpPr>
        <p:spPr>
          <a:xfrm>
            <a:off x="2771800" y="3789040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ŘÍ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1979712" y="3789040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MĚ</a:t>
            </a:r>
            <a:endParaRPr lang="cs-CZ" u="sng" dirty="0"/>
          </a:p>
        </p:txBody>
      </p:sp>
      <p:sp>
        <p:nvSpPr>
          <p:cNvPr id="36" name="Obdélník 35"/>
          <p:cNvSpPr/>
          <p:nvPr/>
        </p:nvSpPr>
        <p:spPr>
          <a:xfrm>
            <a:off x="2771800" y="429309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1979712" y="4293096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ZE</a:t>
            </a:r>
            <a:endParaRPr lang="cs-CZ" u="sng" dirty="0"/>
          </a:p>
        </p:txBody>
      </p:sp>
      <p:sp>
        <p:nvSpPr>
          <p:cNvPr id="38" name="Obdélník 37"/>
          <p:cNvSpPr/>
          <p:nvPr/>
        </p:nvSpPr>
        <p:spPr>
          <a:xfrm>
            <a:off x="2771800" y="479715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ŘIT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1979712" y="4797152"/>
            <a:ext cx="720080" cy="43204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u="sng" dirty="0" smtClean="0"/>
              <a:t>VĚ</a:t>
            </a:r>
            <a:endParaRPr lang="cs-CZ" u="sng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588"/>
            <a:ext cx="9146117" cy="6859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899</TotalTime>
  <Words>394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Hledej odpovědi k otázkám.</vt:lpstr>
      <vt:lpstr>Piš odpovědi k otázkám.</vt:lpstr>
      <vt:lpstr>Piš slova, která vidíš na obrázku, vyznač slabiky bě, pě, vě, mě.</vt:lpstr>
      <vt:lpstr>Slož slova, použij nabídnuté slabiky. (Nápověda: první slabiky ve slovech jsou podtržené, dvojslabičná slova jsou v modrých obdélnících, trojslabičná v červených.) </vt:lpstr>
      <vt:lpstr>Složil jsi všechna slova?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PROTIKLADNÁ</dc:title>
  <dc:creator>Švehlová Marie</dc:creator>
  <cp:lastModifiedBy>Martin Králík</cp:lastModifiedBy>
  <cp:revision>109</cp:revision>
  <dcterms:created xsi:type="dcterms:W3CDTF">2011-10-24T11:13:59Z</dcterms:created>
  <dcterms:modified xsi:type="dcterms:W3CDTF">2012-03-06T18:59:20Z</dcterms:modified>
</cp:coreProperties>
</file>