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9" r:id="rId6"/>
    <p:sldId id="261" r:id="rId7"/>
    <p:sldId id="262" r:id="rId8"/>
    <p:sldId id="264" r:id="rId9"/>
    <p:sldId id="263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VY_52_INOVACE_31_Měření </a:t>
          </a:r>
          <a:r>
            <a:rPr lang="cs-CZ" dirty="0" smtClean="0"/>
            <a:t>času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Měření času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D516E4E-6218-4C7A-9112-491665A3376A}" type="presOf" srcId="{EBC41103-E2E5-4D48-9B4B-425520D3D098}" destId="{F969C235-9271-4D34-B740-D627A121CAD0}" srcOrd="1" destOrd="0" presId="urn:microsoft.com/office/officeart/2005/8/layout/target3"/>
    <dgm:cxn modelId="{0139AC84-2850-4BF9-9EA0-EA3D470BD146}" type="presOf" srcId="{C73C7642-F245-4585-8F88-243F9FAEF6CA}" destId="{AA41A67C-3D3F-4AE9-9E0F-5D7F7BB2E741}" srcOrd="1" destOrd="0" presId="urn:microsoft.com/office/officeart/2005/8/layout/target3"/>
    <dgm:cxn modelId="{93852F98-80DD-4CD1-AE07-270F93DB0E57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73CB777-6D72-42BB-89EE-A9876AEDF212}" type="presOf" srcId="{39F8B381-5807-488E-AC22-73DD4140ED4A}" destId="{71045F8C-00FA-488E-A7BD-E2E6753D979D}" srcOrd="0" destOrd="0" presId="urn:microsoft.com/office/officeart/2005/8/layout/target3"/>
    <dgm:cxn modelId="{B5D33401-3820-420C-8AFE-7B02354DCB14}" type="presOf" srcId="{FBBFC3EA-9D9D-4F3A-BEA6-9C2C0E46BF20}" destId="{832BF48F-0145-4429-9E02-8FCA946CCE9E}" srcOrd="1" destOrd="0" presId="urn:microsoft.com/office/officeart/2005/8/layout/target3"/>
    <dgm:cxn modelId="{2AD41B7F-316C-40BF-8A46-8B6CA1C4EB70}" type="presOf" srcId="{DAEA276B-ECF9-46F6-A7D3-4693B2D32BC4}" destId="{F69A1436-182C-465B-AD7F-FE48E0C090C1}" srcOrd="1" destOrd="0" presId="urn:microsoft.com/office/officeart/2005/8/layout/target3"/>
    <dgm:cxn modelId="{15487058-3FA1-43AA-B6F7-ED78CE0BEDF7}" type="presOf" srcId="{445C7998-7549-48B0-BD68-D4F0167F02E5}" destId="{BC35EE03-4121-4EF9-923D-7CB6D30D358D}" srcOrd="0" destOrd="0" presId="urn:microsoft.com/office/officeart/2005/8/layout/target3"/>
    <dgm:cxn modelId="{38A06A5C-9E24-4089-BC88-1F186E6784EC}" type="presOf" srcId="{019433A1-1324-4DE1-9E6F-32B851095F74}" destId="{A3817367-F2BC-482F-8832-FA00B51DCCF3}" srcOrd="0" destOrd="0" presId="urn:microsoft.com/office/officeart/2005/8/layout/target3"/>
    <dgm:cxn modelId="{BD8A504C-15ED-42A8-96D1-523EE58F232C}" type="presOf" srcId="{019433A1-1324-4DE1-9E6F-32B851095F74}" destId="{E7297F21-D4FD-4A41-AE58-814D01A6B5E7}" srcOrd="1" destOrd="0" presId="urn:microsoft.com/office/officeart/2005/8/layout/target3"/>
    <dgm:cxn modelId="{93C75A79-197F-4F75-AEFC-6F1CC21AD5F5}" type="presOf" srcId="{EBC41103-E2E5-4D48-9B4B-425520D3D098}" destId="{50C2F88D-8688-44C2-A854-691F34009D3B}" srcOrd="0" destOrd="0" presId="urn:microsoft.com/office/officeart/2005/8/layout/target3"/>
    <dgm:cxn modelId="{F96775D7-7735-4E46-A3E2-EAEE4293A764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801F293-C00F-4F39-9795-6EDD4A2AEC91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BD7CA83-CC49-46BD-8121-F1DF2613D37A}" type="presOf" srcId="{445C7998-7549-48B0-BD68-D4F0167F02E5}" destId="{4D19AB04-24FA-40C2-B203-52AE3D15E171}" srcOrd="1" destOrd="0" presId="urn:microsoft.com/office/officeart/2005/8/layout/target3"/>
    <dgm:cxn modelId="{D4AD0601-55E3-4D1B-97EB-6ABBAFFC6324}" type="presParOf" srcId="{71045F8C-00FA-488E-A7BD-E2E6753D979D}" destId="{3577EC6B-C980-4F34-8C69-4365E7B8FC8C}" srcOrd="0" destOrd="0" presId="urn:microsoft.com/office/officeart/2005/8/layout/target3"/>
    <dgm:cxn modelId="{97E65330-3E6C-4E6F-A6F0-AD0F9A763AC9}" type="presParOf" srcId="{71045F8C-00FA-488E-A7BD-E2E6753D979D}" destId="{6940EB87-DC1D-4BC3-9408-9AC2E1FFC039}" srcOrd="1" destOrd="0" presId="urn:microsoft.com/office/officeart/2005/8/layout/target3"/>
    <dgm:cxn modelId="{4691A2E0-46C3-464E-8D7B-DF4AE33CF8AC}" type="presParOf" srcId="{71045F8C-00FA-488E-A7BD-E2E6753D979D}" destId="{BC35EE03-4121-4EF9-923D-7CB6D30D358D}" srcOrd="2" destOrd="0" presId="urn:microsoft.com/office/officeart/2005/8/layout/target3"/>
    <dgm:cxn modelId="{43DBC864-942B-4EC3-B92A-E517D9771C2A}" type="presParOf" srcId="{71045F8C-00FA-488E-A7BD-E2E6753D979D}" destId="{C95EEA27-3CBF-4645-A92D-9D8AF5C1CBFC}" srcOrd="3" destOrd="0" presId="urn:microsoft.com/office/officeart/2005/8/layout/target3"/>
    <dgm:cxn modelId="{FA61BC37-E808-4059-BD25-831870B386E5}" type="presParOf" srcId="{71045F8C-00FA-488E-A7BD-E2E6753D979D}" destId="{851BB866-B6AE-4566-893F-4C635BA974FC}" srcOrd="4" destOrd="0" presId="urn:microsoft.com/office/officeart/2005/8/layout/target3"/>
    <dgm:cxn modelId="{6AB74671-8F44-49FF-810E-5762F78592CC}" type="presParOf" srcId="{71045F8C-00FA-488E-A7BD-E2E6753D979D}" destId="{643EA938-EDE0-4533-ACCC-D2BD6F3A527C}" srcOrd="5" destOrd="0" presId="urn:microsoft.com/office/officeart/2005/8/layout/target3"/>
    <dgm:cxn modelId="{0E9EC3D7-0FCF-4037-8DDE-7FF78806DDAD}" type="presParOf" srcId="{71045F8C-00FA-488E-A7BD-E2E6753D979D}" destId="{92F31B18-D66D-4CC7-89B9-378928DE877D}" srcOrd="6" destOrd="0" presId="urn:microsoft.com/office/officeart/2005/8/layout/target3"/>
    <dgm:cxn modelId="{95D892A9-9018-4CBD-824A-089EDA612C7E}" type="presParOf" srcId="{71045F8C-00FA-488E-A7BD-E2E6753D979D}" destId="{902074E1-B931-4618-97F1-FADBE82E9C3C}" srcOrd="7" destOrd="0" presId="urn:microsoft.com/office/officeart/2005/8/layout/target3"/>
    <dgm:cxn modelId="{DC0A860A-2D51-499A-9F9C-0BB359986303}" type="presParOf" srcId="{71045F8C-00FA-488E-A7BD-E2E6753D979D}" destId="{A3817367-F2BC-482F-8832-FA00B51DCCF3}" srcOrd="8" destOrd="0" presId="urn:microsoft.com/office/officeart/2005/8/layout/target3"/>
    <dgm:cxn modelId="{56B9C5B2-208B-4BB1-95F5-1430286329AA}" type="presParOf" srcId="{71045F8C-00FA-488E-A7BD-E2E6753D979D}" destId="{626ABFF6-56C8-4386-B662-68EC364EED9D}" srcOrd="9" destOrd="0" presId="urn:microsoft.com/office/officeart/2005/8/layout/target3"/>
    <dgm:cxn modelId="{602C0C25-EA4F-4D82-A1F4-DC2D0ED4654E}" type="presParOf" srcId="{71045F8C-00FA-488E-A7BD-E2E6753D979D}" destId="{6DB11F1C-D028-4800-9625-6611CA9DE6D4}" srcOrd="10" destOrd="0" presId="urn:microsoft.com/office/officeart/2005/8/layout/target3"/>
    <dgm:cxn modelId="{3069DAF8-72AD-486E-921B-73BB89058C89}" type="presParOf" srcId="{71045F8C-00FA-488E-A7BD-E2E6753D979D}" destId="{CDED6FE3-AD8F-4ACC-B6B8-710EDDD97598}" srcOrd="11" destOrd="0" presId="urn:microsoft.com/office/officeart/2005/8/layout/target3"/>
    <dgm:cxn modelId="{E26A6A18-16DE-4244-AD7B-42C2EBD62621}" type="presParOf" srcId="{71045F8C-00FA-488E-A7BD-E2E6753D979D}" destId="{397AC6D7-84A6-4150-958F-83C92D9ACF38}" srcOrd="12" destOrd="0" presId="urn:microsoft.com/office/officeart/2005/8/layout/target3"/>
    <dgm:cxn modelId="{42551336-0C7C-4E3D-B8F7-B41E8142BBE7}" type="presParOf" srcId="{71045F8C-00FA-488E-A7BD-E2E6753D979D}" destId="{D7419528-33A6-416D-9E64-B3F7915C5149}" srcOrd="13" destOrd="0" presId="urn:microsoft.com/office/officeart/2005/8/layout/target3"/>
    <dgm:cxn modelId="{CB6F3C06-B7FD-4869-AC0A-D904017A9461}" type="presParOf" srcId="{71045F8C-00FA-488E-A7BD-E2E6753D979D}" destId="{97289DF2-90F4-4EC2-A9FC-633B00BAB610}" srcOrd="14" destOrd="0" presId="urn:microsoft.com/office/officeart/2005/8/layout/target3"/>
    <dgm:cxn modelId="{80737954-9570-45A2-A547-8C4CAED29187}" type="presParOf" srcId="{71045F8C-00FA-488E-A7BD-E2E6753D979D}" destId="{234EBA9D-95B4-4C20-A84E-6F65F1085DC6}" srcOrd="15" destOrd="0" presId="urn:microsoft.com/office/officeart/2005/8/layout/target3"/>
    <dgm:cxn modelId="{B798AC74-85AB-4E9F-8629-3DEBE980C6DD}" type="presParOf" srcId="{71045F8C-00FA-488E-A7BD-E2E6753D979D}" destId="{12255512-213F-41DF-90A6-8B4CD74A2B52}" srcOrd="16" destOrd="0" presId="urn:microsoft.com/office/officeart/2005/8/layout/target3"/>
    <dgm:cxn modelId="{2E53DCAA-9824-433B-91CD-84F2BEEEA596}" type="presParOf" srcId="{71045F8C-00FA-488E-A7BD-E2E6753D979D}" destId="{50C2F88D-8688-44C2-A854-691F34009D3B}" srcOrd="17" destOrd="0" presId="urn:microsoft.com/office/officeart/2005/8/layout/target3"/>
    <dgm:cxn modelId="{614CC5CB-B9E1-4F43-B42A-E63D3A1889BC}" type="presParOf" srcId="{71045F8C-00FA-488E-A7BD-E2E6753D979D}" destId="{4D19AB04-24FA-40C2-B203-52AE3D15E171}" srcOrd="18" destOrd="0" presId="urn:microsoft.com/office/officeart/2005/8/layout/target3"/>
    <dgm:cxn modelId="{906C9F51-8AB9-4A6E-AB96-5B56FF7CC728}" type="presParOf" srcId="{71045F8C-00FA-488E-A7BD-E2E6753D979D}" destId="{832BF48F-0145-4429-9E02-8FCA946CCE9E}" srcOrd="19" destOrd="0" presId="urn:microsoft.com/office/officeart/2005/8/layout/target3"/>
    <dgm:cxn modelId="{A782720A-EEDE-4CDB-A63C-19696D0FFF50}" type="presParOf" srcId="{71045F8C-00FA-488E-A7BD-E2E6753D979D}" destId="{E7297F21-D4FD-4A41-AE58-814D01A6B5E7}" srcOrd="20" destOrd="0" presId="urn:microsoft.com/office/officeart/2005/8/layout/target3"/>
    <dgm:cxn modelId="{E0CC840B-9BC9-4D54-A854-356794375089}" type="presParOf" srcId="{71045F8C-00FA-488E-A7BD-E2E6753D979D}" destId="{F69A1436-182C-465B-AD7F-FE48E0C090C1}" srcOrd="21" destOrd="0" presId="urn:microsoft.com/office/officeart/2005/8/layout/target3"/>
    <dgm:cxn modelId="{A39A1D34-2B60-4AF2-B133-81FC142BC382}" type="presParOf" srcId="{71045F8C-00FA-488E-A7BD-E2E6753D979D}" destId="{AA41A67C-3D3F-4AE9-9E0F-5D7F7BB2E741}" srcOrd="22" destOrd="0" presId="urn:microsoft.com/office/officeart/2005/8/layout/target3"/>
    <dgm:cxn modelId="{50CB516A-C061-40F0-8683-FB438AD4354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VY_52_INOVACE_31_Měření </a:t>
          </a:r>
          <a:r>
            <a:rPr lang="cs-CZ" sz="1400" kern="1200" dirty="0" smtClean="0"/>
            <a:t>času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Měření času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8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6046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04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533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410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5452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105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4074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2664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0728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358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274D1-9ED1-4AA6-8A89-3A106F423A90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09943-D49A-4098-9999-3A661F2AD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4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20607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099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958089"/>
              </p:ext>
            </p:extLst>
          </p:nvPr>
        </p:nvGraphicFramePr>
        <p:xfrm>
          <a:off x="1524000" y="1397000"/>
          <a:ext cx="6096000" cy="26670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Sešit, stopky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Seznámení</a:t>
                      </a:r>
                      <a:r>
                        <a:rPr lang="cs-CZ" baseline="0" dirty="0" smtClean="0"/>
                        <a:t> s různými typy hodin, procvičení měření času pomocí stopek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Žákům</a:t>
                      </a:r>
                      <a:r>
                        <a:rPr lang="cs-CZ" baseline="0" dirty="0" smtClean="0"/>
                        <a:t> dát k dispozici stopky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589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6. ročník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977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některé historické typy hodin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2500213" cy="3410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7" descr="C:\Users\Krejsová\AppData\Local\Microsoft\Windows\Temporary Internet Files\Content.IE5\1B2SDQKH\MC900198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92896"/>
            <a:ext cx="2088232" cy="200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552695" y="2196181"/>
            <a:ext cx="1677010" cy="2798548"/>
            <a:chOff x="3733495" y="2492896"/>
            <a:chExt cx="1677010" cy="2798548"/>
          </a:xfrm>
        </p:grpSpPr>
        <p:pic>
          <p:nvPicPr>
            <p:cNvPr id="3075" name="Picture 3" descr="C:\Users\Krejsová\AppData\Local\Microsoft\Windows\Temporary Internet Files\Content.IE5\1WIF3LAY\MC90022105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33495" y="2492896"/>
              <a:ext cx="1677010" cy="1876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Slza 9"/>
            <p:cNvSpPr/>
            <p:nvPr/>
          </p:nvSpPr>
          <p:spPr>
            <a:xfrm rot="19047120">
              <a:off x="4442961" y="4422419"/>
              <a:ext cx="267316" cy="284269"/>
            </a:xfrm>
            <a:prstGeom prst="teardrop">
              <a:avLst>
                <a:gd name="adj" fmla="val 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Slza 10"/>
            <p:cNvSpPr/>
            <p:nvPr/>
          </p:nvSpPr>
          <p:spPr>
            <a:xfrm rot="19047120">
              <a:off x="4274956" y="4990794"/>
              <a:ext cx="293634" cy="300650"/>
            </a:xfrm>
            <a:prstGeom prst="teardrop">
              <a:avLst>
                <a:gd name="adj" fmla="val 18651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Zaoblený obdélníkový popisek 12"/>
          <p:cNvSpPr/>
          <p:nvPr/>
        </p:nvSpPr>
        <p:spPr>
          <a:xfrm>
            <a:off x="1590399" y="4844404"/>
            <a:ext cx="3053609" cy="1680940"/>
          </a:xfrm>
          <a:prstGeom prst="wedgeRoundRectCallout">
            <a:avLst>
              <a:gd name="adj1" fmla="val -5623"/>
              <a:gd name="adj2" fmla="val -91706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neměří denní čas, odměřují časový interval</a:t>
            </a:r>
            <a:endParaRPr lang="cs-CZ" sz="2800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5724128" y="4851710"/>
            <a:ext cx="3053609" cy="1680940"/>
          </a:xfrm>
          <a:prstGeom prst="wedgeRoundRectCallout">
            <a:avLst>
              <a:gd name="adj1" fmla="val 7785"/>
              <a:gd name="adj2" fmla="val -73032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dirty="0" smtClean="0"/>
              <a:t>od roku 3 500 př.n.l.</a:t>
            </a: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val="1379029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Kyvadlové </a:t>
            </a:r>
            <a:r>
              <a:rPr lang="cs-CZ" dirty="0"/>
              <a:t>hodiny </a:t>
            </a:r>
          </a:p>
        </p:txBody>
      </p:sp>
      <p:pic>
        <p:nvPicPr>
          <p:cNvPr id="4099" name="Picture 3" descr="C:\Users\Krejsová\AppData\Local\Microsoft\Windows\Temporary Internet Files\Content.IE5\HW1QB9ZW\MC900411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1733739" cy="344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417307" y="1302000"/>
            <a:ext cx="6726693" cy="5151336"/>
          </a:xfrm>
        </p:spPr>
        <p:txBody>
          <a:bodyPr>
            <a:normAutofit/>
          </a:bodyPr>
          <a:lstStyle/>
          <a:p>
            <a:pPr lvl="0"/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kyvadlo jako prostředek měření času navrhl poprvé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Galileo Galilei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, konstrukce se někdy připisuje už jeho 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synovi</a:t>
            </a:r>
          </a:p>
          <a:p>
            <a:pPr lvl="0"/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lvl="0"/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první kyvadlové hodiny postavil a roku 1655 podrobně popsal holandský fyzik </a:t>
            </a:r>
            <a:r>
              <a:rPr lang="cs-CZ" sz="2800" dirty="0" err="1">
                <a:solidFill>
                  <a:schemeClr val="accent1">
                    <a:lumMod val="75000"/>
                  </a:schemeClr>
                </a:solidFill>
              </a:rPr>
              <a:t>Christiaan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Huygens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lvl="0"/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příkladem kyvadla může být kulička zavěšená na tenkém provázku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880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algn="l"/>
            <a:r>
              <a:rPr lang="cs-CZ" dirty="0" smtClean="0"/>
              <a:t>Dnešní typy hodin</a:t>
            </a:r>
            <a:endParaRPr lang="cs-CZ" dirty="0"/>
          </a:p>
        </p:txBody>
      </p:sp>
      <p:pic>
        <p:nvPicPr>
          <p:cNvPr id="1026" name="Picture 2" descr="C:\Users\Krejsová\AppData\Local\Microsoft\Windows\Temporary Internet Files\Content.IE5\56TU68TU\MC900232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108766"/>
            <a:ext cx="2256251" cy="141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sová\AppData\Local\Microsoft\Windows\Temporary Internet Files\Content.IE5\AF19HDOE\MC9002303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01" y="1290938"/>
            <a:ext cx="1745443" cy="1696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sová\AppData\Local\Microsoft\Windows\Temporary Internet Files\Content.IE5\1WIF3LAY\MC900439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650593"/>
            <a:ext cx="2051487" cy="205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Krejsová\AppData\Local\Microsoft\Windows\Temporary Internet Files\Content.IE5\DL1NC0EJ\MP90017774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297" y="4832415"/>
            <a:ext cx="2625553" cy="168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3203848" y="930577"/>
            <a:ext cx="5429002" cy="3596546"/>
            <a:chOff x="3203848" y="930577"/>
            <a:chExt cx="5429002" cy="3596546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930577"/>
              <a:ext cx="2116634" cy="26424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203848" y="3573016"/>
              <a:ext cx="542900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K odměřování stejných dob – </a:t>
              </a:r>
            </a:p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v hudbě se používá metronom</a:t>
              </a:r>
              <a:r>
                <a:rPr lang="cs-CZ" sz="2800" dirty="0" smtClean="0"/>
                <a:t>.</a:t>
              </a:r>
              <a:endParaRPr lang="cs-CZ" sz="2800" dirty="0"/>
            </a:p>
          </p:txBody>
        </p:sp>
      </p:grpSp>
      <p:pic>
        <p:nvPicPr>
          <p:cNvPr id="1030" name="Picture 6" descr="C:\Users\Krejsová\AppData\Local\Microsoft\Windows\Temporary Internet Files\Content.IE5\DL1NC0EJ\MP9004031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521" y="1102293"/>
            <a:ext cx="3416808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67444"/>
            <a:ext cx="1724198" cy="1765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24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sz="6600" dirty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rPr>
              <a:t>Atomové hodiny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tomové </a:t>
            </a:r>
            <a:r>
              <a:rPr lang="cs-CZ" sz="3200" dirty="0"/>
              <a:t>hodiny se používají při kontrole jiných hodin a pro vědecké účely ve hvězdárnách, v laboratořích, ve vysokorychlostních letadlech pro sladění s navigačními signály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      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NEJPŘESNĚJŠÍ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dirty="0" smtClean="0"/>
              <a:t>základem </a:t>
            </a:r>
            <a:r>
              <a:rPr lang="cs-CZ" sz="3200" dirty="0"/>
              <a:t>je kmitání </a:t>
            </a:r>
            <a:r>
              <a:rPr lang="cs-CZ" sz="3200" dirty="0" smtClean="0"/>
              <a:t>atomů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dirty="0"/>
              <a:t>plynného čpavku, resp. cesia</a:t>
            </a:r>
          </a:p>
          <a:p>
            <a:endParaRPr lang="cs-CZ" dirty="0"/>
          </a:p>
        </p:txBody>
      </p:sp>
      <p:pic>
        <p:nvPicPr>
          <p:cNvPr id="2050" name="Picture 2" descr="C:\Users\Krejsová\AppData\Local\Microsoft\Windows\Temporary Internet Files\Content.IE5\DL1NC0EJ\MC90027887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56992"/>
            <a:ext cx="1944216" cy="270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28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116632"/>
            <a:ext cx="3008313" cy="1093440"/>
          </a:xfrm>
        </p:spPr>
        <p:txBody>
          <a:bodyPr/>
          <a:lstStyle/>
          <a:p>
            <a:r>
              <a:rPr lang="cs-CZ" sz="6600" dirty="0" smtClean="0"/>
              <a:t>Stopky</a:t>
            </a:r>
            <a:endParaRPr lang="cs-CZ" sz="6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836712"/>
            <a:ext cx="6120680" cy="5853113"/>
          </a:xfrm>
          <a:ln>
            <a:noFill/>
          </a:ln>
        </p:spPr>
        <p:txBody>
          <a:bodyPr/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Používáme k měření krátkých dějů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hlavní stupnice má 60 dílků, každý je rozdělen na 5 dílků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nejmenší dílek = 0,2 s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vedlejší </a:t>
            </a:r>
            <a:r>
              <a:rPr lang="cs-CZ" dirty="0" smtClean="0"/>
              <a:t>stupnice má 30 dílků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1 dílek = 1minuta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" name="Picture 12" descr="C:\Users\Krejsová\AppData\Local\Microsoft\Windows\Temporary Internet Files\Content.IE5\1WIF3LAY\MC900208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56792"/>
            <a:ext cx="2928601" cy="37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82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4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4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4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-603448"/>
            <a:ext cx="8229600" cy="1600200"/>
          </a:xfrm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890516"/>
            <a:ext cx="8424936" cy="5058764"/>
          </a:xfrm>
        </p:spPr>
        <p:txBody>
          <a:bodyPr>
            <a:noAutofit/>
          </a:bodyPr>
          <a:lstStyle/>
          <a:p>
            <a:r>
              <a:rPr lang="cs-CZ" sz="2800" dirty="0" smtClean="0"/>
              <a:t>Kamión přijel do Brna v 18 h 14 min 50 s. Cesta trvala 4 h 17 min 20 s. V kolik hodin vyjel?</a:t>
            </a:r>
          </a:p>
          <a:p>
            <a:pPr marL="0" indent="0">
              <a:buNone/>
            </a:pPr>
            <a:r>
              <a:rPr lang="cs-CZ" sz="2800" dirty="0" smtClean="0"/>
              <a:t>  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13 h 57 min 30 s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Pavel odešel ze školy ve 12 hodin 52 minut. Cesta domů mu trvá 20 minut. Tentokrát se zdržel u </a:t>
            </a:r>
            <a:r>
              <a:rPr lang="cs-CZ" sz="2800" dirty="0"/>
              <a:t>kamaráda </a:t>
            </a:r>
            <a:r>
              <a:rPr lang="cs-CZ" sz="2800" dirty="0" smtClean="0"/>
              <a:t>12 minut pro knihu.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Kdy přišel domů?           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  13 h 24 min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4951922" y="2060848"/>
            <a:ext cx="3888432" cy="4824536"/>
            <a:chOff x="4951922" y="2060848"/>
            <a:chExt cx="3888432" cy="4824536"/>
          </a:xfrm>
        </p:grpSpPr>
        <p:pic>
          <p:nvPicPr>
            <p:cNvPr id="4098" name="Picture 2" descr="C:\Users\Krejsová\AppData\Local\Microsoft\Windows\Temporary Internet Files\Content.IE5\1B2SDQKH\MC90023348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951922" y="2060848"/>
              <a:ext cx="3888432" cy="17691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99" name="Picture 3" descr="C:\Users\Krejsová\AppData\Local\Microsoft\Windows\Temporary Internet Files\Content.IE5\DL1NC0EJ\MC900441738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372200" y="4449830"/>
              <a:ext cx="2448272" cy="24355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2632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-603448"/>
            <a:ext cx="8229600" cy="1600200"/>
          </a:xfrm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890516"/>
            <a:ext cx="8964488" cy="5202780"/>
          </a:xfrm>
        </p:spPr>
        <p:txBody>
          <a:bodyPr>
            <a:noAutofit/>
          </a:bodyPr>
          <a:lstStyle/>
          <a:p>
            <a:r>
              <a:rPr lang="cs-CZ" sz="2800" dirty="0" smtClean="0"/>
              <a:t>Jízda lanovkou na vrchol Sněžky trvá 45 minut. Z Pece pod Sněžkou vyjedeš v 11 hodin 20 minut. V kolik hodin budeš na Sněžce?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ve 12 h 5 min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Naměř stopkami dobu: 20 s , 1 min 24 s </a:t>
            </a:r>
          </a:p>
          <a:p>
            <a:r>
              <a:rPr lang="cs-CZ" sz="2800" dirty="0" smtClean="0"/>
              <a:t>Změřte si navzájem se spolužákem počet tepů za 1 minutu</a:t>
            </a:r>
          </a:p>
        </p:txBody>
      </p:sp>
      <p:pic>
        <p:nvPicPr>
          <p:cNvPr id="5124" name="Picture 4" descr="C:\Users\Krejsová\AppData\Local\Microsoft\Windows\Temporary Internet Files\Content.IE5\1WIF3LAY\MC900090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60294"/>
            <a:ext cx="2664296" cy="278087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12254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9584E-6 L 0.58281 -4.49584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95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471</TotalTime>
  <Words>360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Motiv systému Office</vt:lpstr>
      <vt:lpstr>Prezentace aplikace PowerPoint</vt:lpstr>
      <vt:lpstr>Anotace</vt:lpstr>
      <vt:lpstr>Měření času</vt:lpstr>
      <vt:lpstr>Vyjmenuj některé historické typy hodin</vt:lpstr>
      <vt:lpstr>Kyvadlové hodiny </vt:lpstr>
      <vt:lpstr>Dnešní typy hodin</vt:lpstr>
      <vt:lpstr>Atomové hodiny</vt:lpstr>
      <vt:lpstr>Stopky</vt:lpstr>
      <vt:lpstr>Procvičení</vt:lpstr>
      <vt:lpstr>Procvičení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11</cp:revision>
  <dcterms:created xsi:type="dcterms:W3CDTF">2012-04-06T11:47:02Z</dcterms:created>
  <dcterms:modified xsi:type="dcterms:W3CDTF">2012-04-10T07:33:29Z</dcterms:modified>
</cp:coreProperties>
</file>