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Blanka Krejsová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VY_52_INOVACE_34_Výpočet hustoty a hmotnosti  test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Výpočet hustoty a hmotnosti  test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Fyzika 6.ročník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FFD4CAA-22CE-4CCB-9E90-CA1058189797}" type="presOf" srcId="{C73C7642-F245-4585-8F88-243F9FAEF6CA}" destId="{AA41A67C-3D3F-4AE9-9E0F-5D7F7BB2E741}" srcOrd="1" destOrd="0" presId="urn:microsoft.com/office/officeart/2005/8/layout/target3"/>
    <dgm:cxn modelId="{71D1ACC5-33A2-4403-85C5-6046D2193E0B}" type="presOf" srcId="{FBBFC3EA-9D9D-4F3A-BEA6-9C2C0E46BF20}" destId="{643EA938-EDE0-4533-ACCC-D2BD6F3A527C}" srcOrd="0" destOrd="0" presId="urn:microsoft.com/office/officeart/2005/8/layout/target3"/>
    <dgm:cxn modelId="{676A1B0C-AD2F-401F-99E3-760101950147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8F1245CA-0D1F-4009-A1B6-6A6B14443528}" type="presOf" srcId="{445C7998-7549-48B0-BD68-D4F0167F02E5}" destId="{BC35EE03-4121-4EF9-923D-7CB6D30D358D}" srcOrd="0" destOrd="0" presId="urn:microsoft.com/office/officeart/2005/8/layout/target3"/>
    <dgm:cxn modelId="{0B455890-B16B-4722-8501-10B8B1497DC9}" type="presOf" srcId="{EBC41103-E2E5-4D48-9B4B-425520D3D098}" destId="{50C2F88D-8688-44C2-A854-691F34009D3B}" srcOrd="0" destOrd="0" presId="urn:microsoft.com/office/officeart/2005/8/layout/target3"/>
    <dgm:cxn modelId="{2668ED13-1C46-45D3-B5D1-F7FE087E2AA1}" type="presOf" srcId="{C73C7642-F245-4585-8F88-243F9FAEF6CA}" destId="{97289DF2-90F4-4EC2-A9FC-633B00BAB610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A246A507-93EA-4E35-82AF-40B0450FCF19}" type="presOf" srcId="{39F8B381-5807-488E-AC22-73DD4140ED4A}" destId="{71045F8C-00FA-488E-A7BD-E2E6753D979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6778E0C1-4107-47EC-BCB5-7DE936C0BA46}" type="presOf" srcId="{445C7998-7549-48B0-BD68-D4F0167F02E5}" destId="{4D19AB04-24FA-40C2-B203-52AE3D15E171}" srcOrd="1" destOrd="0" presId="urn:microsoft.com/office/officeart/2005/8/layout/target3"/>
    <dgm:cxn modelId="{4C3F8B7E-9614-40A3-8C18-E277DAC535EF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654C33E4-C1F4-4001-A78A-BF98770A0FA4}" type="presOf" srcId="{019433A1-1324-4DE1-9E6F-32B851095F74}" destId="{E7297F21-D4FD-4A41-AE58-814D01A6B5E7}" srcOrd="1" destOrd="0" presId="urn:microsoft.com/office/officeart/2005/8/layout/target3"/>
    <dgm:cxn modelId="{30724EFC-0D33-4ABD-8C90-ACA6BA8793D1}" type="presOf" srcId="{EBC41103-E2E5-4D48-9B4B-425520D3D098}" destId="{F969C235-9271-4D34-B740-D627A121CAD0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36C506C6-30E6-4387-BCCB-22F6194CEF06}" type="presOf" srcId="{DAEA276B-ECF9-46F6-A7D3-4693B2D32BC4}" destId="{CDED6FE3-AD8F-4ACC-B6B8-710EDDD97598}" srcOrd="0" destOrd="0" presId="urn:microsoft.com/office/officeart/2005/8/layout/target3"/>
    <dgm:cxn modelId="{7BD1F8A7-9BD8-40C2-85D8-CAA5AFC9D2F7}" type="presOf" srcId="{019433A1-1324-4DE1-9E6F-32B851095F74}" destId="{A3817367-F2BC-482F-8832-FA00B51DCCF3}" srcOrd="0" destOrd="0" presId="urn:microsoft.com/office/officeart/2005/8/layout/target3"/>
    <dgm:cxn modelId="{F4A5A936-28F3-4FAA-9E27-1B1D2676D0B4}" type="presParOf" srcId="{71045F8C-00FA-488E-A7BD-E2E6753D979D}" destId="{3577EC6B-C980-4F34-8C69-4365E7B8FC8C}" srcOrd="0" destOrd="0" presId="urn:microsoft.com/office/officeart/2005/8/layout/target3"/>
    <dgm:cxn modelId="{BC628B78-EFD9-46D5-955E-5178ACB1135D}" type="presParOf" srcId="{71045F8C-00FA-488E-A7BD-E2E6753D979D}" destId="{6940EB87-DC1D-4BC3-9408-9AC2E1FFC039}" srcOrd="1" destOrd="0" presId="urn:microsoft.com/office/officeart/2005/8/layout/target3"/>
    <dgm:cxn modelId="{B4E7ADDD-6E68-4334-AB0E-A37483FF418E}" type="presParOf" srcId="{71045F8C-00FA-488E-A7BD-E2E6753D979D}" destId="{BC35EE03-4121-4EF9-923D-7CB6D30D358D}" srcOrd="2" destOrd="0" presId="urn:microsoft.com/office/officeart/2005/8/layout/target3"/>
    <dgm:cxn modelId="{EFEE447B-D646-4D5D-B3B8-3153E866B7B4}" type="presParOf" srcId="{71045F8C-00FA-488E-A7BD-E2E6753D979D}" destId="{C95EEA27-3CBF-4645-A92D-9D8AF5C1CBFC}" srcOrd="3" destOrd="0" presId="urn:microsoft.com/office/officeart/2005/8/layout/target3"/>
    <dgm:cxn modelId="{EAD38770-774E-423A-8F62-404A8BAB378B}" type="presParOf" srcId="{71045F8C-00FA-488E-A7BD-E2E6753D979D}" destId="{851BB866-B6AE-4566-893F-4C635BA974FC}" srcOrd="4" destOrd="0" presId="urn:microsoft.com/office/officeart/2005/8/layout/target3"/>
    <dgm:cxn modelId="{F0AEC902-28AD-4A62-937D-63F21FD4F42F}" type="presParOf" srcId="{71045F8C-00FA-488E-A7BD-E2E6753D979D}" destId="{643EA938-EDE0-4533-ACCC-D2BD6F3A527C}" srcOrd="5" destOrd="0" presId="urn:microsoft.com/office/officeart/2005/8/layout/target3"/>
    <dgm:cxn modelId="{3423BD8F-DD1D-4442-A49E-BE41CA8FB3E9}" type="presParOf" srcId="{71045F8C-00FA-488E-A7BD-E2E6753D979D}" destId="{92F31B18-D66D-4CC7-89B9-378928DE877D}" srcOrd="6" destOrd="0" presId="urn:microsoft.com/office/officeart/2005/8/layout/target3"/>
    <dgm:cxn modelId="{537397BA-A428-4B53-B00D-E4017CB2DD98}" type="presParOf" srcId="{71045F8C-00FA-488E-A7BD-E2E6753D979D}" destId="{902074E1-B931-4618-97F1-FADBE82E9C3C}" srcOrd="7" destOrd="0" presId="urn:microsoft.com/office/officeart/2005/8/layout/target3"/>
    <dgm:cxn modelId="{2F523F94-FE66-4B02-B60A-F7D27F09D403}" type="presParOf" srcId="{71045F8C-00FA-488E-A7BD-E2E6753D979D}" destId="{A3817367-F2BC-482F-8832-FA00B51DCCF3}" srcOrd="8" destOrd="0" presId="urn:microsoft.com/office/officeart/2005/8/layout/target3"/>
    <dgm:cxn modelId="{1F0D8418-1D79-458D-94A3-108D7D2325E1}" type="presParOf" srcId="{71045F8C-00FA-488E-A7BD-E2E6753D979D}" destId="{626ABFF6-56C8-4386-B662-68EC364EED9D}" srcOrd="9" destOrd="0" presId="urn:microsoft.com/office/officeart/2005/8/layout/target3"/>
    <dgm:cxn modelId="{6A01B341-ABAC-4C5A-8C4E-11662373CDA0}" type="presParOf" srcId="{71045F8C-00FA-488E-A7BD-E2E6753D979D}" destId="{6DB11F1C-D028-4800-9625-6611CA9DE6D4}" srcOrd="10" destOrd="0" presId="urn:microsoft.com/office/officeart/2005/8/layout/target3"/>
    <dgm:cxn modelId="{9BA4A3DF-3725-49C0-A1B0-FF986A7BB49B}" type="presParOf" srcId="{71045F8C-00FA-488E-A7BD-E2E6753D979D}" destId="{CDED6FE3-AD8F-4ACC-B6B8-710EDDD97598}" srcOrd="11" destOrd="0" presId="urn:microsoft.com/office/officeart/2005/8/layout/target3"/>
    <dgm:cxn modelId="{2A185110-2DC8-4606-AF05-907473C2E335}" type="presParOf" srcId="{71045F8C-00FA-488E-A7BD-E2E6753D979D}" destId="{397AC6D7-84A6-4150-958F-83C92D9ACF38}" srcOrd="12" destOrd="0" presId="urn:microsoft.com/office/officeart/2005/8/layout/target3"/>
    <dgm:cxn modelId="{18DFC012-CAF3-47BA-B3AA-51B14D0B71FF}" type="presParOf" srcId="{71045F8C-00FA-488E-A7BD-E2E6753D979D}" destId="{D7419528-33A6-416D-9E64-B3F7915C5149}" srcOrd="13" destOrd="0" presId="urn:microsoft.com/office/officeart/2005/8/layout/target3"/>
    <dgm:cxn modelId="{94A3C127-FDFF-49E5-9A25-98AF961F6405}" type="presParOf" srcId="{71045F8C-00FA-488E-A7BD-E2E6753D979D}" destId="{97289DF2-90F4-4EC2-A9FC-633B00BAB610}" srcOrd="14" destOrd="0" presId="urn:microsoft.com/office/officeart/2005/8/layout/target3"/>
    <dgm:cxn modelId="{42B5C485-A3DD-43A7-8DD6-678E49F9A27E}" type="presParOf" srcId="{71045F8C-00FA-488E-A7BD-E2E6753D979D}" destId="{234EBA9D-95B4-4C20-A84E-6F65F1085DC6}" srcOrd="15" destOrd="0" presId="urn:microsoft.com/office/officeart/2005/8/layout/target3"/>
    <dgm:cxn modelId="{C794C6EB-FB6C-47EE-B707-539EEE26E753}" type="presParOf" srcId="{71045F8C-00FA-488E-A7BD-E2E6753D979D}" destId="{12255512-213F-41DF-90A6-8B4CD74A2B52}" srcOrd="16" destOrd="0" presId="urn:microsoft.com/office/officeart/2005/8/layout/target3"/>
    <dgm:cxn modelId="{EF984561-39AB-49B6-A127-CF99542DA9E0}" type="presParOf" srcId="{71045F8C-00FA-488E-A7BD-E2E6753D979D}" destId="{50C2F88D-8688-44C2-A854-691F34009D3B}" srcOrd="17" destOrd="0" presId="urn:microsoft.com/office/officeart/2005/8/layout/target3"/>
    <dgm:cxn modelId="{49444070-D029-4201-B335-94334A7DE07B}" type="presParOf" srcId="{71045F8C-00FA-488E-A7BD-E2E6753D979D}" destId="{4D19AB04-24FA-40C2-B203-52AE3D15E171}" srcOrd="18" destOrd="0" presId="urn:microsoft.com/office/officeart/2005/8/layout/target3"/>
    <dgm:cxn modelId="{F22E2DEF-9872-48F9-869A-F304FA4DE07F}" type="presParOf" srcId="{71045F8C-00FA-488E-A7BD-E2E6753D979D}" destId="{832BF48F-0145-4429-9E02-8FCA946CCE9E}" srcOrd="19" destOrd="0" presId="urn:microsoft.com/office/officeart/2005/8/layout/target3"/>
    <dgm:cxn modelId="{23579111-B178-4D87-B69F-2E8A54B44247}" type="presParOf" srcId="{71045F8C-00FA-488E-A7BD-E2E6753D979D}" destId="{E7297F21-D4FD-4A41-AE58-814D01A6B5E7}" srcOrd="20" destOrd="0" presId="urn:microsoft.com/office/officeart/2005/8/layout/target3"/>
    <dgm:cxn modelId="{C7898729-C4D9-4E27-9B47-1B5B8C323BAD}" type="presParOf" srcId="{71045F8C-00FA-488E-A7BD-E2E6753D979D}" destId="{F69A1436-182C-465B-AD7F-FE48E0C090C1}" srcOrd="21" destOrd="0" presId="urn:microsoft.com/office/officeart/2005/8/layout/target3"/>
    <dgm:cxn modelId="{0DA0C974-527D-4E75-9826-EC4074A3CEFE}" type="presParOf" srcId="{71045F8C-00FA-488E-A7BD-E2E6753D979D}" destId="{AA41A67C-3D3F-4AE9-9E0F-5D7F7BB2E741}" srcOrd="22" destOrd="0" presId="urn:microsoft.com/office/officeart/2005/8/layout/target3"/>
    <dgm:cxn modelId="{3FE588C3-833B-4E50-84D9-F45FB799DB5E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Blanka Krejsová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VY_52_INOVACE_34_Výpočet hustoty a hmotnosti  test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Fyzika 6.ročník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Výpočet hustoty a hmotnosti  test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09247-3FC7-4352-AFC2-9CDDDAA8AE99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2D14E-40AC-4B1F-8C63-0B3134C5C3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60045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09247-3FC7-4352-AFC2-9CDDDAA8AE99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2D14E-40AC-4B1F-8C63-0B3134C5C3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16387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09247-3FC7-4352-AFC2-9CDDDAA8AE99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2D14E-40AC-4B1F-8C63-0B3134C5C3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3806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09247-3FC7-4352-AFC2-9CDDDAA8AE99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2D14E-40AC-4B1F-8C63-0B3134C5C3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5967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09247-3FC7-4352-AFC2-9CDDDAA8AE99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2D14E-40AC-4B1F-8C63-0B3134C5C3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88202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09247-3FC7-4352-AFC2-9CDDDAA8AE99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2D14E-40AC-4B1F-8C63-0B3134C5C3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9216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09247-3FC7-4352-AFC2-9CDDDAA8AE99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2D14E-40AC-4B1F-8C63-0B3134C5C3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87056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09247-3FC7-4352-AFC2-9CDDDAA8AE99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2D14E-40AC-4B1F-8C63-0B3134C5C3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29589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09247-3FC7-4352-AFC2-9CDDDAA8AE99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2D14E-40AC-4B1F-8C63-0B3134C5C3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81529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09247-3FC7-4352-AFC2-9CDDDAA8AE99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2D14E-40AC-4B1F-8C63-0B3134C5C3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90513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09247-3FC7-4352-AFC2-9CDDDAA8AE99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2D14E-40AC-4B1F-8C63-0B3134C5C3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49445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309247-3FC7-4352-AFC2-9CDDDAA8AE99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42D14E-40AC-4B1F-8C63-0B3134C5C3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97926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8797341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77770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4949471"/>
              </p:ext>
            </p:extLst>
          </p:nvPr>
        </p:nvGraphicFramePr>
        <p:xfrm>
          <a:off x="1524000" y="1397000"/>
          <a:ext cx="6096000" cy="1854200"/>
        </p:xfrm>
        <a:graphic>
          <a:graphicData uri="http://schemas.openxmlformats.org/drawingml/2006/table">
            <a:tbl>
              <a:tblPr bandRow="1">
                <a:tableStyleId>{69CF1AB2-1976-4502-BF36-3FF5EA218861}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Pracovní list</a:t>
                      </a:r>
                      <a:r>
                        <a:rPr lang="cs-CZ" baseline="0" dirty="0" smtClean="0"/>
                        <a:t> pro každého žáka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r>
                        <a:rPr lang="cs-CZ" baseline="0" dirty="0" smtClean="0"/>
                        <a:t>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Zopakování učiva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Vytisknout  každému žáku test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2332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404664"/>
            <a:ext cx="8748464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</a:pPr>
            <a:r>
              <a:rPr lang="cs-CZ" sz="2800" b="1" dirty="0" smtClean="0">
                <a:effectLst/>
                <a:latin typeface="Times New Roman"/>
                <a:ea typeface="Times New Roman"/>
              </a:rPr>
              <a:t>A</a:t>
            </a:r>
          </a:p>
          <a:p>
            <a:pPr algn="ctr">
              <a:spcAft>
                <a:spcPts val="0"/>
              </a:spcAft>
            </a:pPr>
            <a:endParaRPr lang="cs-CZ" sz="2400" dirty="0" smtClean="0">
              <a:effectLst/>
              <a:latin typeface="Times New Roman"/>
              <a:ea typeface="Times New Roman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  <a:tabLst>
                <a:tab pos="495300" algn="l"/>
              </a:tabLst>
            </a:pPr>
            <a:r>
              <a:rPr lang="cs-CZ" sz="2400" dirty="0" smtClean="0">
                <a:effectLst/>
                <a:latin typeface="Times New Roman"/>
                <a:ea typeface="Times New Roman"/>
              </a:rPr>
              <a:t>Vypočti jaká je hustota rtuti, jestliže 20 ml rtuti váží 275 gramů.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  <a:tabLst>
                <a:tab pos="495300" algn="l"/>
              </a:tabLst>
            </a:pPr>
            <a:r>
              <a:rPr lang="cs-CZ" sz="2400" dirty="0" smtClean="0">
                <a:effectLst/>
                <a:latin typeface="Times New Roman"/>
                <a:ea typeface="Times New Roman"/>
              </a:rPr>
              <a:t>Jakou hmotnost má žulový kvádr o objemu 5 m</a:t>
            </a:r>
            <a:r>
              <a:rPr lang="cs-CZ" sz="2400" baseline="30000" dirty="0" smtClean="0">
                <a:effectLst/>
                <a:latin typeface="Times New Roman"/>
                <a:ea typeface="Times New Roman"/>
              </a:rPr>
              <a:t>3</a:t>
            </a:r>
            <a:r>
              <a:rPr lang="cs-CZ" sz="2400" dirty="0" smtClean="0">
                <a:effectLst/>
                <a:latin typeface="Times New Roman"/>
                <a:ea typeface="Times New Roman"/>
              </a:rPr>
              <a:t>.</a:t>
            </a:r>
            <a:endParaRPr lang="cs-CZ" sz="2400" dirty="0">
              <a:effectLst/>
              <a:latin typeface="Times New Roman"/>
              <a:ea typeface="Times New Roman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5536" y="2828836"/>
            <a:ext cx="8496944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tabLst>
                <a:tab pos="457200" algn="l"/>
              </a:tabLst>
            </a:pPr>
            <a:r>
              <a:rPr lang="cs-CZ" sz="2800" b="1" dirty="0">
                <a:latin typeface="Times New Roman"/>
                <a:ea typeface="Times New Roman"/>
              </a:rPr>
              <a:t>B</a:t>
            </a:r>
          </a:p>
          <a:p>
            <a:pPr lvl="0">
              <a:spcAft>
                <a:spcPts val="0"/>
              </a:spcAft>
              <a:tabLst>
                <a:tab pos="457200" algn="l"/>
              </a:tabLst>
            </a:pPr>
            <a:endParaRPr lang="cs-CZ" sz="2400" dirty="0" smtClean="0">
              <a:latin typeface="Times New Roman"/>
              <a:ea typeface="Times New Roman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cs-CZ" sz="2400" dirty="0" smtClean="0">
                <a:latin typeface="Times New Roman"/>
                <a:ea typeface="Times New Roman"/>
              </a:rPr>
              <a:t>Vypočti </a:t>
            </a:r>
            <a:r>
              <a:rPr lang="cs-CZ" sz="2400" dirty="0">
                <a:latin typeface="Times New Roman"/>
                <a:ea typeface="Times New Roman"/>
              </a:rPr>
              <a:t>jakou hmotnost má betonový panel o objemu 7 m</a:t>
            </a:r>
            <a:r>
              <a:rPr lang="cs-CZ" sz="2400" baseline="30000" dirty="0">
                <a:latin typeface="Times New Roman"/>
                <a:ea typeface="Times New Roman"/>
              </a:rPr>
              <a:t>3</a:t>
            </a:r>
            <a:r>
              <a:rPr lang="cs-CZ" sz="2400" dirty="0">
                <a:latin typeface="Times New Roman"/>
                <a:ea typeface="Times New Roman"/>
              </a:rPr>
              <a:t>.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cs-CZ" sz="2400" dirty="0">
                <a:latin typeface="Times New Roman"/>
                <a:ea typeface="Times New Roman"/>
              </a:rPr>
              <a:t>Vypočti hustotu nafty, jestliže 30 ml nafty váží 25,5 gramů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.</a:t>
            </a:r>
            <a:endParaRPr lang="cs-CZ" dirty="0">
              <a:effectLst/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69862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260648"/>
            <a:ext cx="8748464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</a:pPr>
            <a:r>
              <a:rPr lang="cs-CZ" sz="2800" b="1" dirty="0" smtClean="0">
                <a:effectLst/>
                <a:latin typeface="Times New Roman"/>
                <a:ea typeface="Times New Roman"/>
              </a:rPr>
              <a:t>A</a:t>
            </a:r>
          </a:p>
          <a:p>
            <a:pPr algn="ctr">
              <a:spcAft>
                <a:spcPts val="0"/>
              </a:spcAft>
            </a:pPr>
            <a:endParaRPr lang="cs-CZ" sz="2400" dirty="0" smtClean="0">
              <a:effectLst/>
              <a:latin typeface="Times New Roman"/>
              <a:ea typeface="Times New Roman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  <a:tabLst>
                <a:tab pos="495300" algn="l"/>
              </a:tabLst>
            </a:pPr>
            <a:r>
              <a:rPr lang="cs-CZ" sz="2400" dirty="0" smtClean="0">
                <a:latin typeface="Times New Roman"/>
                <a:ea typeface="Times New Roman"/>
              </a:rPr>
              <a:t>13,75 g/cm</a:t>
            </a:r>
            <a:r>
              <a:rPr lang="cs-CZ" sz="2400" baseline="30000" dirty="0" smtClean="0">
                <a:latin typeface="Times New Roman"/>
                <a:ea typeface="Times New Roman"/>
              </a:rPr>
              <a:t>3</a:t>
            </a:r>
            <a:endParaRPr lang="cs-CZ" sz="2400" baseline="30000" dirty="0" smtClean="0">
              <a:effectLst/>
              <a:latin typeface="Times New Roman"/>
              <a:ea typeface="Times New Roman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  <a:tabLst>
                <a:tab pos="495300" algn="l"/>
              </a:tabLst>
            </a:pPr>
            <a:r>
              <a:rPr lang="cs-CZ" sz="2400" dirty="0" smtClean="0">
                <a:latin typeface="Times New Roman"/>
                <a:ea typeface="Times New Roman"/>
              </a:rPr>
              <a:t>13 t</a:t>
            </a:r>
            <a:endParaRPr lang="cs-CZ" sz="2400" dirty="0">
              <a:effectLst/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1988840"/>
            <a:ext cx="8496944" cy="54476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tabLst>
                <a:tab pos="457200" algn="l"/>
              </a:tabLst>
            </a:pPr>
            <a:r>
              <a:rPr lang="cs-CZ" sz="2800" b="1" dirty="0">
                <a:latin typeface="Times New Roman"/>
                <a:ea typeface="Times New Roman"/>
              </a:rPr>
              <a:t>B</a:t>
            </a:r>
          </a:p>
          <a:p>
            <a:pPr lvl="0">
              <a:spcAft>
                <a:spcPts val="0"/>
              </a:spcAft>
              <a:tabLst>
                <a:tab pos="457200" algn="l"/>
              </a:tabLst>
            </a:pPr>
            <a:endParaRPr lang="cs-CZ" sz="2400" dirty="0" smtClean="0">
              <a:latin typeface="Times New Roman"/>
              <a:ea typeface="Times New Roman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cs-CZ" sz="2400" dirty="0" smtClean="0">
                <a:latin typeface="Times New Roman"/>
                <a:ea typeface="Times New Roman"/>
              </a:rPr>
              <a:t>14,7 t</a:t>
            </a:r>
            <a:endParaRPr lang="cs-CZ" sz="2400" dirty="0">
              <a:latin typeface="Times New Roman"/>
              <a:ea typeface="Times New Roman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cs-CZ" sz="2400" dirty="0" smtClean="0">
                <a:latin typeface="Times New Roman"/>
                <a:ea typeface="Times New Roman"/>
              </a:rPr>
              <a:t>0,85 g/cm</a:t>
            </a:r>
            <a:r>
              <a:rPr lang="cs-CZ" sz="2400" baseline="30000" dirty="0" smtClean="0">
                <a:latin typeface="Times New Roman"/>
                <a:ea typeface="Times New Roman"/>
              </a:rPr>
              <a:t>3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  <a:tabLst>
                <a:tab pos="457200" algn="l"/>
              </a:tabLst>
            </a:pPr>
            <a:endParaRPr lang="cs-CZ" sz="2400" baseline="30000" dirty="0" smtClean="0">
              <a:effectLst/>
              <a:latin typeface="Times New Roman"/>
              <a:ea typeface="Times New Roman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  <a:tabLst>
                <a:tab pos="457200" algn="l"/>
              </a:tabLst>
            </a:pPr>
            <a:endParaRPr lang="cs-CZ" sz="2400" baseline="30000" dirty="0">
              <a:effectLst/>
              <a:latin typeface="Times New Roman"/>
              <a:ea typeface="Times New Roman"/>
            </a:endParaRPr>
          </a:p>
          <a:p>
            <a:pPr lvl="0">
              <a:spcAft>
                <a:spcPts val="0"/>
              </a:spcAft>
              <a:tabLst>
                <a:tab pos="457200" algn="l"/>
              </a:tabLst>
            </a:pPr>
            <a:r>
              <a:rPr lang="cs-CZ" sz="2400" dirty="0" smtClean="0">
                <a:latin typeface="Times New Roman"/>
                <a:ea typeface="Times New Roman"/>
              </a:rPr>
              <a:t>3b + 4b = 7 bodů</a:t>
            </a:r>
          </a:p>
          <a:p>
            <a:pPr lvl="0">
              <a:spcAft>
                <a:spcPts val="0"/>
              </a:spcAft>
              <a:tabLst>
                <a:tab pos="457200" algn="l"/>
              </a:tabLst>
            </a:pPr>
            <a:endParaRPr lang="cs-CZ" sz="2400" dirty="0">
              <a:effectLst/>
              <a:latin typeface="Times New Roman"/>
              <a:ea typeface="Times New Roman"/>
            </a:endParaRPr>
          </a:p>
          <a:p>
            <a:pPr lvl="0">
              <a:spcAft>
                <a:spcPts val="0"/>
              </a:spcAft>
              <a:tabLst>
                <a:tab pos="457200" algn="l"/>
              </a:tabLst>
            </a:pPr>
            <a:r>
              <a:rPr lang="cs-CZ" sz="2400" dirty="0" smtClean="0">
                <a:latin typeface="Times New Roman"/>
                <a:ea typeface="Times New Roman"/>
              </a:rPr>
              <a:t>7 </a:t>
            </a:r>
            <a:r>
              <a:rPr lang="cs-CZ" sz="2400" dirty="0" smtClean="0">
                <a:latin typeface="Times New Roman"/>
                <a:ea typeface="Times New Roman"/>
              </a:rPr>
              <a:t>bodů …………..1</a:t>
            </a:r>
            <a:endParaRPr lang="cs-CZ" sz="2400" dirty="0" smtClean="0">
              <a:latin typeface="Times New Roman"/>
              <a:ea typeface="Times New Roman"/>
            </a:endParaRPr>
          </a:p>
          <a:p>
            <a:pPr lvl="0">
              <a:spcAft>
                <a:spcPts val="0"/>
              </a:spcAft>
              <a:tabLst>
                <a:tab pos="457200" algn="l"/>
              </a:tabLst>
            </a:pPr>
            <a:r>
              <a:rPr lang="cs-CZ" sz="2400" dirty="0" smtClean="0">
                <a:effectLst/>
                <a:latin typeface="Times New Roman"/>
                <a:ea typeface="Times New Roman"/>
              </a:rPr>
              <a:t>6</a:t>
            </a:r>
            <a:r>
              <a:rPr lang="cs-CZ" sz="2400" dirty="0">
                <a:latin typeface="Times New Roman"/>
                <a:ea typeface="Times New Roman"/>
              </a:rPr>
              <a:t> </a:t>
            </a:r>
            <a:r>
              <a:rPr lang="cs-CZ" sz="2400" dirty="0" smtClean="0">
                <a:latin typeface="Times New Roman"/>
                <a:ea typeface="Times New Roman"/>
              </a:rPr>
              <a:t>a 5 bodů……….2</a:t>
            </a:r>
            <a:endParaRPr lang="cs-CZ" sz="2400" dirty="0" smtClean="0">
              <a:effectLst/>
              <a:latin typeface="Times New Roman"/>
              <a:ea typeface="Times New Roman"/>
            </a:endParaRPr>
          </a:p>
          <a:p>
            <a:pPr lvl="0">
              <a:spcAft>
                <a:spcPts val="0"/>
              </a:spcAft>
              <a:tabLst>
                <a:tab pos="457200" algn="l"/>
              </a:tabLst>
            </a:pPr>
            <a:r>
              <a:rPr lang="cs-CZ" sz="2400" dirty="0" smtClean="0">
                <a:latin typeface="Times New Roman"/>
                <a:ea typeface="Times New Roman"/>
              </a:rPr>
              <a:t>4 a 3 body ………3</a:t>
            </a:r>
            <a:endParaRPr lang="cs-CZ" sz="2400" dirty="0" smtClean="0">
              <a:latin typeface="Times New Roman"/>
              <a:ea typeface="Times New Roman"/>
            </a:endParaRPr>
          </a:p>
          <a:p>
            <a:pPr lvl="0">
              <a:spcAft>
                <a:spcPts val="0"/>
              </a:spcAft>
              <a:tabLst>
                <a:tab pos="457200" algn="l"/>
              </a:tabLst>
            </a:pPr>
            <a:r>
              <a:rPr lang="cs-CZ" sz="2400" dirty="0" smtClean="0">
                <a:effectLst/>
                <a:latin typeface="Times New Roman"/>
                <a:ea typeface="Times New Roman"/>
              </a:rPr>
              <a:t>2 a 1 bod ………..4</a:t>
            </a:r>
            <a:endParaRPr lang="cs-CZ" sz="2400" dirty="0" smtClean="0">
              <a:effectLst/>
              <a:latin typeface="Times New Roman"/>
              <a:ea typeface="Times New Roman"/>
            </a:endParaRPr>
          </a:p>
          <a:p>
            <a:pPr lvl="0">
              <a:spcAft>
                <a:spcPts val="0"/>
              </a:spcAft>
              <a:tabLst>
                <a:tab pos="457200" algn="l"/>
              </a:tabLst>
            </a:pPr>
            <a:r>
              <a:rPr lang="cs-CZ" sz="2400" dirty="0" smtClean="0">
                <a:latin typeface="Times New Roman"/>
                <a:ea typeface="Times New Roman"/>
              </a:rPr>
              <a:t>0 bodů …………..5</a:t>
            </a:r>
            <a:endParaRPr lang="cs-CZ" sz="2400" dirty="0" smtClean="0">
              <a:effectLst/>
              <a:latin typeface="Times New Roman"/>
              <a:ea typeface="Times New Roman"/>
            </a:endParaRPr>
          </a:p>
          <a:p>
            <a:pPr lvl="0">
              <a:spcAft>
                <a:spcPts val="0"/>
              </a:spcAft>
              <a:tabLst>
                <a:tab pos="457200" algn="l"/>
              </a:tabLst>
            </a:pPr>
            <a:endParaRPr lang="cs-CZ" sz="2400" dirty="0" smtClean="0">
              <a:effectLst/>
              <a:latin typeface="Times New Roman"/>
              <a:ea typeface="Times New Roman"/>
            </a:endParaRPr>
          </a:p>
          <a:p>
            <a:pPr lvl="0">
              <a:spcAft>
                <a:spcPts val="0"/>
              </a:spcAft>
              <a:tabLst>
                <a:tab pos="457200" algn="l"/>
              </a:tabLst>
            </a:pPr>
            <a:r>
              <a:rPr lang="cs-CZ" sz="2400" dirty="0" smtClean="0">
                <a:effectLst/>
                <a:latin typeface="Times New Roman"/>
                <a:ea typeface="Times New Roman"/>
              </a:rPr>
              <a:t>  </a:t>
            </a:r>
            <a:endParaRPr lang="cs-CZ" dirty="0">
              <a:effectLst/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634540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163</Words>
  <Application>Microsoft Office PowerPoint</Application>
  <PresentationFormat>Předvádění na obrazovce (4:3)</PresentationFormat>
  <Paragraphs>44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Krejsová</dc:creator>
  <cp:lastModifiedBy>Krejsová</cp:lastModifiedBy>
  <cp:revision>3</cp:revision>
  <dcterms:created xsi:type="dcterms:W3CDTF">2012-05-14T20:39:26Z</dcterms:created>
  <dcterms:modified xsi:type="dcterms:W3CDTF">2012-06-04T12:31:12Z</dcterms:modified>
</cp:coreProperties>
</file>