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67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2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A8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73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3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VY_52_INOVACE_35_Teplota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Teplota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FFC910A-AD25-4F14-A72A-8F7972AA3F20}" type="presOf" srcId="{445C7998-7549-48B0-BD68-D4F0167F02E5}" destId="{4D19AB04-24FA-40C2-B203-52AE3D15E171}" srcOrd="1" destOrd="0" presId="urn:microsoft.com/office/officeart/2005/8/layout/target3"/>
    <dgm:cxn modelId="{028549CC-E7F8-450D-B6D3-6499BC52A599}" type="presOf" srcId="{FBBFC3EA-9D9D-4F3A-BEA6-9C2C0E46BF20}" destId="{832BF48F-0145-4429-9E02-8FCA946CCE9E}" srcOrd="1" destOrd="0" presId="urn:microsoft.com/office/officeart/2005/8/layout/target3"/>
    <dgm:cxn modelId="{71532DA2-6E86-4241-87DA-2A74C1FE798C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3F6E3ED-4440-4399-A201-D55C19798953}" type="presOf" srcId="{DAEA276B-ECF9-46F6-A7D3-4693B2D32BC4}" destId="{CDED6FE3-AD8F-4ACC-B6B8-710EDDD97598}" srcOrd="0" destOrd="0" presId="urn:microsoft.com/office/officeart/2005/8/layout/target3"/>
    <dgm:cxn modelId="{4EAAAD36-B4E3-48F0-A8CA-3D9A8225A2D8}" type="presOf" srcId="{C73C7642-F245-4585-8F88-243F9FAEF6CA}" destId="{97289DF2-90F4-4EC2-A9FC-633B00BAB610}" srcOrd="0" destOrd="0" presId="urn:microsoft.com/office/officeart/2005/8/layout/target3"/>
    <dgm:cxn modelId="{6DCFFE3B-6A20-49E9-995A-7CD2B582BB19}" type="presOf" srcId="{C73C7642-F245-4585-8F88-243F9FAEF6CA}" destId="{AA41A67C-3D3F-4AE9-9E0F-5D7F7BB2E741}" srcOrd="1" destOrd="0" presId="urn:microsoft.com/office/officeart/2005/8/layout/target3"/>
    <dgm:cxn modelId="{65B817E4-30EC-4968-B126-65E6549D2CB0}" type="presOf" srcId="{DAEA276B-ECF9-46F6-A7D3-4693B2D32BC4}" destId="{F69A1436-182C-465B-AD7F-FE48E0C090C1}" srcOrd="1" destOrd="0" presId="urn:microsoft.com/office/officeart/2005/8/layout/target3"/>
    <dgm:cxn modelId="{46439D1E-3A55-4E6D-96FB-42933F91DE55}" type="presOf" srcId="{EBC41103-E2E5-4D48-9B4B-425520D3D098}" destId="{F969C235-9271-4D34-B740-D627A121CAD0}" srcOrd="1" destOrd="0" presId="urn:microsoft.com/office/officeart/2005/8/layout/target3"/>
    <dgm:cxn modelId="{72E74D59-EE31-4ABF-BEB2-EAE213B83150}" type="presOf" srcId="{39F8B381-5807-488E-AC22-73DD4140ED4A}" destId="{71045F8C-00FA-488E-A7BD-E2E6753D979D}" srcOrd="0" destOrd="0" presId="urn:microsoft.com/office/officeart/2005/8/layout/target3"/>
    <dgm:cxn modelId="{86CE1D52-627A-4CBA-9061-9808792D4895}" type="presOf" srcId="{019433A1-1324-4DE1-9E6F-32B851095F74}" destId="{A3817367-F2BC-482F-8832-FA00B51DCCF3}" srcOrd="0" destOrd="0" presId="urn:microsoft.com/office/officeart/2005/8/layout/target3"/>
    <dgm:cxn modelId="{662FDAC4-628C-4CD6-BC6D-66E18C766B86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87223BA-B6BA-4495-9FC3-CD57EEA166BE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744DF06-E5F3-4289-A624-2A786CF3E1E6}" type="presOf" srcId="{EBC41103-E2E5-4D48-9B4B-425520D3D098}" destId="{50C2F88D-8688-44C2-A854-691F34009D3B}" srcOrd="0" destOrd="0" presId="urn:microsoft.com/office/officeart/2005/8/layout/target3"/>
    <dgm:cxn modelId="{2E15BA46-82BA-4BEA-96E6-28F55DA9CA7C}" type="presParOf" srcId="{71045F8C-00FA-488E-A7BD-E2E6753D979D}" destId="{3577EC6B-C980-4F34-8C69-4365E7B8FC8C}" srcOrd="0" destOrd="0" presId="urn:microsoft.com/office/officeart/2005/8/layout/target3"/>
    <dgm:cxn modelId="{A449EFE7-821D-4320-A788-2E1314C1F116}" type="presParOf" srcId="{71045F8C-00FA-488E-A7BD-E2E6753D979D}" destId="{6940EB87-DC1D-4BC3-9408-9AC2E1FFC039}" srcOrd="1" destOrd="0" presId="urn:microsoft.com/office/officeart/2005/8/layout/target3"/>
    <dgm:cxn modelId="{60EBB11E-F56B-4837-B717-8C6B9B32D21E}" type="presParOf" srcId="{71045F8C-00FA-488E-A7BD-E2E6753D979D}" destId="{BC35EE03-4121-4EF9-923D-7CB6D30D358D}" srcOrd="2" destOrd="0" presId="urn:microsoft.com/office/officeart/2005/8/layout/target3"/>
    <dgm:cxn modelId="{11AFAA6C-E98B-4799-82B7-4FC6C1730F21}" type="presParOf" srcId="{71045F8C-00FA-488E-A7BD-E2E6753D979D}" destId="{C95EEA27-3CBF-4645-A92D-9D8AF5C1CBFC}" srcOrd="3" destOrd="0" presId="urn:microsoft.com/office/officeart/2005/8/layout/target3"/>
    <dgm:cxn modelId="{1C05F471-EA75-40B3-BFDB-D6B1D55BF6CE}" type="presParOf" srcId="{71045F8C-00FA-488E-A7BD-E2E6753D979D}" destId="{851BB866-B6AE-4566-893F-4C635BA974FC}" srcOrd="4" destOrd="0" presId="urn:microsoft.com/office/officeart/2005/8/layout/target3"/>
    <dgm:cxn modelId="{59BEA288-DFC3-449F-A3C2-00A2618BFA42}" type="presParOf" srcId="{71045F8C-00FA-488E-A7BD-E2E6753D979D}" destId="{643EA938-EDE0-4533-ACCC-D2BD6F3A527C}" srcOrd="5" destOrd="0" presId="urn:microsoft.com/office/officeart/2005/8/layout/target3"/>
    <dgm:cxn modelId="{52E6DB08-EAA1-4F65-9CCF-286A0286697F}" type="presParOf" srcId="{71045F8C-00FA-488E-A7BD-E2E6753D979D}" destId="{92F31B18-D66D-4CC7-89B9-378928DE877D}" srcOrd="6" destOrd="0" presId="urn:microsoft.com/office/officeart/2005/8/layout/target3"/>
    <dgm:cxn modelId="{71693E51-30EC-4C07-A525-D7DD04CE5AB4}" type="presParOf" srcId="{71045F8C-00FA-488E-A7BD-E2E6753D979D}" destId="{902074E1-B931-4618-97F1-FADBE82E9C3C}" srcOrd="7" destOrd="0" presId="urn:microsoft.com/office/officeart/2005/8/layout/target3"/>
    <dgm:cxn modelId="{F96095DF-1762-46D4-BA68-A12699A24992}" type="presParOf" srcId="{71045F8C-00FA-488E-A7BD-E2E6753D979D}" destId="{A3817367-F2BC-482F-8832-FA00B51DCCF3}" srcOrd="8" destOrd="0" presId="urn:microsoft.com/office/officeart/2005/8/layout/target3"/>
    <dgm:cxn modelId="{46A48FE4-D436-4152-839D-5C33716C1127}" type="presParOf" srcId="{71045F8C-00FA-488E-A7BD-E2E6753D979D}" destId="{626ABFF6-56C8-4386-B662-68EC364EED9D}" srcOrd="9" destOrd="0" presId="urn:microsoft.com/office/officeart/2005/8/layout/target3"/>
    <dgm:cxn modelId="{36F77C37-ECFF-4C43-9CB7-568582016228}" type="presParOf" srcId="{71045F8C-00FA-488E-A7BD-E2E6753D979D}" destId="{6DB11F1C-D028-4800-9625-6611CA9DE6D4}" srcOrd="10" destOrd="0" presId="urn:microsoft.com/office/officeart/2005/8/layout/target3"/>
    <dgm:cxn modelId="{6997781A-A113-4B79-9186-DD513CB0793C}" type="presParOf" srcId="{71045F8C-00FA-488E-A7BD-E2E6753D979D}" destId="{CDED6FE3-AD8F-4ACC-B6B8-710EDDD97598}" srcOrd="11" destOrd="0" presId="urn:microsoft.com/office/officeart/2005/8/layout/target3"/>
    <dgm:cxn modelId="{7F8F3E63-ED2F-4E44-BCDC-284FD499837F}" type="presParOf" srcId="{71045F8C-00FA-488E-A7BD-E2E6753D979D}" destId="{397AC6D7-84A6-4150-958F-83C92D9ACF38}" srcOrd="12" destOrd="0" presId="urn:microsoft.com/office/officeart/2005/8/layout/target3"/>
    <dgm:cxn modelId="{1E519420-FDAE-4ECE-A849-5622316BC58A}" type="presParOf" srcId="{71045F8C-00FA-488E-A7BD-E2E6753D979D}" destId="{D7419528-33A6-416D-9E64-B3F7915C5149}" srcOrd="13" destOrd="0" presId="urn:microsoft.com/office/officeart/2005/8/layout/target3"/>
    <dgm:cxn modelId="{AB3B88C5-ECBC-4DD6-8AA8-360D7EBF8A9B}" type="presParOf" srcId="{71045F8C-00FA-488E-A7BD-E2E6753D979D}" destId="{97289DF2-90F4-4EC2-A9FC-633B00BAB610}" srcOrd="14" destOrd="0" presId="urn:microsoft.com/office/officeart/2005/8/layout/target3"/>
    <dgm:cxn modelId="{B6F18CB6-7E39-46CA-932F-6DBA27037CE4}" type="presParOf" srcId="{71045F8C-00FA-488E-A7BD-E2E6753D979D}" destId="{234EBA9D-95B4-4C20-A84E-6F65F1085DC6}" srcOrd="15" destOrd="0" presId="urn:microsoft.com/office/officeart/2005/8/layout/target3"/>
    <dgm:cxn modelId="{9339AC34-ADF4-4141-802E-C6D88C75A541}" type="presParOf" srcId="{71045F8C-00FA-488E-A7BD-E2E6753D979D}" destId="{12255512-213F-41DF-90A6-8B4CD74A2B52}" srcOrd="16" destOrd="0" presId="urn:microsoft.com/office/officeart/2005/8/layout/target3"/>
    <dgm:cxn modelId="{04070D65-383D-4524-93EE-7DA3525935ED}" type="presParOf" srcId="{71045F8C-00FA-488E-A7BD-E2E6753D979D}" destId="{50C2F88D-8688-44C2-A854-691F34009D3B}" srcOrd="17" destOrd="0" presId="urn:microsoft.com/office/officeart/2005/8/layout/target3"/>
    <dgm:cxn modelId="{AD98717C-64DD-4BDE-AF71-BB7D965C801F}" type="presParOf" srcId="{71045F8C-00FA-488E-A7BD-E2E6753D979D}" destId="{4D19AB04-24FA-40C2-B203-52AE3D15E171}" srcOrd="18" destOrd="0" presId="urn:microsoft.com/office/officeart/2005/8/layout/target3"/>
    <dgm:cxn modelId="{5CDAFBD7-1A67-4090-9051-D0A9C41C355D}" type="presParOf" srcId="{71045F8C-00FA-488E-A7BD-E2E6753D979D}" destId="{832BF48F-0145-4429-9E02-8FCA946CCE9E}" srcOrd="19" destOrd="0" presId="urn:microsoft.com/office/officeart/2005/8/layout/target3"/>
    <dgm:cxn modelId="{D5FF7B9A-939A-43B4-80FF-B1AA1DB877E1}" type="presParOf" srcId="{71045F8C-00FA-488E-A7BD-E2E6753D979D}" destId="{E7297F21-D4FD-4A41-AE58-814D01A6B5E7}" srcOrd="20" destOrd="0" presId="urn:microsoft.com/office/officeart/2005/8/layout/target3"/>
    <dgm:cxn modelId="{F5D63540-4348-43FA-83D5-EF2173EF7305}" type="presParOf" srcId="{71045F8C-00FA-488E-A7BD-E2E6753D979D}" destId="{F69A1436-182C-465B-AD7F-FE48E0C090C1}" srcOrd="21" destOrd="0" presId="urn:microsoft.com/office/officeart/2005/8/layout/target3"/>
    <dgm:cxn modelId="{0152BA36-F72A-4BD5-B9B7-5597743ECA5E}" type="presParOf" srcId="{71045F8C-00FA-488E-A7BD-E2E6753D979D}" destId="{AA41A67C-3D3F-4AE9-9E0F-5D7F7BB2E741}" srcOrd="22" destOrd="0" presId="urn:microsoft.com/office/officeart/2005/8/layout/target3"/>
    <dgm:cxn modelId="{F0AAFA27-D90A-49B5-940A-5A513BEA8BB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VY_52_INOVACE_35_Teplota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Teplota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948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522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255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204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05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746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854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01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25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106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899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92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629F089-5169-41A6-A369-95F9757E1DBF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725C80B-BE1D-44B5-8B5E-D4760398B0F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12" Type="http://schemas.openxmlformats.org/officeDocument/2006/relationships/image" Target="../media/image13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e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94230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674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525832"/>
              </p:ext>
            </p:extLst>
          </p:nvPr>
        </p:nvGraphicFramePr>
        <p:xfrm>
          <a:off x="1524000" y="1397000"/>
          <a:ext cx="6096000" cy="266700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Sešit, různé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typy teploměrů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Výklad nového</a:t>
                      </a:r>
                      <a:r>
                        <a:rPr lang="cs-CZ" baseline="0" dirty="0" smtClean="0"/>
                        <a:t> učiva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si prohlédnou různé typy</a:t>
                      </a:r>
                      <a:r>
                        <a:rPr lang="cs-CZ" baseline="0" dirty="0" smtClean="0"/>
                        <a:t> teploměrů, zapíší poznámky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025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6.ročník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93571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4" name="Picture 26" descr="C:\Users\Krejsová\AppData\Local\Microsoft\Windows\Temporary Internet Files\Content.IE5\AF19HDOE\MP900402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319209"/>
            <a:ext cx="2051720" cy="153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Krejsová\AppData\Local\Microsoft\Windows\Temporary Internet Files\Content.IE5\1B2SDQKH\MC900424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9117"/>
            <a:ext cx="19558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Krejsová\AppData\Local\Microsoft\Windows\Temporary Internet Files\Content.IE5\24NWSEIX\MC900411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911" y="334566"/>
            <a:ext cx="1603983" cy="1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Grp="1" noChangeAspect="1" noChangeArrowheads="1"/>
          </p:cNvPicPr>
          <p:nvPr>
            <p:ph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7943">
            <a:off x="7830207" y="268809"/>
            <a:ext cx="920750" cy="2036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Krejsová\AppData\Local\Microsoft\Windows\Temporary Internet Files\Content.IE5\56TU68TU\MC9003468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339" y="2857713"/>
            <a:ext cx="2558661" cy="242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rejsová\AppData\Local\Microsoft\Windows\Temporary Internet Files\Content.IE5\HW1QB9ZW\MC90043258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704" y="11479"/>
            <a:ext cx="2007193" cy="2007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rejsová\AppData\Local\Microsoft\Windows\Temporary Internet Files\Content.IE5\1B2SDQKH\MP90043127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56" y="4657242"/>
            <a:ext cx="1767064" cy="176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rejsová\AppData\Local\Microsoft\Windows\Temporary Internet Files\Content.IE5\1B2SDQKH\MC9001989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103678"/>
            <a:ext cx="2782773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rejsová\AppData\Local\Microsoft\Windows\Temporary Internet Files\Content.IE5\DL1NC0EJ\MC9000787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821" y="2963975"/>
            <a:ext cx="2064584" cy="221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Krejsová\AppData\Local\Microsoft\Windows\Temporary Internet Files\Content.IE5\DL1NC0EJ\MC90028578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328" y="2482647"/>
            <a:ext cx="1782860" cy="210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Krejsová\AppData\Local\Microsoft\Windows\Temporary Internet Files\Content.IE5\DL1NC0EJ\MC9003520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59911"/>
            <a:ext cx="1010970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0" y="-11238"/>
            <a:ext cx="9144000" cy="6858000"/>
            <a:chOff x="-3107089" y="908720"/>
            <a:chExt cx="9144000" cy="6858000"/>
          </a:xfrm>
        </p:grpSpPr>
        <p:sp>
          <p:nvSpPr>
            <p:cNvPr id="5" name="Obdélník 4"/>
            <p:cNvSpPr/>
            <p:nvPr/>
          </p:nvSpPr>
          <p:spPr>
            <a:xfrm>
              <a:off x="-3107089" y="908720"/>
              <a:ext cx="9144000" cy="685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láček 3"/>
            <p:cNvSpPr/>
            <p:nvPr/>
          </p:nvSpPr>
          <p:spPr>
            <a:xfrm>
              <a:off x="-1332656" y="1667283"/>
              <a:ext cx="6120680" cy="4176464"/>
            </a:xfrm>
            <a:prstGeom prst="cloudCallout">
              <a:avLst>
                <a:gd name="adj1" fmla="val -21056"/>
                <a:gd name="adj2" fmla="val 80473"/>
              </a:avLst>
            </a:prstGeom>
            <a:solidFill>
              <a:schemeClr val="accent6">
                <a:lumMod val="40000"/>
                <a:lumOff val="60000"/>
              </a:schemeClr>
            </a:solidFill>
            <a:ln w="57150"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accent2">
                      <a:lumMod val="75000"/>
                    </a:schemeClr>
                  </a:solidFill>
                </a:rPr>
                <a:t>S čím souvisí pocity z obrázků???</a:t>
              </a:r>
              <a:endParaRPr lang="cs-CZ" sz="3600" b="1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149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-171400"/>
            <a:ext cx="8229600" cy="1600200"/>
          </a:xfrm>
        </p:spPr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9259" y="127002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značka</a:t>
            </a:r>
            <a:r>
              <a:rPr lang="cs-CZ" sz="2800" dirty="0"/>
              <a:t>:</a:t>
            </a:r>
            <a:r>
              <a:rPr lang="cs-CZ" sz="5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 </a:t>
            </a:r>
            <a:r>
              <a:rPr lang="cs-CZ" sz="54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t</a:t>
            </a:r>
          </a:p>
          <a:p>
            <a:pPr marL="0" indent="0">
              <a:buNone/>
            </a:pPr>
            <a:r>
              <a:rPr lang="cs-CZ" sz="2800" dirty="0" smtClean="0"/>
              <a:t>jednotka : </a:t>
            </a:r>
            <a:r>
              <a:rPr lang="cs-CZ" sz="44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1°C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Jednotka teploty se nazývá podle švédského fyzika a astronoma </a:t>
            </a:r>
            <a:r>
              <a:rPr lang="cs-CZ" sz="36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André Celsia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Teplotu měříme pomocí teploměrů</a:t>
            </a:r>
            <a:endParaRPr lang="cs-CZ" sz="2800" dirty="0"/>
          </a:p>
        </p:txBody>
      </p:sp>
      <p:pic>
        <p:nvPicPr>
          <p:cNvPr id="6" name="Picture 5" descr="C:\Users\Krejsová\AppData\Local\Microsoft\Windows\Temporary Internet Files\Content.IE5\AF19HDOE\MC900199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77516" y="4777261"/>
            <a:ext cx="60829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Krejsová\AppData\Local\Microsoft\Windows\Temporary Internet Files\Content.IE5\1WIF3LAY\MC900238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1288">
            <a:off x="6525908" y="4370417"/>
            <a:ext cx="2031072" cy="187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56176" y="1061060"/>
            <a:ext cx="223170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Fahrenheit; </a:t>
            </a:r>
          </a:p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v USA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r>
              <a:rPr lang="cs-CZ" dirty="0" smtClean="0"/>
              <a:t>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32 °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F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bod </a:t>
            </a:r>
            <a:endParaRPr lang="cs-CZ" sz="28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mrazu vody</a:t>
            </a:r>
          </a:p>
          <a:p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6156176" y="586128"/>
            <a:ext cx="2231701" cy="2887469"/>
            <a:chOff x="5977381" y="474080"/>
            <a:chExt cx="2231701" cy="2887469"/>
          </a:xfrm>
        </p:grpSpPr>
        <p:sp>
          <p:nvSpPr>
            <p:cNvPr id="7" name="Obdélník 6"/>
            <p:cNvSpPr/>
            <p:nvPr/>
          </p:nvSpPr>
          <p:spPr>
            <a:xfrm>
              <a:off x="5977381" y="1061060"/>
              <a:ext cx="2231701" cy="224676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13" descr="C:\Users\Krejsová\AppData\Local\Microsoft\Windows\Temporary Internet Files\Content.IE5\24NWSEIX\MC900413624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54177">
              <a:off x="6228033" y="474080"/>
              <a:ext cx="1920345" cy="2887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57971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716016" y="4624182"/>
            <a:ext cx="3024336" cy="821042"/>
            <a:chOff x="5148064" y="3652074"/>
            <a:chExt cx="3024336" cy="821042"/>
          </a:xfrm>
        </p:grpSpPr>
        <p:sp>
          <p:nvSpPr>
            <p:cNvPr id="6" name="Krychle 5"/>
            <p:cNvSpPr/>
            <p:nvPr/>
          </p:nvSpPr>
          <p:spPr>
            <a:xfrm>
              <a:off x="5148064" y="3789040"/>
              <a:ext cx="3024336" cy="684076"/>
            </a:xfrm>
            <a:prstGeom prst="cube">
              <a:avLst>
                <a:gd name="adj" fmla="val 78867"/>
              </a:avLst>
            </a:prstGeom>
            <a:solidFill>
              <a:srgbClr val="F2A82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5148064" y="3652074"/>
              <a:ext cx="3024336" cy="684076"/>
            </a:xfrm>
            <a:prstGeom prst="cube">
              <a:avLst>
                <a:gd name="adj" fmla="val 78867"/>
              </a:avLst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r>
              <a:rPr lang="cs-CZ" dirty="0" smtClean="0"/>
              <a:t>Teploměry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bimetalový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založen na rozdílné délkové roztažnosti dvou kovů</a:t>
            </a:r>
          </a:p>
          <a:p>
            <a:pPr marL="0" indent="0">
              <a:buNone/>
            </a:pPr>
            <a:r>
              <a:rPr lang="cs-CZ" sz="2800" dirty="0" smtClean="0"/>
              <a:t>        ocel + mosaz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kapalinový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založen na zvětšení objemu </a:t>
            </a:r>
            <a:r>
              <a:rPr lang="cs-CZ" sz="2800" dirty="0"/>
              <a:t>kapaliny (</a:t>
            </a:r>
            <a:r>
              <a:rPr lang="cs-CZ" sz="2800" dirty="0" smtClean="0"/>
              <a:t>většinou rtuti nebo  obarveného lihu) při zahřívání a naopak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  <a:ea typeface="+mj-ea"/>
              <a:cs typeface="+mj-cs"/>
            </a:endParaRPr>
          </a:p>
        </p:txBody>
      </p:sp>
      <p:pic>
        <p:nvPicPr>
          <p:cNvPr id="9" name="Picture 8" descr="C:\Users\Krejsová\AppData\Local\Microsoft\Windows\Temporary Internet Files\Content.IE5\TK90EAW9\MC900238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66220"/>
            <a:ext cx="1944216" cy="1799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120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05142" y="548680"/>
            <a:ext cx="81171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Stupnice kapalinového teploměru </a:t>
            </a:r>
            <a:endParaRPr lang="cs-CZ" sz="4000" dirty="0" smtClean="0">
              <a:solidFill>
                <a:srgbClr val="2F5897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  <a:p>
            <a:r>
              <a:rPr lang="cs-CZ" sz="40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vychází </a:t>
            </a:r>
            <a:r>
              <a:rPr lang="cs-CZ" sz="40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ze dvou důležitých </a:t>
            </a:r>
            <a:r>
              <a:rPr lang="cs-CZ" sz="40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bodů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54970"/>
            <a:ext cx="3816424" cy="2622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536" y="2348880"/>
            <a:ext cx="287732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Bod varu vody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100 °C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791561" y="3212976"/>
            <a:ext cx="2956903" cy="2808312"/>
            <a:chOff x="5791561" y="3212976"/>
            <a:chExt cx="2956903" cy="2808312"/>
          </a:xfrm>
        </p:grpSpPr>
        <p:pic>
          <p:nvPicPr>
            <p:cNvPr id="1030" name="Picture 6" descr="C:\Users\Krejsová\AppData\Local\Microsoft\Windows\Temporary Internet Files\Content.IE5\TK90EAW9\MC900215837[1].wmf"/>
            <p:cNvPicPr>
              <a:picLocks noChangeAspect="1" noChangeArrowheads="1"/>
            </p:cNvPicPr>
            <p:nvPr/>
          </p:nvPicPr>
          <p:blipFill>
            <a:blip r:embed="rId3" cstate="print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012160" y="4286795"/>
              <a:ext cx="2736304" cy="1734493"/>
            </a:xfrm>
            <a:prstGeom prst="rect">
              <a:avLst/>
            </a:prstGeom>
            <a:noFill/>
          </p:spPr>
        </p:pic>
        <p:sp>
          <p:nvSpPr>
            <p:cNvPr id="14" name="TextovéPole 13"/>
            <p:cNvSpPr txBox="1"/>
            <p:nvPr/>
          </p:nvSpPr>
          <p:spPr>
            <a:xfrm>
              <a:off x="5791561" y="3212976"/>
              <a:ext cx="2627642" cy="107721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Bod tání ledu</a:t>
              </a:r>
            </a:p>
            <a:p>
              <a:r>
                <a:rPr lang="cs-CZ" sz="3200" b="1" dirty="0" smtClean="0">
                  <a:solidFill>
                    <a:srgbClr val="FF0000"/>
                  </a:solidFill>
                </a:rPr>
                <a:t>0°C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6542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85266">
            <a:off x="4754795" y="1589075"/>
            <a:ext cx="2882752" cy="2056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Kapalinové teploměry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184" y="908720"/>
            <a:ext cx="452596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59757">
            <a:off x="5240401" y="4126535"/>
            <a:ext cx="2593220" cy="261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Users\Krejsová\AppData\Local\Microsoft\Windows\Temporary Internet Files\Content.IE5\HW1QB9ZW\MP90039051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678025"/>
            <a:ext cx="2980928" cy="29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268760"/>
            <a:ext cx="424847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lihový, rtuťový, laboratorní, koupelový, zavařovací,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okenní, pokojový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, lékařský,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akvarijní…….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3644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Lékařský teploměr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Odpovídá kolísání teploty lidského těla, proto rozsah </a:t>
            </a:r>
            <a:r>
              <a:rPr lang="cs-CZ" sz="2800" dirty="0"/>
              <a:t>tohoto teploměru </a:t>
            </a:r>
            <a:r>
              <a:rPr lang="cs-CZ" sz="2800" dirty="0" smtClean="0"/>
              <a:t>je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od </a:t>
            </a:r>
            <a:r>
              <a:rPr lang="cs-CZ" sz="2800" dirty="0" smtClean="0">
                <a:solidFill>
                  <a:srgbClr val="FF0000"/>
                </a:solidFill>
              </a:rPr>
              <a:t>34°C do 42°C </a:t>
            </a:r>
            <a:r>
              <a:rPr lang="cs-CZ" sz="2800" dirty="0" smtClean="0"/>
              <a:t>s dělením na desetiny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1 dílek </a:t>
            </a:r>
            <a:r>
              <a:rPr lang="cs-CZ" sz="2800" dirty="0" smtClean="0">
                <a:latin typeface="Cambria Math"/>
                <a:ea typeface="Cambria Math"/>
              </a:rPr>
              <a:t>≙ </a:t>
            </a:r>
            <a:r>
              <a:rPr lang="cs-CZ" sz="2800" dirty="0"/>
              <a:t>0,1 °</a:t>
            </a:r>
            <a:r>
              <a:rPr lang="cs-CZ" sz="2800" dirty="0" smtClean="0"/>
              <a:t>C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Normální teplota lidského těla je do 37°C</a:t>
            </a:r>
            <a:endParaRPr lang="cs-CZ" sz="2800" dirty="0"/>
          </a:p>
        </p:txBody>
      </p:sp>
      <p:pic>
        <p:nvPicPr>
          <p:cNvPr id="7170" name="Picture 2" descr="C:\Users\Krejsová\AppData\Local\Microsoft\Windows\Temporary Internet Files\Content.IE5\TK90EAW9\MC900347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20"/>
            <a:ext cx="3525189" cy="28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Krejsová\AppData\Local\Microsoft\Windows\Temporary Internet Files\Content.IE5\56TU68TU\MC900423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51944" y="3817666"/>
            <a:ext cx="2258957" cy="155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97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229600" cy="1600200"/>
          </a:xfrm>
        </p:spPr>
        <p:txBody>
          <a:bodyPr/>
          <a:lstStyle/>
          <a:p>
            <a:r>
              <a:rPr lang="cs-CZ" dirty="0"/>
              <a:t>Termograf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544616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je fyzikální a meteorologický přístroj, jenž slouží k měření a zápisu naměřené teploty vzduchu v závislosti na 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čase.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8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Zařízení  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v průběhu času automaticky vykresluje křivku průběhu teplot 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vzduchu.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24567"/>
            <a:ext cx="4236112" cy="2384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264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 se změnila teplota v daných případech, kdy se zvýšila, kdy naopak snížila?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z 15°C na 26°C             o 11°C, zvýšila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 -8°C na -18°C	       o 10°C, snížila	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 -19°C na -2°C	       o 17°C, zvýšila	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 19°C na -2°C 	       o </a:t>
            </a:r>
            <a:r>
              <a:rPr lang="cs-CZ" sz="2800" dirty="0" smtClean="0"/>
              <a:t>21°C</a:t>
            </a:r>
            <a:r>
              <a:rPr lang="cs-CZ" sz="2800" dirty="0" smtClean="0"/>
              <a:t>, snížila</a:t>
            </a:r>
            <a:endParaRPr lang="cs-CZ" sz="2800" dirty="0"/>
          </a:p>
        </p:txBody>
      </p:sp>
      <p:pic>
        <p:nvPicPr>
          <p:cNvPr id="6147" name="Picture 3" descr="C:\Users\Krejsová\AppData\Local\Microsoft\Windows\Temporary Internet Files\Content.IE5\HW1QB9ZW\MC90023234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4904"/>
            <a:ext cx="3600400" cy="3204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rejsová\AppData\Local\Microsoft\Windows\Temporary Internet Files\Content.IE5\1WIF3LAY\MM9002889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97152"/>
            <a:ext cx="1572554" cy="179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82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25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251</TotalTime>
  <Words>290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Exekutivní</vt:lpstr>
      <vt:lpstr>Prezentace aplikace PowerPoint</vt:lpstr>
      <vt:lpstr>Anotace</vt:lpstr>
      <vt:lpstr>Teplota</vt:lpstr>
      <vt:lpstr>Prezentace aplikace PowerPoint</vt:lpstr>
      <vt:lpstr>Teplota</vt:lpstr>
      <vt:lpstr>Teploměry</vt:lpstr>
      <vt:lpstr>Prezentace aplikace PowerPoint</vt:lpstr>
      <vt:lpstr>Kapalinové teploměry</vt:lpstr>
      <vt:lpstr>Lékařský teploměr</vt:lpstr>
      <vt:lpstr>Termograf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25</cp:revision>
  <dcterms:created xsi:type="dcterms:W3CDTF">2012-05-22T04:13:28Z</dcterms:created>
  <dcterms:modified xsi:type="dcterms:W3CDTF">2012-06-04T12:28:05Z</dcterms:modified>
</cp:coreProperties>
</file>