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4" r:id="rId2"/>
    <p:sldId id="275" r:id="rId3"/>
    <p:sldId id="258" r:id="rId4"/>
    <p:sldId id="261" r:id="rId5"/>
    <p:sldId id="272" r:id="rId6"/>
    <p:sldId id="273" r:id="rId7"/>
    <p:sldId id="264" r:id="rId8"/>
    <p:sldId id="260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63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4DA4CD1-2D52-4AB2-B785-1292572A2307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C379C3F-B972-4303-BFC5-533E4FEB9A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Mistr Jan Hus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latin typeface="Calibri" pitchFamily="34" charset="0"/>
                <a:cs typeface="Calibri" pitchFamily="34" charset="0"/>
              </a:rPr>
              <a:t>VY_32_INOVACE_112_Mistr - Jan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Hus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301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Mgr. Eva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8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.4.2011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7.r.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Opakování Mistr Jan Hus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výklad, opakování, prověření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orientace v základních pojmech a událostech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Mistr Jan Hus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3474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Mistr Jan Hus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výuka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159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3" y="764704"/>
            <a:ext cx="4176465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976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124744"/>
            <a:ext cx="4464496" cy="48245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5410671"/>
            <a:ext cx="55446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Pomník Jana Husa v rodném městě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41914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Narozen v jihočeském Husinci.</a:t>
            </a:r>
            <a:endParaRPr lang="cs-CZ" sz="3200" dirty="0"/>
          </a:p>
        </p:txBody>
      </p:sp>
      <p:sp>
        <p:nvSpPr>
          <p:cNvPr id="3" name="Zahnutá šipka doleva 2"/>
          <p:cNvSpPr/>
          <p:nvPr/>
        </p:nvSpPr>
        <p:spPr>
          <a:xfrm>
            <a:off x="3419872" y="2636912"/>
            <a:ext cx="1584176" cy="1368152"/>
          </a:xfrm>
          <a:prstGeom prst="curvedLeftArrow">
            <a:avLst>
              <a:gd name="adj1" fmla="val 17622"/>
              <a:gd name="adj2" fmla="val 48778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0688" y="4293096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Byl rektorem na Univerzitě Karlově. Kázal v Betlémské kapli v </a:t>
            </a:r>
            <a:r>
              <a:rPr lang="cs-CZ" sz="3200" dirty="0" smtClean="0"/>
              <a:t>Praze.</a:t>
            </a:r>
            <a:endParaRPr lang="cs-CZ" sz="3200" dirty="0"/>
          </a:p>
        </p:txBody>
      </p:sp>
      <p:sp>
        <p:nvSpPr>
          <p:cNvPr id="6" name="Šipka dolů 5"/>
          <p:cNvSpPr/>
          <p:nvPr/>
        </p:nvSpPr>
        <p:spPr>
          <a:xfrm>
            <a:off x="4211960" y="558924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320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220px-Betlemska_kap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42312"/>
            <a:ext cx="5285825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8595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985083"/>
            <a:ext cx="84249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Zjednodušil pravopis. Odstranil spřežky  nahradil je nabodeníčkem krátkým </a:t>
            </a:r>
          </a:p>
          <a:p>
            <a:r>
              <a:rPr lang="cs-CZ" sz="3200" dirty="0" smtClean="0"/>
              <a:t>a dlouhým – dnešním háčkem a čárkou nad písmenem.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>
            <a:off x="3707904" y="3573016"/>
            <a:ext cx="936104" cy="2808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3675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628800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1409 – pod jeho vlivem vydal Václav IV. Dekret kutnohorský.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913" y="3390217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Dekret upravoval počet hlasů na Univerzitě Karlově v poměru 3:1 ve prospěch Čechů.</a:t>
            </a:r>
            <a:endParaRPr lang="cs-CZ" sz="3200" dirty="0"/>
          </a:p>
        </p:txBody>
      </p:sp>
      <p:sp>
        <p:nvSpPr>
          <p:cNvPr id="2" name="Dvojitá šipka 1"/>
          <p:cNvSpPr/>
          <p:nvPr/>
        </p:nvSpPr>
        <p:spPr>
          <a:xfrm rot="7641885">
            <a:off x="3203848" y="5445224"/>
            <a:ext cx="648072" cy="64807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714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67687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Kázal proti prodávání odpustků a narůstající moci církve.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24944"/>
            <a:ext cx="79208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1412 byl dán papežem do klatby a nad Prahou byl vyhlášen interdikt (t.j. po dobu přítomnosti Jana Husa v Praze se nesměly konat žádné církevní obřady.)</a:t>
            </a:r>
            <a:endParaRPr lang="cs-CZ" sz="3200" dirty="0"/>
          </a:p>
        </p:txBody>
      </p:sp>
      <p:sp>
        <p:nvSpPr>
          <p:cNvPr id="5" name="Blesk 4"/>
          <p:cNvSpPr/>
          <p:nvPr/>
        </p:nvSpPr>
        <p:spPr>
          <a:xfrm>
            <a:off x="3419872" y="5301208"/>
            <a:ext cx="1296144" cy="1440160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684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7921" y="2636912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odchodu z Prahy kázal na Kozím Hrádku.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76441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7272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1414 odchází pod ochranou glejtu (listina od císaře Zikmunda Lucemburského) do Kostnice na církevní koncil hájit svoje učení.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1842" y="3538915"/>
            <a:ext cx="2450238" cy="301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30334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980728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příjezdu je zatčen a uvězněn.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2927" y="2701012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koncilu odmítl odvolat svoje </a:t>
            </a:r>
            <a:r>
              <a:rPr lang="cs-CZ" sz="3200" dirty="0" smtClean="0"/>
              <a:t>učení, </a:t>
            </a:r>
            <a:r>
              <a:rPr lang="cs-CZ" sz="3200" dirty="0" smtClean="0"/>
              <a:t>a proto byl</a:t>
            </a:r>
            <a:endParaRPr lang="cs-CZ" sz="3200" dirty="0"/>
          </a:p>
        </p:txBody>
      </p:sp>
      <p:sp>
        <p:nvSpPr>
          <p:cNvPr id="6" name="Šipka dolů 5"/>
          <p:cNvSpPr/>
          <p:nvPr/>
        </p:nvSpPr>
        <p:spPr>
          <a:xfrm>
            <a:off x="3767383" y="4293096"/>
            <a:ext cx="1249194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480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636912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6.7. 1415 upálen.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064748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196752"/>
            <a:ext cx="6336704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5506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6007"/>
            <a:ext cx="243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Zdroje informací: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784586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 Hus.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2011-04-04]. Dostupné z WWW: &lt;http://cs.wikipedia.org/wiki/</a:t>
            </a:r>
            <a:r>
              <a:rPr lang="cs-CZ" dirty="0" err="1"/>
              <a:t>Jan_Hus</a:t>
            </a:r>
            <a:r>
              <a:rPr lang="cs-CZ" dirty="0"/>
              <a:t>&gt;.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2319" y="1808318"/>
            <a:ext cx="842493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white"/>
                </a:solidFill>
              </a:rPr>
              <a:t>Betl%C3%A9msk%C3%A1 kaple. In </a:t>
            </a:r>
            <a:r>
              <a:rPr lang="cs-CZ" dirty="0" err="1">
                <a:solidFill>
                  <a:prstClr val="white"/>
                </a:solidFill>
              </a:rPr>
              <a:t>Wikipedia</a:t>
            </a:r>
            <a:r>
              <a:rPr lang="cs-CZ" dirty="0">
                <a:solidFill>
                  <a:prstClr val="white"/>
                </a:solidFill>
              </a:rPr>
              <a:t> : </a:t>
            </a:r>
            <a:r>
              <a:rPr lang="cs-CZ" dirty="0" err="1">
                <a:solidFill>
                  <a:prstClr val="white"/>
                </a:solidFill>
              </a:rPr>
              <a:t>the</a:t>
            </a:r>
            <a:r>
              <a:rPr lang="cs-CZ" dirty="0">
                <a:solidFill>
                  <a:prstClr val="white"/>
                </a:solidFill>
              </a:rPr>
              <a:t> free </a:t>
            </a:r>
            <a:r>
              <a:rPr lang="cs-CZ" dirty="0" err="1">
                <a:solidFill>
                  <a:prstClr val="white"/>
                </a:solidFill>
              </a:rPr>
              <a:t>encyclopedia</a:t>
            </a:r>
            <a:r>
              <a:rPr lang="cs-CZ" dirty="0">
                <a:solidFill>
                  <a:prstClr val="white"/>
                </a:solidFill>
              </a:rPr>
              <a:t> [online]. St. </a:t>
            </a:r>
            <a:r>
              <a:rPr lang="cs-CZ" dirty="0" err="1">
                <a:solidFill>
                  <a:prstClr val="white"/>
                </a:solidFill>
              </a:rPr>
              <a:t>Petersburg</a:t>
            </a:r>
            <a:r>
              <a:rPr lang="cs-CZ" dirty="0">
                <a:solidFill>
                  <a:prstClr val="white"/>
                </a:solidFill>
              </a:rPr>
              <a:t> (Florida) : </a:t>
            </a:r>
            <a:r>
              <a:rPr lang="cs-CZ" dirty="0" err="1">
                <a:solidFill>
                  <a:prstClr val="white"/>
                </a:solidFill>
              </a:rPr>
              <a:t>Wikipedia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err="1">
                <a:solidFill>
                  <a:prstClr val="white"/>
                </a:solidFill>
              </a:rPr>
              <a:t>Foundation</a:t>
            </a:r>
            <a:r>
              <a:rPr lang="cs-CZ" dirty="0">
                <a:solidFill>
                  <a:prstClr val="white"/>
                </a:solidFill>
              </a:rPr>
              <a:t>, [cit. 2011-04-04]. Dostupné z WWW: &lt;http://cs.wikipedia.org/wiki/Betl%C3%A9msk%C3%A1_kaple&gt;.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01042" y="3021271"/>
            <a:ext cx="79404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Zikmund Lucembursk%C3%BD.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2011-04-04]. Dostupné z WWW: &lt;http://cs.wikipedia.org/wiki/Zikmund_Lucembursk%C3%BD&gt;.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4186" y="4254473"/>
            <a:ext cx="7572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Husinec %28okres Prachatice%29. In </a:t>
            </a:r>
            <a:r>
              <a:rPr lang="cs-CZ" dirty="0" err="1"/>
              <a:t>Wikipedia</a:t>
            </a:r>
            <a:r>
              <a:rPr lang="cs-CZ" dirty="0"/>
              <a:t> 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 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2011-04-05]. Dostupné z WWW: &lt;http://cs.wikipedia.org/wiki/Husinec_%28okres_Prachatice%29&gt;.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706993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 advTm="7000">
        <p14:glitter pattern="hexagon"/>
      </p:transition>
    </mc:Choice>
    <mc:Fallback>
      <p:transition spd="slow" advClick="0" advTm="7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23528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6921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233</TotalTime>
  <Words>339</Words>
  <Application>Microsoft Office PowerPoint</Application>
  <PresentationFormat>Předvádění na obrazovce (4:3)</PresentationFormat>
  <Paragraphs>40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Technický</vt:lpstr>
      <vt:lpstr>Mistr Jan Hus</vt:lpstr>
      <vt:lpstr>Snímek 2</vt:lpstr>
      <vt:lpstr>Mistr Jan Hus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Mistr Jan Hus</dc:title>
  <dc:creator>pc10</dc:creator>
  <cp:lastModifiedBy>expert</cp:lastModifiedBy>
  <cp:revision>28</cp:revision>
  <dcterms:created xsi:type="dcterms:W3CDTF">2011-04-02T11:05:16Z</dcterms:created>
  <dcterms:modified xsi:type="dcterms:W3CDTF">2012-03-06T16:54:35Z</dcterms:modified>
</cp:coreProperties>
</file>