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mp3" ContentType="audio/unknown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9" r:id="rId2"/>
    <p:sldId id="270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71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130AA0-6DC8-457F-91F9-E71FD179EAB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B19664-8F29-41EA-8DF4-9AAC9FD64C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130AA0-6DC8-457F-91F9-E71FD179EAB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B19664-8F29-41EA-8DF4-9AAC9FD64C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130AA0-6DC8-457F-91F9-E71FD179EAB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B19664-8F29-41EA-8DF4-9AAC9FD64C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130AA0-6DC8-457F-91F9-E71FD179EAB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B19664-8F29-41EA-8DF4-9AAC9FD64C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130AA0-6DC8-457F-91F9-E71FD179EAB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B19664-8F29-41EA-8DF4-9AAC9FD64C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130AA0-6DC8-457F-91F9-E71FD179EAB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B19664-8F29-41EA-8DF4-9AAC9FD64C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130AA0-6DC8-457F-91F9-E71FD179EAB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B19664-8F29-41EA-8DF4-9AAC9FD64C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130AA0-6DC8-457F-91F9-E71FD179EAB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B19664-8F29-41EA-8DF4-9AAC9FD64C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D1130AA0-6DC8-457F-91F9-E71FD179EAB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32B19664-8F29-41EA-8DF4-9AAC9FD64C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130AA0-6DC8-457F-91F9-E71FD179EAB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B19664-8F29-41EA-8DF4-9AAC9FD64C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130AA0-6DC8-457F-91F9-E71FD179EAB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B19664-8F29-41EA-8DF4-9AAC9FD64C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D1130AA0-6DC8-457F-91F9-E71FD179EAB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32B19664-8F29-41EA-8DF4-9AAC9FD64C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media" Target="../media/media1.mp3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mp3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752"/>
            <a:ext cx="9144000" cy="864096"/>
          </a:xfrm>
        </p:spPr>
        <p:txBody>
          <a:bodyPr/>
          <a:lstStyle/>
          <a:p>
            <a:pPr algn="ctr"/>
            <a:r>
              <a:rPr lang="cs-CZ" sz="2800" dirty="0"/>
              <a:t>Počátek husitské revoluce</a:t>
            </a:r>
            <a:br>
              <a:rPr lang="cs-CZ" sz="2800" dirty="0"/>
            </a:br>
            <a:endParaRPr lang="cs-CZ" sz="2800" b="1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240"/>
          </a:xfrm>
        </p:spPr>
        <p:txBody>
          <a:bodyPr/>
          <a:lstStyle/>
          <a:p>
            <a:endParaRPr lang="cs-CZ" sz="1500" dirty="0" smtClean="0"/>
          </a:p>
          <a:p>
            <a:endParaRPr lang="cs-CZ" sz="1500" dirty="0"/>
          </a:p>
          <a:p>
            <a:endParaRPr lang="cs-CZ" sz="1500" dirty="0" smtClean="0"/>
          </a:p>
          <a:p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611188" y="37330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>
                <a:latin typeface="Calibri" pitchFamily="34" charset="0"/>
                <a:cs typeface="Calibri" pitchFamily="34" charset="0"/>
              </a:rPr>
              <a:t>VY_32_INOVACE_113_Počátek husitské revoluce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6556" y="4149080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2" name="Obdélník 1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547003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3" y="2060848"/>
            <a:ext cx="849694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Autor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err="1" smtClean="0">
                <a:solidFill>
                  <a:schemeClr val="tx2"/>
                </a:solidFill>
                <a:latin typeface="+mn-lt"/>
              </a:rPr>
              <a:t>Mgr.Eva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 Hronová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Vytvořeno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</a:rPr>
              <a:t>14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.4.2011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Stupeň </a:t>
            </a:r>
            <a:r>
              <a:rPr lang="cs-CZ" sz="1600" b="1" dirty="0">
                <a:solidFill>
                  <a:schemeClr val="tx2"/>
                </a:solidFill>
                <a:latin typeface="+mn-lt"/>
              </a:rPr>
              <a:t>a typ vzdělávání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II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.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Stupeň – základní – 7.r.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oblast: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Inovace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obor: 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Dějepis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Téma: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Počátek HRH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Anotace: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 příčiny, průběh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Druh učebního materiálu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prezentace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Očekávaný výstup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 orientace v základních pojmech a událostech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766192"/>
            <a:ext cx="9144000" cy="1006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dirty="0"/>
              <a:t>Počátek husitské revoluce</a:t>
            </a:r>
            <a:br>
              <a:rPr lang="cs-CZ" sz="2800" dirty="0"/>
            </a:br>
            <a:endParaRPr lang="cs-CZ" sz="28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24464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Počátek husitské revoluce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výuka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85345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835696" y="1196752"/>
            <a:ext cx="69847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1419</a:t>
            </a:r>
            <a:r>
              <a:rPr lang="cs-CZ" sz="3200" dirty="0" smtClean="0"/>
              <a:t> – vrcholí rozpory mezi přívrženci katolické církve a přívrženci Jana Husa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575240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332656"/>
            <a:ext cx="7272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>
                <a:solidFill>
                  <a:srgbClr val="FFFF00"/>
                </a:solidFill>
              </a:rPr>
              <a:t>Jan Želivský </a:t>
            </a:r>
            <a:r>
              <a:rPr lang="cs-CZ" sz="3200" dirty="0" smtClean="0"/>
              <a:t>– kazatel – vede po svém kázání rozbouřené řemeslnictvo a chudinu na Novoměstskou  radnici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592" y="2132856"/>
            <a:ext cx="4464496" cy="3240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246921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68178" y="116632"/>
            <a:ext cx="3816424" cy="403244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7584" y="1412776"/>
            <a:ext cx="36724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 </a:t>
            </a:r>
            <a:r>
              <a:rPr lang="cs-CZ" sz="3200" dirty="0" smtClean="0">
                <a:solidFill>
                  <a:srgbClr val="FFFF00"/>
                </a:solidFill>
              </a:rPr>
              <a:t>Novoměstské radnici</a:t>
            </a:r>
            <a:r>
              <a:rPr lang="cs-CZ" sz="3200" dirty="0" smtClean="0"/>
              <a:t> zasedala městská rada.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4293096"/>
            <a:ext cx="72728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1419 </a:t>
            </a:r>
            <a:r>
              <a:rPr lang="cs-CZ" sz="3200" dirty="0" smtClean="0"/>
              <a:t>- došlo k </a:t>
            </a:r>
            <a:r>
              <a:rPr lang="cs-CZ" sz="3200" dirty="0" smtClean="0">
                <a:solidFill>
                  <a:srgbClr val="FFFF00"/>
                </a:solidFill>
              </a:rPr>
              <a:t>1. pražské defenestraci</a:t>
            </a:r>
            <a:endParaRPr lang="cs-CZ" sz="3200" u="sng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98412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6726" y="3861048"/>
            <a:ext cx="79704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efenestrace = násilné vyhození lidí z okna</a:t>
            </a:r>
            <a:endParaRPr lang="cs-CZ" sz="3200" dirty="0"/>
          </a:p>
        </p:txBody>
      </p:sp>
      <p:pic>
        <p:nvPicPr>
          <p:cNvPr id="3" name="Picture 2" descr="G:\LIEBSC~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48680"/>
            <a:ext cx="3888432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703114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9" y="1700808"/>
            <a:ext cx="84249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k</a:t>
            </a:r>
            <a:r>
              <a:rPr lang="cs-CZ" sz="3200" dirty="0" smtClean="0"/>
              <a:t>rál </a:t>
            </a:r>
            <a:r>
              <a:rPr lang="cs-CZ" sz="3200" u="sng" dirty="0" smtClean="0">
                <a:solidFill>
                  <a:srgbClr val="FFFF00"/>
                </a:solidFill>
              </a:rPr>
              <a:t>Václav IV.  </a:t>
            </a:r>
            <a:r>
              <a:rPr lang="cs-CZ" sz="3200" dirty="0"/>
              <a:t>p</a:t>
            </a:r>
            <a:r>
              <a:rPr lang="cs-CZ" sz="3200" dirty="0" smtClean="0"/>
              <a:t>o informaci o defenestraci </a:t>
            </a:r>
            <a:r>
              <a:rPr lang="cs-CZ" sz="3200" u="sng" dirty="0" smtClean="0"/>
              <a:t>zemřel</a:t>
            </a:r>
            <a:endParaRPr lang="cs-CZ" sz="3200" u="sng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63688" y="2778026"/>
            <a:ext cx="4104456" cy="2739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784103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412776"/>
            <a:ext cx="66967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Zikmund</a:t>
            </a:r>
            <a:r>
              <a:rPr lang="cs-CZ" sz="3200" u="sng" dirty="0" smtClean="0">
                <a:solidFill>
                  <a:srgbClr val="FFFF00"/>
                </a:solidFill>
              </a:rPr>
              <a:t> Lucemburský </a:t>
            </a:r>
            <a:r>
              <a:rPr lang="cs-CZ" sz="3200" dirty="0" smtClean="0"/>
              <a:t>byl českou šlechtou </a:t>
            </a:r>
            <a:r>
              <a:rPr lang="cs-CZ" sz="3200" dirty="0" smtClean="0">
                <a:solidFill>
                  <a:srgbClr val="FFFF00"/>
                </a:solidFill>
              </a:rPr>
              <a:t>odmítnut</a:t>
            </a:r>
            <a:r>
              <a:rPr lang="cs-CZ" sz="3200" dirty="0" smtClean="0"/>
              <a:t> jako český král.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9542662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1988840"/>
            <a:ext cx="54726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A  PROTO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xmlns="" val="23195025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1052736"/>
            <a:ext cx="50405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j</a:t>
            </a:r>
            <a:r>
              <a:rPr lang="cs-CZ" sz="3200" dirty="0" smtClean="0"/>
              <a:t>e uspořádána císařem Zikmundem a církví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34426" y="3994453"/>
            <a:ext cx="77768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u="sng" dirty="0" smtClean="0">
                <a:solidFill>
                  <a:srgbClr val="FFFF00"/>
                </a:solidFill>
              </a:rPr>
              <a:t>1. křížová výprava</a:t>
            </a:r>
            <a:endParaRPr lang="cs-CZ" sz="6000" u="sng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8602" y="2542517"/>
            <a:ext cx="46085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>
                <a:solidFill>
                  <a:srgbClr val="FF0000"/>
                </a:solidFill>
              </a:rPr>
              <a:t>v</a:t>
            </a:r>
            <a:r>
              <a:rPr lang="cs-CZ" sz="7200" dirty="0" smtClean="0">
                <a:solidFill>
                  <a:srgbClr val="FF0000"/>
                </a:solidFill>
              </a:rPr>
              <a:t> roce 1420</a:t>
            </a:r>
            <a:endParaRPr lang="cs-CZ" sz="7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137553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628800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k</a:t>
            </a:r>
            <a:r>
              <a:rPr lang="cs-CZ" sz="4000" dirty="0" smtClean="0">
                <a:solidFill>
                  <a:srgbClr val="FFFF00"/>
                </a:solidFill>
              </a:rPr>
              <a:t>řížová výprava </a:t>
            </a:r>
            <a:r>
              <a:rPr lang="cs-CZ" sz="3200" dirty="0" smtClean="0"/>
              <a:t>= vojenská výprava proti kacířům a nevěřícím</a:t>
            </a:r>
            <a:endParaRPr lang="cs-CZ" sz="3200" dirty="0"/>
          </a:p>
        </p:txBody>
      </p:sp>
      <p:pic>
        <p:nvPicPr>
          <p:cNvPr id="3" name="Ktoz_jsu_bozi_bojovnici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4267200" y="429309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972478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11632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539552" y="620688"/>
            <a:ext cx="9252520" cy="914400"/>
          </a:xfrm>
        </p:spPr>
        <p:txBody>
          <a:bodyPr/>
          <a:lstStyle/>
          <a:p>
            <a:r>
              <a:rPr lang="cs-CZ" dirty="0">
                <a:latin typeface="+mn-lt"/>
              </a:rPr>
              <a:t>Použité zdroje</a:t>
            </a:r>
          </a:p>
        </p:txBody>
      </p:sp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6555" y="4293096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3685" y="3362508"/>
            <a:ext cx="77541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smtClean="0">
                <a:solidFill>
                  <a:schemeClr val="tx2"/>
                </a:solidFill>
                <a:latin typeface="+mn-lt"/>
                <a:cs typeface="Calibri" pitchFamily="34" charset="0"/>
              </a:rPr>
              <a:t>Veškeré texty 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  <a:cs typeface="Calibri" pitchFamily="34" charset="0"/>
              </a:rPr>
              <a:t>jsou dílem autora prezentace.</a:t>
            </a:r>
            <a:endParaRPr lang="cs-CZ" sz="2000" dirty="0">
              <a:solidFill>
                <a:schemeClr val="tx2"/>
              </a:solidFill>
              <a:latin typeface="+mn-lt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03004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 txBox="1">
            <a:spLocks noGrp="1"/>
          </p:cNvSpPr>
          <p:nvPr/>
        </p:nvSpPr>
        <p:spPr>
          <a:xfrm>
            <a:off x="611188" y="6165850"/>
            <a:ext cx="7572375" cy="365125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8" name="TextovéPole 7"/>
          <p:cNvSpPr txBox="1"/>
          <p:nvPr/>
        </p:nvSpPr>
        <p:spPr>
          <a:xfrm flipH="1">
            <a:off x="755573" y="404664"/>
            <a:ext cx="7920881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Soubor:Novom%C4%9Bstsk%C3%A1 radnice v Praze.JPG. In </a:t>
            </a:r>
            <a:r>
              <a:rPr lang="cs-CZ" dirty="0" err="1"/>
              <a:t>Wikipedia</a:t>
            </a:r>
            <a:r>
              <a:rPr lang="cs-CZ" dirty="0"/>
              <a:t> 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 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2011-04-08]. Dostupné z WWW: &lt;http://cs.wikipedia.org/wiki/Soubor:Novom%C4%9Bstsk%C3%A1_radnice_v_Praze.JPG&gt;.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File:Smrt V%C3%A1clava IV na Nov%C3%A9m hrad%C4%9B u Kunratic.jpg. In </a:t>
            </a:r>
            <a:r>
              <a:rPr lang="cs-CZ" dirty="0" err="1"/>
              <a:t>Wikipedia</a:t>
            </a:r>
            <a:r>
              <a:rPr lang="cs-CZ" dirty="0"/>
              <a:t> 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 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2011-04-08]. Dostupné z WWW: &lt;http://commons.wikimedia.org/wiki/File:Smrt_V%C3%A1clava_IV_na_Nov%C3%A9m_hrad%C4%9B_u_Kunratic.jpg&gt;.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2715" y="4096321"/>
            <a:ext cx="77768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Soubor:Zelivsky1.JPG. In </a:t>
            </a:r>
            <a:r>
              <a:rPr lang="cs-CZ" dirty="0" err="1"/>
              <a:t>Wikipedia</a:t>
            </a:r>
            <a:r>
              <a:rPr lang="cs-CZ" dirty="0"/>
              <a:t> 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 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2011-04-08]. Dostupné z WWW: &lt;http://cs.wikipedia.org/wiki/Soubor:Zelivsky1.JPG&gt;.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752715" y="5266074"/>
            <a:ext cx="79208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Hudební ukázka: Ktož sú boží bojovníci</a:t>
            </a:r>
          </a:p>
          <a:p>
            <a:r>
              <a:rPr lang="cs-CZ" dirty="0" smtClean="0"/>
              <a:t>http</a:t>
            </a:r>
            <a:r>
              <a:rPr lang="cs-CZ" dirty="0"/>
              <a:t>://en.wikipedia.org/wiki/Kto%C5%BE_js%C3%BA_bo%C5%BE%C3%AD_bojovn%C3%ADci</a:t>
            </a:r>
          </a:p>
        </p:txBody>
      </p:sp>
    </p:spTree>
    <p:extLst>
      <p:ext uri="{BB962C8B-B14F-4D97-AF65-F5344CB8AC3E}">
        <p14:creationId xmlns:p14="http://schemas.microsoft.com/office/powerpoint/2010/main" xmlns="" val="2277515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93</TotalTime>
  <Words>369</Words>
  <Application>Microsoft Office PowerPoint</Application>
  <PresentationFormat>Předvádění na obrazovce (4:3)</PresentationFormat>
  <Paragraphs>43</Paragraphs>
  <Slides>14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Metro</vt:lpstr>
      <vt:lpstr>Počátek husitské revoluce </vt:lpstr>
      <vt:lpstr>Snímek 2</vt:lpstr>
      <vt:lpstr>Počátek husitské revoluce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Použité zdroje</vt:lpstr>
      <vt:lpstr>Snímek 14</vt:lpstr>
    </vt:vector>
  </TitlesOfParts>
  <Company>Základní škola Čelákovice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Počátek husitské revoluce</dc:title>
  <dc:creator>Nová Sborovna</dc:creator>
  <cp:lastModifiedBy>U1</cp:lastModifiedBy>
  <cp:revision>15</cp:revision>
  <dcterms:created xsi:type="dcterms:W3CDTF">2011-04-08T08:03:28Z</dcterms:created>
  <dcterms:modified xsi:type="dcterms:W3CDTF">2012-03-07T19:04:58Z</dcterms:modified>
</cp:coreProperties>
</file>