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68" r:id="rId4"/>
    <p:sldId id="257" r:id="rId5"/>
    <p:sldId id="259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C44A51A-AA14-4ACE-9C82-0C7AC7AA686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C476140-F069-41BE-9065-13ADC18EC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EF7D45-56E0-4468-85B6-0EFCCF3B3DF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E5C500-49AD-4171-9653-CF0061EC32E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4A5D8-F496-4CD0-9FA4-CD5FD6C76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27B8BD1-BA62-4AC2-B1CC-2FEAD31723B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D5F0A41-0E9C-4426-9D82-9A2EFEE6F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20F46E-871C-4BF5-8273-EDC56DF0C5F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9996CF-A461-4922-9BD1-A3853103F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ED9FB-AB38-45DF-86B0-575FAD2D6CF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A24CB-72F4-4A88-9D2D-8C79771B9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DF0AE-8FD6-4F2F-8FC2-C3F899AF1F7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CFB7D-F0FB-48FE-AE80-582D2F12C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97364E2-3ED7-4C3E-9598-7214328BA79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0B450D9-B7A9-4077-BD52-1B8FD122D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CAABC-A559-4497-9203-9BAF94A67DE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5C077-1139-4D5F-B1EF-915E42E4F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CE47D5-B061-4ADF-90EF-1F30B32DD6A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FA0BE9A-F4A1-4D72-A57F-E52206F07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D353469-A831-4ADE-9021-52A71E6DE2B1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BA17070-0C1B-4D6E-8D72-2F6AD6E06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1C1DC-18A1-4848-92A9-99AA4B91D0A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326C0-C877-43A6-985B-357C54C1B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5024F-CA8F-4849-82C3-E412A033AA7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E3525-CE0F-473B-867B-4F2659C03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5BD13D-8C4D-4942-9AAA-C6B44DDB296A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DEF15E-2448-4814-9036-B64910901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08-praotec-cech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77109865-dejiny-udatneho-ceskeho-naroda/208552116230011-baje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eskatelevize.cz/porady/10177109865-dejiny-udatneho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613" cy="4873625"/>
          </a:xfrm>
        </p:spPr>
        <p:txBody>
          <a:bodyPr>
            <a:normAutofit/>
          </a:bodyPr>
          <a:lstStyle/>
          <a:p>
            <a:pPr marL="274320" indent="-274320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NÁZEV ŠKOLY: Speciální základní škola, </a:t>
            </a:r>
          </a:p>
          <a:p>
            <a:pPr marL="0" indent="0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Chlumec nad Cidlinou, Smetanova 123</a:t>
            </a:r>
          </a:p>
          <a:p>
            <a:pPr marL="274320" indent="-274320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AUTOR: Mgr. Dana Vítková</a:t>
            </a:r>
          </a:p>
          <a:p>
            <a:pPr marL="274320" indent="-274320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NÁZEV</a:t>
            </a:r>
            <a:r>
              <a:rPr lang="cs-CZ" smtClean="0"/>
              <a:t>: VY_32_INOVACE_163_ </a:t>
            </a:r>
            <a:r>
              <a:rPr lang="cs-CZ" dirty="0"/>
              <a:t>Přemysl a jeho rod</a:t>
            </a:r>
            <a:endParaRPr lang="cs-CZ" dirty="0" smtClean="0"/>
          </a:p>
          <a:p>
            <a:pPr marL="274320" indent="-274320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STŘEDOVĚK</a:t>
            </a:r>
          </a:p>
          <a:p>
            <a:pPr marL="274320" indent="-274320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ČÍSLO PROJEKTU: CZ.1.07/1.4.00/21.2598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464978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620713"/>
            <a:ext cx="5599113" cy="4397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PŘEMYSL A JEHO ROD</a:t>
            </a:r>
            <a:endParaRPr lang="cs-CZ" dirty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836613"/>
            <a:ext cx="7467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smtClean="0"/>
              <a:t>    Cílem této prezentace je</a:t>
            </a:r>
          </a:p>
          <a:p>
            <a:pPr>
              <a:buFont typeface="Wingdings" pitchFamily="2" charset="2"/>
              <a:buNone/>
            </a:pPr>
            <a:r>
              <a:rPr lang="cs-CZ" sz="3600" smtClean="0"/>
              <a:t>    seznámit žáky </a:t>
            </a:r>
          </a:p>
          <a:p>
            <a:pPr>
              <a:buFont typeface="Wingdings" pitchFamily="2" charset="2"/>
              <a:buNone/>
            </a:pPr>
            <a:r>
              <a:rPr lang="cs-CZ" sz="3600" smtClean="0"/>
              <a:t>   7.ročníku ZŠP s pověstmi </a:t>
            </a:r>
          </a:p>
          <a:p>
            <a:pPr>
              <a:buFont typeface="Wingdings" pitchFamily="2" charset="2"/>
              <a:buNone/>
            </a:pPr>
            <a:r>
              <a:rPr lang="cs-CZ" sz="3600" smtClean="0"/>
              <a:t>   o nejstarších českých dějinách.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3600" smtClean="0"/>
              <a:t> V 7. a 8. století nemáme písemně doloženo, co se na našem území odehrávalo.  Pověsti vyprávějí 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   o praotci 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  ČECHOVI.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13" y="3429000"/>
            <a:ext cx="3929062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285750" y="5500688"/>
            <a:ext cx="3606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  <a:hlinkClick r:id="rId3"/>
              </a:rPr>
              <a:t>Pověs t</a:t>
            </a:r>
            <a:r>
              <a:rPr lang="cs-CZ">
                <a:latin typeface="Century Schoolbook" pitchFamily="18" charset="0"/>
              </a:rPr>
              <a:t>  O  praotci  Čechovi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214313"/>
            <a:ext cx="7467600" cy="48736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smtClean="0"/>
              <a:t>   Praotec Čech vystoupal na horu </a:t>
            </a:r>
          </a:p>
          <a:p>
            <a:pPr>
              <a:buFont typeface="Wingdings" pitchFamily="2" charset="2"/>
              <a:buNone/>
            </a:pPr>
            <a:r>
              <a:rPr lang="cs-CZ" sz="3600" smtClean="0"/>
              <a:t>    Říp. </a:t>
            </a:r>
          </a:p>
        </p:txBody>
      </p:sp>
      <p:sp>
        <p:nvSpPr>
          <p:cNvPr id="18434" name="TextovéPole 9"/>
          <p:cNvSpPr txBox="1">
            <a:spLocks noChangeArrowheads="1"/>
          </p:cNvSpPr>
          <p:nvPr/>
        </p:nvSpPr>
        <p:spPr bwMode="auto">
          <a:xfrm>
            <a:off x="214313" y="5072063"/>
            <a:ext cx="792162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 </a:t>
            </a:r>
            <a:r>
              <a:rPr lang="cs-CZ" sz="3600">
                <a:latin typeface="Century Schoolbook" pitchFamily="18" charset="0"/>
              </a:rPr>
              <a:t>Podle pověstí řekl, že toto je země zaslíbená, kde bude obživa pro lidi </a:t>
            </a:r>
          </a:p>
          <a:p>
            <a:r>
              <a:rPr lang="cs-CZ" sz="3600">
                <a:latin typeface="Century Schoolbook" pitchFamily="18" charset="0"/>
              </a:rPr>
              <a:t>i dobytek.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214438"/>
            <a:ext cx="5429250" cy="37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3"/>
          <p:cNvSpPr txBox="1">
            <a:spLocks noChangeArrowheads="1"/>
          </p:cNvSpPr>
          <p:nvPr/>
        </p:nvSpPr>
        <p:spPr bwMode="auto">
          <a:xfrm>
            <a:off x="285750" y="428625"/>
            <a:ext cx="8001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 Po smrti praotce Čecha vládl </a:t>
            </a:r>
          </a:p>
          <a:p>
            <a:r>
              <a:rPr lang="cs-CZ" sz="3600">
                <a:latin typeface="Century Schoolbook" pitchFamily="18" charset="0"/>
              </a:rPr>
              <a:t> vojvoda Krok. Měl 3 dcery 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357938" y="1071563"/>
            <a:ext cx="11842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Tetu</a:t>
            </a:r>
          </a:p>
          <a:p>
            <a:endParaRPr lang="cs-CZ" sz="3600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57938" y="1643063"/>
            <a:ext cx="1168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Kazi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9063" y="2214563"/>
            <a:ext cx="42624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a nejmladší Libuši.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928688" y="3571875"/>
            <a:ext cx="7434262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Libuše se stala kněžnou, provdala</a:t>
            </a:r>
          </a:p>
          <a:p>
            <a:r>
              <a:rPr lang="cs-CZ" sz="3600">
                <a:latin typeface="Century Schoolbook" pitchFamily="18" charset="0"/>
              </a:rPr>
              <a:t>se za Přemysla Oráče ze Stadic.</a:t>
            </a:r>
          </a:p>
          <a:p>
            <a:r>
              <a:rPr lang="cs-CZ" sz="3600">
                <a:latin typeface="Century Schoolbook" pitchFamily="18" charset="0"/>
              </a:rPr>
              <a:t>Ten se stal českým knížetem </a:t>
            </a:r>
          </a:p>
          <a:p>
            <a:r>
              <a:rPr lang="cs-CZ" sz="3600">
                <a:latin typeface="Century Schoolbook" pitchFamily="18" charset="0"/>
              </a:rPr>
              <a:t>a bájným zakladatelem rodu</a:t>
            </a:r>
          </a:p>
          <a:p>
            <a:r>
              <a:rPr lang="cs-CZ" sz="3600">
                <a:latin typeface="Century Schoolbook" pitchFamily="18" charset="0"/>
              </a:rPr>
              <a:t>                  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357563" y="5929313"/>
            <a:ext cx="3921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PŘEMYSLOVCŮ</a:t>
            </a:r>
          </a:p>
        </p:txBody>
      </p:sp>
      <p:sp>
        <p:nvSpPr>
          <p:cNvPr id="19463" name="TextovéPole 10">
            <a:hlinkClick r:id="rId2"/>
          </p:cNvPr>
          <p:cNvSpPr txBox="1">
            <a:spLocks noChangeArrowheads="1"/>
          </p:cNvSpPr>
          <p:nvPr/>
        </p:nvSpPr>
        <p:spPr bwMode="auto">
          <a:xfrm>
            <a:off x="642938" y="3143250"/>
            <a:ext cx="663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Báje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500063" y="428625"/>
            <a:ext cx="78263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Tyto pověsti zaznamenal kronikář</a:t>
            </a:r>
          </a:p>
          <a:p>
            <a:endParaRPr lang="cs-CZ" sz="3600">
              <a:latin typeface="Century Schoolbook" pitchFamily="18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143500" y="1071563"/>
            <a:ext cx="2381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KOSMAS.</a:t>
            </a:r>
          </a:p>
          <a:p>
            <a:endParaRPr lang="cs-CZ" sz="3600">
              <a:latin typeface="Century Schoolbook" pitchFamily="18" charset="0"/>
            </a:endParaRP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4643438" y="1928813"/>
            <a:ext cx="39290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Staré pověsti vyprávějí mnoho </a:t>
            </a:r>
          </a:p>
          <a:p>
            <a:r>
              <a:rPr lang="cs-CZ" sz="3600">
                <a:latin typeface="Century Schoolbook" pitchFamily="18" charset="0"/>
              </a:rPr>
              <a:t>dalších pověstí.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4286250"/>
            <a:ext cx="6573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O kněžně Libuši věštící slávu </a:t>
            </a:r>
          </a:p>
          <a:p>
            <a:r>
              <a:rPr lang="cs-CZ" sz="3600">
                <a:latin typeface="Century Schoolbook" pitchFamily="18" charset="0"/>
              </a:rPr>
              <a:t>městu Praha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5572125"/>
            <a:ext cx="46434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O statném Bivojovi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7750" y="5572125"/>
            <a:ext cx="33575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entury Schoolbook" pitchFamily="18" charset="0"/>
              </a:rPr>
              <a:t>O dívčí válce</a:t>
            </a:r>
          </a:p>
        </p:txBody>
      </p:sp>
      <p:sp>
        <p:nvSpPr>
          <p:cNvPr id="20487" name="TextovéPole 7"/>
          <p:cNvSpPr txBox="1">
            <a:spLocks noChangeArrowheads="1"/>
          </p:cNvSpPr>
          <p:nvPr/>
        </p:nvSpPr>
        <p:spPr bwMode="auto">
          <a:xfrm>
            <a:off x="857250" y="5786438"/>
            <a:ext cx="46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latin typeface="Century Schoolbook" pitchFamily="18" charset="0"/>
            </a:endParaRPr>
          </a:p>
        </p:txBody>
      </p:sp>
      <p:pic>
        <p:nvPicPr>
          <p:cNvPr id="2048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071563"/>
            <a:ext cx="40957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1142984"/>
            <a:ext cx="445506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</a:t>
            </a:r>
            <a:r>
              <a:rPr lang="cs-CZ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n-lt"/>
                <a:cs typeface="+mn-cs"/>
              </a:rPr>
              <a:t> </a:t>
            </a: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285750" y="1714500"/>
            <a:ext cx="7072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  <a:hlinkClick r:id="rId3"/>
              </a:rPr>
              <a:t>http://upload.wikimedia.org/wikipedia/commons/</a:t>
            </a:r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thumb/e/e9/Josef_Mathauser_-_Praotec_%C4%8Cech_na_ho%</a:t>
            </a:r>
          </a:p>
          <a:p>
            <a:r>
              <a:rPr lang="cs-CZ">
                <a:latin typeface="Century Schoolbook" pitchFamily="18" charset="0"/>
              </a:rPr>
              <a:t>C5%99e_%C5%98%C3%ADp.jpg/300px-Josef_Mathauser_-_</a:t>
            </a:r>
          </a:p>
          <a:p>
            <a:r>
              <a:rPr lang="cs-CZ">
                <a:latin typeface="Century Schoolbook" pitchFamily="18" charset="0"/>
              </a:rPr>
              <a:t>Praotec_%C4%8Cech_na_ho%C5%99e_%C5%98%C3%ADp.jpg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5945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http://dejepisec.cz/wp-content/uploads/2009/03/rip.jpg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285750" y="3357563"/>
            <a:ext cx="7208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  <a:hlinkClick r:id="rId4"/>
              </a:rPr>
              <a:t>http://www.ceskatelevize.cz/porady/10177109865-dejiny-udatneho-</a:t>
            </a:r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ceskeho-naroda/208552116230008-praotec-cech/</a:t>
            </a:r>
          </a:p>
        </p:txBody>
      </p:sp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285750" y="4357688"/>
            <a:ext cx="7208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  <a:hlinkClick r:id="rId4"/>
              </a:rPr>
              <a:t>http://www.ceskatelevize.cz/porady/10177109865-dejiny-udatneho-</a:t>
            </a:r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ceskeho-naroda/208552116230011-baje/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500063" y="6215063"/>
            <a:ext cx="398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21511" name="TextovéPole 7"/>
          <p:cNvSpPr txBox="1">
            <a:spLocks noChangeArrowheads="1"/>
          </p:cNvSpPr>
          <p:nvPr/>
        </p:nvSpPr>
        <p:spPr bwMode="auto">
          <a:xfrm>
            <a:off x="285750" y="5429250"/>
            <a:ext cx="4224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http://leccos.com/pics/pic/kosmas_.jpg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298</TotalTime>
  <Words>172</Words>
  <Application>Microsoft Office PowerPoint</Application>
  <PresentationFormat>On-screen Show (4:3)</PresentationFormat>
  <Paragraphs>51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PŘEMYSL A JEHO ROD</vt:lpstr>
      <vt:lpstr>    ANOTACE: 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 a jeho rod</dc:title>
  <dc:creator>pc</dc:creator>
  <cp:lastModifiedBy>DUM</cp:lastModifiedBy>
  <cp:revision>39</cp:revision>
  <dcterms:created xsi:type="dcterms:W3CDTF">2011-08-25T10:25:43Z</dcterms:created>
  <dcterms:modified xsi:type="dcterms:W3CDTF">2012-08-02T15:44:02Z</dcterms:modified>
</cp:coreProperties>
</file>