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78" r:id="rId4"/>
    <p:sldId id="259" r:id="rId5"/>
    <p:sldId id="268" r:id="rId6"/>
    <p:sldId id="269" r:id="rId7"/>
    <p:sldId id="274" r:id="rId8"/>
    <p:sldId id="271" r:id="rId9"/>
    <p:sldId id="272" r:id="rId10"/>
    <p:sldId id="273" r:id="rId11"/>
    <p:sldId id="275" r:id="rId12"/>
    <p:sldId id="276" r:id="rId13"/>
    <p:sldId id="277" r:id="rId14"/>
    <p:sldId id="265" r:id="rId15"/>
    <p:sldId id="267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89" autoAdjust="0"/>
    <p:restoredTop sz="94660"/>
  </p:normalViewPr>
  <p:slideViewPr>
    <p:cSldViewPr>
      <p:cViewPr>
        <p:scale>
          <a:sx n="76" d="100"/>
          <a:sy n="76" d="100"/>
        </p:scale>
        <p:origin x="-330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B16C387-4387-48CB-A6FF-BC6812F191A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A99E815-0B57-4E79-B36A-FA74149B54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16C387-4387-48CB-A6FF-BC6812F191A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99E815-0B57-4E79-B36A-FA74149B54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B16C387-4387-48CB-A6FF-BC6812F191A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CA99E815-0B57-4E79-B36A-FA74149B54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16C387-4387-48CB-A6FF-BC6812F191A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99E815-0B57-4E79-B36A-FA74149B54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16C387-4387-48CB-A6FF-BC6812F191A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99E815-0B57-4E79-B36A-FA74149B54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16C387-4387-48CB-A6FF-BC6812F191A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99E815-0B57-4E79-B36A-FA74149B54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B16C387-4387-48CB-A6FF-BC6812F191A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99E815-0B57-4E79-B36A-FA74149B54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16C387-4387-48CB-A6FF-BC6812F191A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99E815-0B57-4E79-B36A-FA74149B54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16C387-4387-48CB-A6FF-BC6812F191A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99E815-0B57-4E79-B36A-FA74149B543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16C387-4387-48CB-A6FF-BC6812F191A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99E815-0B57-4E79-B36A-FA74149B54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1B16C387-4387-48CB-A6FF-BC6812F191A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A99E815-0B57-4E79-B36A-FA74149B54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1B16C387-4387-48CB-A6FF-BC6812F191A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CA99E815-0B57-4E79-B36A-FA74149B543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48" y="1628800"/>
            <a:ext cx="7813528" cy="4846320"/>
          </a:xfrm>
        </p:spPr>
        <p:txBody>
          <a:bodyPr/>
          <a:lstStyle/>
          <a:p>
            <a:r>
              <a:rPr lang="cs-CZ" dirty="0" smtClean="0"/>
              <a:t>NÁZEV ŠKOLY: Speciální základní škola, Chlumec nad Cidlinou, Smetanova 123</a:t>
            </a:r>
          </a:p>
          <a:p>
            <a:pPr fontAlgn="t"/>
            <a:r>
              <a:rPr lang="cs-CZ" b="1" dirty="0" smtClean="0"/>
              <a:t>AUTOR: Dana Vítková</a:t>
            </a:r>
          </a:p>
          <a:p>
            <a:pPr fontAlgn="t"/>
            <a:r>
              <a:rPr lang="cs-CZ" dirty="0" smtClean="0"/>
              <a:t>NÁZEV: </a:t>
            </a:r>
            <a:r>
              <a:rPr lang="cs-CZ" dirty="0"/>
              <a:t>VY_32_INOVACE_165_O životě </a:t>
            </a:r>
            <a:r>
              <a:rPr lang="cs-CZ" dirty="0" smtClean="0"/>
              <a:t>na  </a:t>
            </a:r>
            <a:r>
              <a:rPr lang="cs-CZ" dirty="0"/>
              <a:t>vesnici</a:t>
            </a:r>
            <a:endParaRPr lang="cs-CZ" dirty="0" smtClean="0"/>
          </a:p>
          <a:p>
            <a:pPr fontAlgn="t"/>
            <a:r>
              <a:rPr lang="cs-CZ" dirty="0" smtClean="0"/>
              <a:t>TÉMA: STŘEDOVĚK</a:t>
            </a:r>
          </a:p>
          <a:p>
            <a:pPr lvl="0" fontAlgn="t"/>
            <a:r>
              <a:rPr lang="cs-CZ" dirty="0" smtClean="0"/>
              <a:t>ČÍSLO PROJEKTU: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CZ.1.07/1.4.00/21.2598</a:t>
            </a:r>
          </a:p>
          <a:p>
            <a:pPr fontAlgn="t"/>
            <a:endParaRPr lang="cs-CZ" dirty="0" smtClean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4857760"/>
            <a:ext cx="6096000" cy="149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57488" y="571480"/>
            <a:ext cx="5614780" cy="2357454"/>
          </a:xfrm>
        </p:spPr>
        <p:txBody>
          <a:bodyPr/>
          <a:lstStyle/>
          <a:p>
            <a:r>
              <a:rPr lang="cs-CZ" dirty="0" smtClean="0"/>
              <a:t>O ŽIVOTĚ NA VESNICI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Anotace:</a:t>
            </a:r>
          </a:p>
          <a:p>
            <a:endParaRPr lang="cs-CZ" dirty="0" smtClean="0"/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Tato prezentace je určena pro žáky 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7. ročníku ZŠP.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Jejím cílem je seznámit žáky se životem</a:t>
            </a:r>
          </a:p>
          <a:p>
            <a:pPr>
              <a:buNone/>
            </a:pPr>
            <a:r>
              <a:rPr lang="cs-CZ" sz="2800" smtClean="0">
                <a:latin typeface="Times New Roman" pitchFamily="18" charset="0"/>
                <a:cs typeface="Times New Roman" pitchFamily="18" charset="0"/>
              </a:rPr>
              <a:t>starých Čechů na vesnici.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00166" y="1428736"/>
            <a:ext cx="18473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4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071538" y="1214422"/>
            <a:ext cx="42803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Staří Čechové žili v </a:t>
            </a:r>
          </a:p>
        </p:txBody>
      </p:sp>
      <p:sp>
        <p:nvSpPr>
          <p:cNvPr id="11" name="TextovéPole 10"/>
          <p:cNvSpPr txBox="1"/>
          <p:nvPr/>
        </p:nvSpPr>
        <p:spPr>
          <a:xfrm flipH="1">
            <a:off x="5214942" y="1214422"/>
            <a:ext cx="27146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u="sng" dirty="0" smtClean="0"/>
              <a:t>rodinách</a:t>
            </a:r>
          </a:p>
          <a:p>
            <a:r>
              <a:rPr lang="cs-CZ" sz="3600" u="sng" dirty="0" smtClean="0"/>
              <a:t>a rodech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285852" y="3071810"/>
            <a:ext cx="35654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Hlavou rodu byl </a:t>
            </a:r>
            <a:endParaRPr lang="cs-CZ" sz="36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714876" y="3071810"/>
            <a:ext cx="23266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u="sng" dirty="0" smtClean="0"/>
              <a:t>stařešina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214414" y="4000504"/>
            <a:ext cx="578647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Stařešina svolával ostatní muže z rodu na poradu a tak řídili život na vesnici.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14348" y="1428736"/>
            <a:ext cx="582082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Hlavně pracovali na polích:</a:t>
            </a:r>
          </a:p>
          <a:p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14282" y="2571744"/>
            <a:ext cx="85357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pěstovali obilí, len, luštěniny, ovoce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14282" y="3286124"/>
            <a:ext cx="75009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chovali skot, vepře, kozy, ovce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5720" y="4214818"/>
            <a:ext cx="583525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Získávali tak maso, mléko,</a:t>
            </a:r>
          </a:p>
          <a:p>
            <a:r>
              <a:rPr lang="cs-CZ" sz="3600" dirty="0" smtClean="0"/>
              <a:t>tvaroh a sýry. 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8992" y="357166"/>
            <a:ext cx="4316247" cy="58959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214282" y="1214422"/>
            <a:ext cx="32763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Ženy tkaly</a:t>
            </a:r>
          </a:p>
          <a:p>
            <a:r>
              <a:rPr lang="cs-CZ" sz="3600" dirty="0" smtClean="0"/>
              <a:t>ze lnu plátno.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1500174"/>
            <a:ext cx="4577508" cy="4658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Obdélník 2"/>
          <p:cNvSpPr/>
          <p:nvPr/>
        </p:nvSpPr>
        <p:spPr>
          <a:xfrm>
            <a:off x="500034" y="500043"/>
            <a:ext cx="63579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 smtClean="0"/>
              <a:t>Z plátna pak šily košile, šaty.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57158" y="1071546"/>
            <a:ext cx="73581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Ženy také tkaly sukno z ovčí vlny.</a:t>
            </a:r>
            <a:endParaRPr lang="cs-CZ" sz="36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928802"/>
            <a:ext cx="4043378" cy="4671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4500562" y="2428868"/>
            <a:ext cx="352093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Ze sukna se</a:t>
            </a:r>
          </a:p>
          <a:p>
            <a:r>
              <a:rPr lang="cs-CZ" sz="3600" dirty="0" smtClean="0"/>
              <a:t>dělaly kalhoty </a:t>
            </a:r>
          </a:p>
          <a:p>
            <a:r>
              <a:rPr lang="cs-CZ" sz="3600" dirty="0" smtClean="0"/>
              <a:t>a haleny.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28596" y="1071546"/>
            <a:ext cx="70009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V 10. – 12. století se vlastníkem</a:t>
            </a:r>
          </a:p>
          <a:p>
            <a:r>
              <a:rPr lang="cs-CZ" sz="3600" dirty="0" smtClean="0"/>
              <a:t>neobdělané půdy stává 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57818" y="1643050"/>
            <a:ext cx="23574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u="sng" dirty="0" smtClean="0"/>
              <a:t>kníže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00100" y="2714620"/>
            <a:ext cx="59266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Kníže dával půdu do užívání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85786" y="3571876"/>
            <a:ext cx="41504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u="sng" dirty="0" smtClean="0"/>
              <a:t>členům své družiny</a:t>
            </a:r>
            <a:endParaRPr lang="cs-CZ" sz="3600" u="sng" dirty="0"/>
          </a:p>
        </p:txBody>
      </p:sp>
      <p:sp>
        <p:nvSpPr>
          <p:cNvPr id="6" name="TextovéPole 5"/>
          <p:cNvSpPr txBox="1"/>
          <p:nvPr/>
        </p:nvSpPr>
        <p:spPr>
          <a:xfrm>
            <a:off x="785786" y="4357694"/>
            <a:ext cx="29995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u="sng" dirty="0" smtClean="0"/>
              <a:t>duchovenstvu</a:t>
            </a:r>
            <a:endParaRPr lang="cs-CZ" sz="3600" u="sng" dirty="0"/>
          </a:p>
        </p:txBody>
      </p:sp>
      <p:sp>
        <p:nvSpPr>
          <p:cNvPr id="7" name="TextovéPole 6"/>
          <p:cNvSpPr txBox="1"/>
          <p:nvPr/>
        </p:nvSpPr>
        <p:spPr>
          <a:xfrm>
            <a:off x="857224" y="5214950"/>
            <a:ext cx="24016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u="sng" dirty="0" smtClean="0"/>
              <a:t>klášterům.</a:t>
            </a:r>
            <a:endParaRPr lang="cs-CZ" sz="3600" u="sng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14414" y="571480"/>
            <a:ext cx="901958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u="sng" dirty="0" smtClean="0"/>
              <a:t>Nevolníci – nesvobodní lidé</a:t>
            </a:r>
          </a:p>
          <a:p>
            <a:r>
              <a:rPr lang="cs-CZ" sz="3600" dirty="0" smtClean="0"/>
              <a:t>museli na půdě pracovat</a:t>
            </a:r>
          </a:p>
          <a:p>
            <a:r>
              <a:rPr lang="cs-CZ" sz="3600" dirty="0" smtClean="0"/>
              <a:t>a odvádět pánům velkou část </a:t>
            </a:r>
          </a:p>
          <a:p>
            <a:r>
              <a:rPr lang="cs-CZ" sz="3600" dirty="0" smtClean="0"/>
              <a:t>své úrody.</a:t>
            </a:r>
            <a:endParaRPr lang="cs-CZ" sz="3600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3286124"/>
            <a:ext cx="4762500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85786" y="642918"/>
            <a:ext cx="692948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u="sng" dirty="0" smtClean="0"/>
              <a:t>Zemané – drobní šlechtici</a:t>
            </a:r>
          </a:p>
          <a:p>
            <a:r>
              <a:rPr lang="cs-CZ" sz="3600" dirty="0" smtClean="0"/>
              <a:t>pocházeli ze starých českých rodů. Svému panovníkovi byli</a:t>
            </a:r>
          </a:p>
          <a:p>
            <a:r>
              <a:rPr lang="cs-CZ" sz="3600" dirty="0" smtClean="0"/>
              <a:t>povinni pouze</a:t>
            </a:r>
          </a:p>
          <a:p>
            <a:endParaRPr lang="cs-CZ" sz="3600" dirty="0"/>
          </a:p>
        </p:txBody>
      </p:sp>
      <p:sp>
        <p:nvSpPr>
          <p:cNvPr id="3" name="Obdélník 2"/>
          <p:cNvSpPr/>
          <p:nvPr/>
        </p:nvSpPr>
        <p:spPr>
          <a:xfrm>
            <a:off x="2571736" y="3214686"/>
            <a:ext cx="411362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/>
              <a:t>vojenskou službou.</a:t>
            </a:r>
            <a:endParaRPr lang="cs-CZ" sz="36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4071942"/>
            <a:ext cx="2857500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357166"/>
            <a:ext cx="50006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Zemané žili na </a:t>
            </a:r>
          </a:p>
          <a:p>
            <a:r>
              <a:rPr lang="cs-CZ" sz="3600" dirty="0" smtClean="0"/>
              <a:t>venkovských  tvrzích.</a:t>
            </a:r>
            <a:endParaRPr lang="cs-CZ" sz="36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42" y="428604"/>
            <a:ext cx="1905000" cy="138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2000240"/>
            <a:ext cx="6143644" cy="4607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714612" y="1214422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1714480" y="1214422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214678" y="1214422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714480" y="1643050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2214546" y="1643050"/>
            <a:ext cx="500066" cy="428628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214414" y="1643050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3214678" y="1643050"/>
            <a:ext cx="509590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2714612" y="1643050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714348" y="2071678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1214414" y="2071678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1714480" y="2071678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2214546" y="2071678"/>
            <a:ext cx="500066" cy="428628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2714612" y="2071678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4214810" y="2500306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4714876" y="2500306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3714744" y="2928934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214282" y="2071678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3214678" y="2928934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1785918" y="2500306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2214546" y="2500306"/>
            <a:ext cx="500066" cy="428628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2714612" y="2500306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3" name="Obdélník 22"/>
          <p:cNvSpPr/>
          <p:nvPr/>
        </p:nvSpPr>
        <p:spPr>
          <a:xfrm>
            <a:off x="3214678" y="2500306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4" name="Obdélník 23"/>
          <p:cNvSpPr/>
          <p:nvPr/>
        </p:nvSpPr>
        <p:spPr>
          <a:xfrm>
            <a:off x="3714744" y="2500306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1714480" y="2928934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6" name="Obdélník 25"/>
          <p:cNvSpPr/>
          <p:nvPr/>
        </p:nvSpPr>
        <p:spPr>
          <a:xfrm>
            <a:off x="2214546" y="2928934"/>
            <a:ext cx="500066" cy="428628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7" name="Obdélník 26"/>
          <p:cNvSpPr/>
          <p:nvPr/>
        </p:nvSpPr>
        <p:spPr>
          <a:xfrm>
            <a:off x="1214414" y="2928934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8" name="Obdélník 27"/>
          <p:cNvSpPr/>
          <p:nvPr/>
        </p:nvSpPr>
        <p:spPr>
          <a:xfrm>
            <a:off x="714348" y="2928934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9" name="Obdélník 28"/>
          <p:cNvSpPr/>
          <p:nvPr/>
        </p:nvSpPr>
        <p:spPr>
          <a:xfrm>
            <a:off x="2714612" y="2928934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0" name="Obdélník 29"/>
          <p:cNvSpPr/>
          <p:nvPr/>
        </p:nvSpPr>
        <p:spPr>
          <a:xfrm>
            <a:off x="1714480" y="3357562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1" name="Obdélník 30"/>
          <p:cNvSpPr/>
          <p:nvPr/>
        </p:nvSpPr>
        <p:spPr>
          <a:xfrm>
            <a:off x="2214546" y="3357562"/>
            <a:ext cx="500066" cy="428628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2" name="Obdélník 31"/>
          <p:cNvSpPr/>
          <p:nvPr/>
        </p:nvSpPr>
        <p:spPr>
          <a:xfrm>
            <a:off x="2714612" y="3357562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3" name="Obdélník 32"/>
          <p:cNvSpPr/>
          <p:nvPr/>
        </p:nvSpPr>
        <p:spPr>
          <a:xfrm>
            <a:off x="714348" y="3786190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4" name="Obdélník 33"/>
          <p:cNvSpPr/>
          <p:nvPr/>
        </p:nvSpPr>
        <p:spPr>
          <a:xfrm>
            <a:off x="214282" y="3786190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5" name="Obdélník 34"/>
          <p:cNvSpPr/>
          <p:nvPr/>
        </p:nvSpPr>
        <p:spPr>
          <a:xfrm>
            <a:off x="1214414" y="3357562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6" name="Obdélník 35"/>
          <p:cNvSpPr/>
          <p:nvPr/>
        </p:nvSpPr>
        <p:spPr>
          <a:xfrm>
            <a:off x="4214810" y="2928934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7" name="Obdélník 36"/>
          <p:cNvSpPr/>
          <p:nvPr/>
        </p:nvSpPr>
        <p:spPr>
          <a:xfrm>
            <a:off x="1714480" y="3786190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8" name="Obdélník 37"/>
          <p:cNvSpPr/>
          <p:nvPr/>
        </p:nvSpPr>
        <p:spPr>
          <a:xfrm>
            <a:off x="1214414" y="3786190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9" name="Obdélník 38"/>
          <p:cNvSpPr/>
          <p:nvPr/>
        </p:nvSpPr>
        <p:spPr>
          <a:xfrm>
            <a:off x="2214546" y="3786190"/>
            <a:ext cx="500066" cy="428628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0" name="Obdélník 39"/>
          <p:cNvSpPr/>
          <p:nvPr/>
        </p:nvSpPr>
        <p:spPr>
          <a:xfrm>
            <a:off x="2714612" y="3786190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1" name="Obdélník 40"/>
          <p:cNvSpPr/>
          <p:nvPr/>
        </p:nvSpPr>
        <p:spPr>
          <a:xfrm>
            <a:off x="3214678" y="3786190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2" name="Obdélník 41"/>
          <p:cNvSpPr/>
          <p:nvPr/>
        </p:nvSpPr>
        <p:spPr>
          <a:xfrm>
            <a:off x="1714480" y="4214818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3" name="Obdélník 42"/>
          <p:cNvSpPr/>
          <p:nvPr/>
        </p:nvSpPr>
        <p:spPr>
          <a:xfrm>
            <a:off x="2214546" y="4214818"/>
            <a:ext cx="500066" cy="428628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4" name="Obdélník 43"/>
          <p:cNvSpPr/>
          <p:nvPr/>
        </p:nvSpPr>
        <p:spPr>
          <a:xfrm>
            <a:off x="2714612" y="4214818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5" name="Obdélník 44"/>
          <p:cNvSpPr/>
          <p:nvPr/>
        </p:nvSpPr>
        <p:spPr>
          <a:xfrm>
            <a:off x="714348" y="4214818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6" name="Obdélník 45"/>
          <p:cNvSpPr/>
          <p:nvPr/>
        </p:nvSpPr>
        <p:spPr>
          <a:xfrm>
            <a:off x="1214414" y="4214818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7" name="Obdélník 46"/>
          <p:cNvSpPr/>
          <p:nvPr/>
        </p:nvSpPr>
        <p:spPr>
          <a:xfrm>
            <a:off x="1714480" y="4643446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8" name="Obdélník 47"/>
          <p:cNvSpPr/>
          <p:nvPr/>
        </p:nvSpPr>
        <p:spPr>
          <a:xfrm>
            <a:off x="2214546" y="4643446"/>
            <a:ext cx="500066" cy="428628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9" name="Obdélník 48"/>
          <p:cNvSpPr/>
          <p:nvPr/>
        </p:nvSpPr>
        <p:spPr>
          <a:xfrm>
            <a:off x="2714612" y="4643446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0" name="Obdélník 49"/>
          <p:cNvSpPr/>
          <p:nvPr/>
        </p:nvSpPr>
        <p:spPr>
          <a:xfrm>
            <a:off x="3214678" y="4643446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2928926" y="1643050"/>
            <a:ext cx="42105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4714876" y="2928934"/>
            <a:ext cx="44291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knížete Václava zavraždil bratr…</a:t>
            </a:r>
            <a:endParaRPr lang="cs-CZ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5429256" y="34290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4286248" y="421481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3929058" y="471488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1142976" y="564357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1714480" y="1214422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59" name="Obdélník 58"/>
          <p:cNvSpPr/>
          <p:nvPr/>
        </p:nvSpPr>
        <p:spPr>
          <a:xfrm>
            <a:off x="1214414" y="1214422"/>
            <a:ext cx="509590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0" name="Obdélník 59"/>
          <p:cNvSpPr/>
          <p:nvPr/>
        </p:nvSpPr>
        <p:spPr>
          <a:xfrm>
            <a:off x="3714744" y="1643050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1" name="Obdélník 60"/>
          <p:cNvSpPr/>
          <p:nvPr/>
        </p:nvSpPr>
        <p:spPr>
          <a:xfrm>
            <a:off x="3714744" y="3786190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2" name="Obdélník 61"/>
          <p:cNvSpPr/>
          <p:nvPr/>
        </p:nvSpPr>
        <p:spPr>
          <a:xfrm>
            <a:off x="4214810" y="3786190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3" name="Obdélník 62"/>
          <p:cNvSpPr/>
          <p:nvPr/>
        </p:nvSpPr>
        <p:spPr>
          <a:xfrm>
            <a:off x="214282" y="4214818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4" name="Obdélník 63"/>
          <p:cNvSpPr/>
          <p:nvPr/>
        </p:nvSpPr>
        <p:spPr>
          <a:xfrm>
            <a:off x="3214678" y="4214818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5" name="Obdélník 64"/>
          <p:cNvSpPr/>
          <p:nvPr/>
        </p:nvSpPr>
        <p:spPr>
          <a:xfrm>
            <a:off x="2214546" y="1214422"/>
            <a:ext cx="500066" cy="428628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6" name="TextovéPole 65"/>
          <p:cNvSpPr txBox="1"/>
          <p:nvPr/>
        </p:nvSpPr>
        <p:spPr>
          <a:xfrm>
            <a:off x="4357686" y="1643050"/>
            <a:ext cx="328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ochránce země</a:t>
            </a:r>
            <a:endParaRPr lang="cs-CZ" dirty="0"/>
          </a:p>
        </p:txBody>
      </p:sp>
      <p:sp>
        <p:nvSpPr>
          <p:cNvPr id="67" name="Obdélník 66"/>
          <p:cNvSpPr/>
          <p:nvPr/>
        </p:nvSpPr>
        <p:spPr>
          <a:xfrm>
            <a:off x="3929058" y="1214422"/>
            <a:ext cx="24784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z mléka se vyrábí</a:t>
            </a:r>
            <a:endParaRPr lang="cs-CZ" dirty="0"/>
          </a:p>
        </p:txBody>
      </p:sp>
      <p:sp>
        <p:nvSpPr>
          <p:cNvPr id="68" name="TextovéPole 67"/>
          <p:cNvSpPr txBox="1"/>
          <p:nvPr/>
        </p:nvSpPr>
        <p:spPr>
          <a:xfrm>
            <a:off x="3357554" y="2071678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roku 935 byl zavražděn kníže…..</a:t>
            </a:r>
            <a:endParaRPr lang="cs-CZ" dirty="0"/>
          </a:p>
        </p:txBody>
      </p:sp>
      <p:sp>
        <p:nvSpPr>
          <p:cNvPr id="69" name="Obdélník 68"/>
          <p:cNvSpPr/>
          <p:nvPr/>
        </p:nvSpPr>
        <p:spPr>
          <a:xfrm>
            <a:off x="5214942" y="2357430"/>
            <a:ext cx="260520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jméno knížete, </a:t>
            </a:r>
          </a:p>
          <a:p>
            <a:r>
              <a:rPr lang="cs-CZ" dirty="0" smtClean="0"/>
              <a:t>který založil mocný rod</a:t>
            </a:r>
            <a:endParaRPr lang="cs-CZ" dirty="0"/>
          </a:p>
        </p:txBody>
      </p:sp>
      <p:sp>
        <p:nvSpPr>
          <p:cNvPr id="70" name="TextovéPole 69"/>
          <p:cNvSpPr txBox="1"/>
          <p:nvPr/>
        </p:nvSpPr>
        <p:spPr>
          <a:xfrm>
            <a:off x="3214678" y="3429000"/>
            <a:ext cx="4000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zač. 9 st. vznikla Velkomoravská …..</a:t>
            </a:r>
            <a:endParaRPr lang="cs-CZ" dirty="0"/>
          </a:p>
        </p:txBody>
      </p:sp>
      <p:sp>
        <p:nvSpPr>
          <p:cNvPr id="71" name="Obdélník 70"/>
          <p:cNvSpPr/>
          <p:nvPr/>
        </p:nvSpPr>
        <p:spPr>
          <a:xfrm>
            <a:off x="4714876" y="3714752"/>
            <a:ext cx="465360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Konstantina pozval na Moravu </a:t>
            </a:r>
          </a:p>
          <a:p>
            <a:r>
              <a:rPr lang="cs-CZ" dirty="0" smtClean="0"/>
              <a:t>kníže ……..</a:t>
            </a:r>
            <a:endParaRPr lang="cs-CZ" dirty="0"/>
          </a:p>
        </p:txBody>
      </p:sp>
      <p:sp>
        <p:nvSpPr>
          <p:cNvPr id="72" name="Obdélník 71"/>
          <p:cNvSpPr/>
          <p:nvPr/>
        </p:nvSpPr>
        <p:spPr>
          <a:xfrm>
            <a:off x="3786182" y="4714884"/>
            <a:ext cx="26019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jedna z Krokových dcer</a:t>
            </a:r>
            <a:endParaRPr lang="cs-CZ" dirty="0"/>
          </a:p>
        </p:txBody>
      </p:sp>
      <p:sp>
        <p:nvSpPr>
          <p:cNvPr id="73" name="Obdélník 72"/>
          <p:cNvSpPr/>
          <p:nvPr/>
        </p:nvSpPr>
        <p:spPr>
          <a:xfrm>
            <a:off x="3786182" y="4286256"/>
            <a:ext cx="18568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spisy o svatých</a:t>
            </a:r>
            <a:endParaRPr lang="cs-CZ" dirty="0"/>
          </a:p>
        </p:txBody>
      </p:sp>
      <p:sp>
        <p:nvSpPr>
          <p:cNvPr id="74" name="TextovéPole 73"/>
          <p:cNvSpPr txBox="1"/>
          <p:nvPr/>
        </p:nvSpPr>
        <p:spPr>
          <a:xfrm>
            <a:off x="428596" y="357166"/>
            <a:ext cx="52864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Hlavou rodu byl ……</a:t>
            </a:r>
            <a:endParaRPr lang="cs-CZ" sz="3600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857224" y="5715016"/>
            <a:ext cx="62090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Tajenka: _________________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714612" y="1214422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714480" y="1214422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á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3214678" y="1214422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714480" y="1643050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2214546" y="1643050"/>
            <a:ext cx="500066" cy="428628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t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214414" y="1643050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3214678" y="1643050"/>
            <a:ext cx="509590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2714612" y="1643050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714348" y="2071678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á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1214414" y="2071678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1714480" y="2071678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2214546" y="2071678"/>
            <a:ext cx="500066" cy="428628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714612" y="2071678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4214810" y="2500306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4714876" y="2500306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</a:t>
            </a:r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3714744" y="2928934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214282" y="2071678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3214678" y="2928934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</a:t>
            </a:r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1785918" y="2500306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</a:t>
            </a:r>
            <a:endParaRPr lang="cs-CZ" dirty="0"/>
          </a:p>
        </p:txBody>
      </p:sp>
      <p:sp>
        <p:nvSpPr>
          <p:cNvPr id="23" name="Obdélník 22"/>
          <p:cNvSpPr/>
          <p:nvPr/>
        </p:nvSpPr>
        <p:spPr>
          <a:xfrm>
            <a:off x="2214546" y="2500306"/>
            <a:ext cx="500066" cy="428628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ř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2714612" y="2500306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e</a:t>
            </a:r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3214678" y="2500306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</a:t>
            </a:r>
            <a:endParaRPr lang="cs-CZ" dirty="0"/>
          </a:p>
        </p:txBody>
      </p:sp>
      <p:sp>
        <p:nvSpPr>
          <p:cNvPr id="26" name="Obdélník 25"/>
          <p:cNvSpPr/>
          <p:nvPr/>
        </p:nvSpPr>
        <p:spPr>
          <a:xfrm>
            <a:off x="3714744" y="2500306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y</a:t>
            </a:r>
            <a:endParaRPr lang="cs-CZ" dirty="0"/>
          </a:p>
        </p:txBody>
      </p:sp>
      <p:sp>
        <p:nvSpPr>
          <p:cNvPr id="27" name="Obdélník 26"/>
          <p:cNvSpPr/>
          <p:nvPr/>
        </p:nvSpPr>
        <p:spPr>
          <a:xfrm>
            <a:off x="1714480" y="2928934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</a:t>
            </a:r>
            <a:endParaRPr lang="cs-CZ" dirty="0"/>
          </a:p>
        </p:txBody>
      </p:sp>
      <p:sp>
        <p:nvSpPr>
          <p:cNvPr id="28" name="Obdélník 27"/>
          <p:cNvSpPr/>
          <p:nvPr/>
        </p:nvSpPr>
        <p:spPr>
          <a:xfrm>
            <a:off x="2214546" y="2928934"/>
            <a:ext cx="500066" cy="428628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1214414" y="2928934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</a:t>
            </a:r>
            <a:endParaRPr lang="cs-CZ" dirty="0"/>
          </a:p>
        </p:txBody>
      </p:sp>
      <p:sp>
        <p:nvSpPr>
          <p:cNvPr id="30" name="Obdélník 29"/>
          <p:cNvSpPr/>
          <p:nvPr/>
        </p:nvSpPr>
        <p:spPr>
          <a:xfrm>
            <a:off x="714348" y="2928934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31" name="Obdélník 30"/>
          <p:cNvSpPr/>
          <p:nvPr/>
        </p:nvSpPr>
        <p:spPr>
          <a:xfrm>
            <a:off x="2714612" y="2928934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</a:t>
            </a:r>
            <a:endParaRPr lang="cs-CZ" dirty="0"/>
          </a:p>
        </p:txBody>
      </p:sp>
      <p:sp>
        <p:nvSpPr>
          <p:cNvPr id="32" name="Obdélník 31"/>
          <p:cNvSpPr/>
          <p:nvPr/>
        </p:nvSpPr>
        <p:spPr>
          <a:xfrm>
            <a:off x="1714480" y="3357562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í</a:t>
            </a:r>
            <a:endParaRPr lang="cs-CZ" dirty="0"/>
          </a:p>
        </p:txBody>
      </p:sp>
      <p:sp>
        <p:nvSpPr>
          <p:cNvPr id="33" name="Obdélník 32"/>
          <p:cNvSpPr/>
          <p:nvPr/>
        </p:nvSpPr>
        <p:spPr>
          <a:xfrm>
            <a:off x="2214546" y="3357562"/>
            <a:ext cx="500066" cy="428628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2714612" y="3357562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e</a:t>
            </a:r>
            <a:endParaRPr lang="cs-CZ" dirty="0"/>
          </a:p>
        </p:txBody>
      </p:sp>
      <p:sp>
        <p:nvSpPr>
          <p:cNvPr id="35" name="Obdélník 34"/>
          <p:cNvSpPr/>
          <p:nvPr/>
        </p:nvSpPr>
        <p:spPr>
          <a:xfrm>
            <a:off x="714348" y="3786190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</a:t>
            </a:r>
            <a:endParaRPr lang="cs-CZ" dirty="0"/>
          </a:p>
        </p:txBody>
      </p:sp>
      <p:sp>
        <p:nvSpPr>
          <p:cNvPr id="36" name="Obdélník 35"/>
          <p:cNvSpPr/>
          <p:nvPr/>
        </p:nvSpPr>
        <p:spPr>
          <a:xfrm>
            <a:off x="214282" y="3786190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</a:t>
            </a:r>
            <a:endParaRPr lang="cs-CZ" dirty="0"/>
          </a:p>
        </p:txBody>
      </p:sp>
      <p:sp>
        <p:nvSpPr>
          <p:cNvPr id="37" name="Obdélník 36"/>
          <p:cNvSpPr/>
          <p:nvPr/>
        </p:nvSpPr>
        <p:spPr>
          <a:xfrm>
            <a:off x="1214414" y="3357562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ř</a:t>
            </a:r>
            <a:endParaRPr lang="cs-CZ" dirty="0"/>
          </a:p>
        </p:txBody>
      </p:sp>
      <p:sp>
        <p:nvSpPr>
          <p:cNvPr id="38" name="Obdélník 37"/>
          <p:cNvSpPr/>
          <p:nvPr/>
        </p:nvSpPr>
        <p:spPr>
          <a:xfrm>
            <a:off x="4214810" y="2928934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39" name="Obdélník 38"/>
          <p:cNvSpPr/>
          <p:nvPr/>
        </p:nvSpPr>
        <p:spPr>
          <a:xfrm>
            <a:off x="1714480" y="3786190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</a:t>
            </a:r>
            <a:endParaRPr lang="cs-CZ" dirty="0"/>
          </a:p>
        </p:txBody>
      </p:sp>
      <p:sp>
        <p:nvSpPr>
          <p:cNvPr id="40" name="Obdélník 39"/>
          <p:cNvSpPr/>
          <p:nvPr/>
        </p:nvSpPr>
        <p:spPr>
          <a:xfrm>
            <a:off x="1214414" y="3786190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</a:t>
            </a:r>
            <a:endParaRPr lang="cs-CZ" dirty="0"/>
          </a:p>
        </p:txBody>
      </p:sp>
      <p:sp>
        <p:nvSpPr>
          <p:cNvPr id="41" name="Obdélník 40"/>
          <p:cNvSpPr/>
          <p:nvPr/>
        </p:nvSpPr>
        <p:spPr>
          <a:xfrm>
            <a:off x="2214546" y="3786190"/>
            <a:ext cx="500066" cy="428628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i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2" name="Obdélník 41"/>
          <p:cNvSpPr/>
          <p:nvPr/>
        </p:nvSpPr>
        <p:spPr>
          <a:xfrm>
            <a:off x="2714612" y="3786190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</a:t>
            </a:r>
            <a:endParaRPr lang="cs-CZ" dirty="0"/>
          </a:p>
        </p:txBody>
      </p:sp>
      <p:sp>
        <p:nvSpPr>
          <p:cNvPr id="43" name="Obdélník 42"/>
          <p:cNvSpPr/>
          <p:nvPr/>
        </p:nvSpPr>
        <p:spPr>
          <a:xfrm>
            <a:off x="3214678" y="3786190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</a:t>
            </a:r>
            <a:endParaRPr lang="cs-CZ" dirty="0"/>
          </a:p>
        </p:txBody>
      </p:sp>
      <p:sp>
        <p:nvSpPr>
          <p:cNvPr id="44" name="Obdélník 43"/>
          <p:cNvSpPr/>
          <p:nvPr/>
        </p:nvSpPr>
        <p:spPr>
          <a:xfrm>
            <a:off x="1714480" y="4214818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e</a:t>
            </a:r>
            <a:endParaRPr lang="cs-CZ" dirty="0"/>
          </a:p>
        </p:txBody>
      </p:sp>
      <p:sp>
        <p:nvSpPr>
          <p:cNvPr id="45" name="Obdélník 44"/>
          <p:cNvSpPr/>
          <p:nvPr/>
        </p:nvSpPr>
        <p:spPr>
          <a:xfrm>
            <a:off x="2214546" y="4214818"/>
            <a:ext cx="500066" cy="428628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n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6" name="Obdélník 45"/>
          <p:cNvSpPr/>
          <p:nvPr/>
        </p:nvSpPr>
        <p:spPr>
          <a:xfrm>
            <a:off x="2714612" y="4214818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47" name="Obdélník 46"/>
          <p:cNvSpPr/>
          <p:nvPr/>
        </p:nvSpPr>
        <p:spPr>
          <a:xfrm>
            <a:off x="714348" y="4214818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e</a:t>
            </a:r>
            <a:endParaRPr lang="cs-CZ" dirty="0"/>
          </a:p>
        </p:txBody>
      </p:sp>
      <p:sp>
        <p:nvSpPr>
          <p:cNvPr id="48" name="Obdélník 47"/>
          <p:cNvSpPr/>
          <p:nvPr/>
        </p:nvSpPr>
        <p:spPr>
          <a:xfrm>
            <a:off x="1214414" y="4214818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g</a:t>
            </a:r>
            <a:endParaRPr lang="cs-CZ" dirty="0"/>
          </a:p>
        </p:txBody>
      </p:sp>
      <p:sp>
        <p:nvSpPr>
          <p:cNvPr id="49" name="Obdélník 48"/>
          <p:cNvSpPr/>
          <p:nvPr/>
        </p:nvSpPr>
        <p:spPr>
          <a:xfrm>
            <a:off x="1714480" y="4643446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</a:t>
            </a:r>
            <a:endParaRPr lang="cs-CZ" dirty="0"/>
          </a:p>
        </p:txBody>
      </p:sp>
      <p:sp>
        <p:nvSpPr>
          <p:cNvPr id="50" name="Obdélník 49"/>
          <p:cNvSpPr/>
          <p:nvPr/>
        </p:nvSpPr>
        <p:spPr>
          <a:xfrm>
            <a:off x="2214546" y="4643446"/>
            <a:ext cx="500066" cy="428628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1" name="Obdélník 50"/>
          <p:cNvSpPr/>
          <p:nvPr/>
        </p:nvSpPr>
        <p:spPr>
          <a:xfrm>
            <a:off x="2714612" y="4643446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</a:t>
            </a:r>
            <a:endParaRPr lang="cs-CZ" dirty="0"/>
          </a:p>
        </p:txBody>
      </p:sp>
      <p:sp>
        <p:nvSpPr>
          <p:cNvPr id="52" name="Obdélník 51"/>
          <p:cNvSpPr/>
          <p:nvPr/>
        </p:nvSpPr>
        <p:spPr>
          <a:xfrm>
            <a:off x="3214678" y="4643446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i</a:t>
            </a:r>
            <a:endParaRPr lang="cs-CZ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3929058" y="1214422"/>
            <a:ext cx="4000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 mléka se vyrábí</a:t>
            </a:r>
            <a:endParaRPr lang="cs-CZ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2928926" y="1643050"/>
            <a:ext cx="42105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5214942" y="2071678"/>
            <a:ext cx="32161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4357686" y="25717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2928926" y="2928934"/>
            <a:ext cx="2941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59" name="TextovéPole 58"/>
          <p:cNvSpPr txBox="1"/>
          <p:nvPr/>
        </p:nvSpPr>
        <p:spPr>
          <a:xfrm>
            <a:off x="5429256" y="34290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60" name="TextovéPole 59"/>
          <p:cNvSpPr txBox="1"/>
          <p:nvPr/>
        </p:nvSpPr>
        <p:spPr>
          <a:xfrm>
            <a:off x="3786182" y="3857628"/>
            <a:ext cx="4403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61" name="TextovéPole 60"/>
          <p:cNvSpPr txBox="1"/>
          <p:nvPr/>
        </p:nvSpPr>
        <p:spPr>
          <a:xfrm>
            <a:off x="4286248" y="421481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62" name="TextovéPole 61"/>
          <p:cNvSpPr txBox="1"/>
          <p:nvPr/>
        </p:nvSpPr>
        <p:spPr>
          <a:xfrm>
            <a:off x="3929058" y="4714884"/>
            <a:ext cx="26019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jedna z Krokových dcer</a:t>
            </a:r>
            <a:endParaRPr lang="cs-CZ" dirty="0"/>
          </a:p>
        </p:txBody>
      </p:sp>
      <p:sp>
        <p:nvSpPr>
          <p:cNvPr id="63" name="TextovéPole 62"/>
          <p:cNvSpPr txBox="1"/>
          <p:nvPr/>
        </p:nvSpPr>
        <p:spPr>
          <a:xfrm>
            <a:off x="1142976" y="564357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65" name="TextovéPole 64"/>
          <p:cNvSpPr txBox="1"/>
          <p:nvPr/>
        </p:nvSpPr>
        <p:spPr>
          <a:xfrm>
            <a:off x="1714480" y="1214422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64" name="Obdélník 63"/>
          <p:cNvSpPr/>
          <p:nvPr/>
        </p:nvSpPr>
        <p:spPr>
          <a:xfrm>
            <a:off x="1214414" y="1214422"/>
            <a:ext cx="509590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</a:t>
            </a:r>
            <a:endParaRPr lang="cs-CZ" dirty="0"/>
          </a:p>
        </p:txBody>
      </p:sp>
      <p:sp>
        <p:nvSpPr>
          <p:cNvPr id="66" name="Obdélník 65"/>
          <p:cNvSpPr/>
          <p:nvPr/>
        </p:nvSpPr>
        <p:spPr>
          <a:xfrm>
            <a:off x="3714744" y="1643050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</a:t>
            </a:r>
            <a:endParaRPr lang="cs-CZ" dirty="0"/>
          </a:p>
        </p:txBody>
      </p:sp>
      <p:sp>
        <p:nvSpPr>
          <p:cNvPr id="67" name="Obdélník 66"/>
          <p:cNvSpPr/>
          <p:nvPr/>
        </p:nvSpPr>
        <p:spPr>
          <a:xfrm>
            <a:off x="3714744" y="3786190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68" name="Obdélník 67"/>
          <p:cNvSpPr/>
          <p:nvPr/>
        </p:nvSpPr>
        <p:spPr>
          <a:xfrm>
            <a:off x="4214810" y="3786190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69" name="Obdélník 68"/>
          <p:cNvSpPr/>
          <p:nvPr/>
        </p:nvSpPr>
        <p:spPr>
          <a:xfrm>
            <a:off x="214282" y="4214818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</a:t>
            </a:r>
            <a:endParaRPr lang="cs-CZ" dirty="0"/>
          </a:p>
        </p:txBody>
      </p:sp>
      <p:sp>
        <p:nvSpPr>
          <p:cNvPr id="70" name="Obdélník 69"/>
          <p:cNvSpPr/>
          <p:nvPr/>
        </p:nvSpPr>
        <p:spPr>
          <a:xfrm>
            <a:off x="3214678" y="4214818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y</a:t>
            </a:r>
            <a:endParaRPr lang="cs-CZ" dirty="0"/>
          </a:p>
        </p:txBody>
      </p:sp>
      <p:sp>
        <p:nvSpPr>
          <p:cNvPr id="71" name="Obdélník 70"/>
          <p:cNvSpPr/>
          <p:nvPr/>
        </p:nvSpPr>
        <p:spPr>
          <a:xfrm>
            <a:off x="2214546" y="1214422"/>
            <a:ext cx="500066" cy="428628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2" name="TextovéPole 71"/>
          <p:cNvSpPr txBox="1"/>
          <p:nvPr/>
        </p:nvSpPr>
        <p:spPr>
          <a:xfrm>
            <a:off x="4357686" y="1643050"/>
            <a:ext cx="328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ochránce země</a:t>
            </a:r>
            <a:endParaRPr lang="cs-CZ" dirty="0"/>
          </a:p>
        </p:txBody>
      </p:sp>
      <p:sp>
        <p:nvSpPr>
          <p:cNvPr id="73" name="Obdélník 72"/>
          <p:cNvSpPr/>
          <p:nvPr/>
        </p:nvSpPr>
        <p:spPr>
          <a:xfrm>
            <a:off x="3428992" y="2071678"/>
            <a:ext cx="35237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roku 935 byl zavražděn kníže…..</a:t>
            </a:r>
            <a:endParaRPr lang="cs-CZ" dirty="0"/>
          </a:p>
        </p:txBody>
      </p:sp>
      <p:sp>
        <p:nvSpPr>
          <p:cNvPr id="74" name="TextovéPole 73"/>
          <p:cNvSpPr txBox="1"/>
          <p:nvPr/>
        </p:nvSpPr>
        <p:spPr>
          <a:xfrm>
            <a:off x="5214942" y="2357430"/>
            <a:ext cx="26432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jméno knížete, který založil mocný rod</a:t>
            </a:r>
            <a:endParaRPr lang="cs-CZ" dirty="0"/>
          </a:p>
        </p:txBody>
      </p:sp>
      <p:sp>
        <p:nvSpPr>
          <p:cNvPr id="75" name="Obdélník 74"/>
          <p:cNvSpPr/>
          <p:nvPr/>
        </p:nvSpPr>
        <p:spPr>
          <a:xfrm>
            <a:off x="4786314" y="285749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knížete Václava zavraždil</a:t>
            </a:r>
          </a:p>
          <a:p>
            <a:r>
              <a:rPr lang="cs-CZ" dirty="0" smtClean="0"/>
              <a:t>bratr …….</a:t>
            </a:r>
            <a:endParaRPr lang="cs-CZ" dirty="0"/>
          </a:p>
        </p:txBody>
      </p:sp>
      <p:sp>
        <p:nvSpPr>
          <p:cNvPr id="76" name="Obdélník 75"/>
          <p:cNvSpPr/>
          <p:nvPr/>
        </p:nvSpPr>
        <p:spPr>
          <a:xfrm>
            <a:off x="3357554" y="3357562"/>
            <a:ext cx="39624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zač. 9 st. Vznikla Velkomoravská …..</a:t>
            </a:r>
            <a:endParaRPr lang="cs-CZ" dirty="0"/>
          </a:p>
        </p:txBody>
      </p:sp>
      <p:sp>
        <p:nvSpPr>
          <p:cNvPr id="77" name="TextovéPole 76"/>
          <p:cNvSpPr txBox="1"/>
          <p:nvPr/>
        </p:nvSpPr>
        <p:spPr>
          <a:xfrm>
            <a:off x="4714876" y="3714752"/>
            <a:ext cx="33996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Konstantina pozval na Moravu kníže ……..</a:t>
            </a:r>
            <a:endParaRPr lang="cs-CZ" dirty="0"/>
          </a:p>
        </p:txBody>
      </p:sp>
      <p:sp>
        <p:nvSpPr>
          <p:cNvPr id="79" name="TextovéPole 78"/>
          <p:cNvSpPr txBox="1"/>
          <p:nvPr/>
        </p:nvSpPr>
        <p:spPr>
          <a:xfrm>
            <a:off x="3929058" y="4286256"/>
            <a:ext cx="1713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spisy o svatých</a:t>
            </a:r>
            <a:endParaRPr lang="cs-CZ" dirty="0"/>
          </a:p>
        </p:txBody>
      </p:sp>
      <p:sp>
        <p:nvSpPr>
          <p:cNvPr id="80" name="Obdélník 79"/>
          <p:cNvSpPr/>
          <p:nvPr/>
        </p:nvSpPr>
        <p:spPr>
          <a:xfrm>
            <a:off x="285720" y="214290"/>
            <a:ext cx="424507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/>
              <a:t>Hlavou rodu byl ……</a:t>
            </a:r>
            <a:endParaRPr lang="cs-CZ" sz="3600" dirty="0"/>
          </a:p>
        </p:txBody>
      </p:sp>
      <p:sp>
        <p:nvSpPr>
          <p:cNvPr id="81" name="Obdélník 80"/>
          <p:cNvSpPr/>
          <p:nvPr/>
        </p:nvSpPr>
        <p:spPr>
          <a:xfrm>
            <a:off x="428596" y="5429264"/>
            <a:ext cx="75009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 smtClean="0"/>
              <a:t>Tajenka: _________________</a:t>
            </a:r>
            <a:endParaRPr lang="cs-CZ" sz="3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457200" y="500042"/>
            <a:ext cx="8686800" cy="838200"/>
          </a:xfrm>
          <a:prstGeom prst="rect">
            <a:avLst/>
          </a:prstGeo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600" cap="all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POUŽITÉ ZDROJE</a:t>
            </a:r>
            <a:endParaRPr lang="cs-CZ" sz="3600" cap="all" dirty="0"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57158" y="1285860"/>
            <a:ext cx="6187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http://www.</a:t>
            </a:r>
            <a:r>
              <a:rPr lang="cs-CZ" dirty="0" err="1" smtClean="0"/>
              <a:t>keltove.cz</a:t>
            </a:r>
            <a:r>
              <a:rPr lang="cs-CZ" dirty="0" smtClean="0"/>
              <a:t>/</a:t>
            </a:r>
            <a:r>
              <a:rPr lang="cs-CZ" dirty="0" err="1" smtClean="0"/>
              <a:t>gallery</a:t>
            </a:r>
            <a:r>
              <a:rPr lang="cs-CZ" dirty="0" smtClean="0"/>
              <a:t>/</a:t>
            </a:r>
            <a:r>
              <a:rPr lang="cs-CZ" dirty="0" err="1" smtClean="0"/>
              <a:t>keltove</a:t>
            </a:r>
            <a:r>
              <a:rPr lang="cs-CZ" dirty="0" smtClean="0"/>
              <a:t>/3/03/179_16.jpg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57158" y="1785926"/>
            <a:ext cx="70865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http://cea.livinghistory.cz/zivotvm/remesla/odev/image006.jpg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58" y="2285992"/>
            <a:ext cx="64952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http://nd01.jxs.cz/889/779/9864b35ee0_17860902_o2.gif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57158" y="2786058"/>
            <a:ext cx="65460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http://www.</a:t>
            </a:r>
            <a:r>
              <a:rPr lang="cs-CZ" dirty="0" err="1" smtClean="0"/>
              <a:t>slavkov.cz</a:t>
            </a:r>
            <a:r>
              <a:rPr lang="cs-CZ" dirty="0" smtClean="0"/>
              <a:t>/</a:t>
            </a:r>
            <a:r>
              <a:rPr lang="cs-CZ" dirty="0" err="1" smtClean="0"/>
              <a:t>files</a:t>
            </a:r>
            <a:r>
              <a:rPr lang="cs-CZ" dirty="0" smtClean="0"/>
              <a:t>/object14/482-tvrz_</a:t>
            </a:r>
            <a:r>
              <a:rPr lang="cs-CZ" dirty="0" err="1" smtClean="0"/>
              <a:t>bosovice.jpg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57158" y="3214686"/>
            <a:ext cx="6858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http://img.geocaching.com/cache/4e5e829a-4149-42bf-95c8-465875d0e192.jpg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357158" y="4000504"/>
            <a:ext cx="68580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http://www.palba.</a:t>
            </a:r>
            <a:r>
              <a:rPr lang="cs-CZ" dirty="0" err="1" smtClean="0"/>
              <a:t>cz</a:t>
            </a:r>
            <a:r>
              <a:rPr lang="cs-CZ" dirty="0" smtClean="0"/>
              <a:t>/</a:t>
            </a:r>
            <a:r>
              <a:rPr lang="cs-CZ" dirty="0" err="1" smtClean="0"/>
              <a:t>forumfoto</a:t>
            </a:r>
            <a:r>
              <a:rPr lang="cs-CZ" dirty="0" smtClean="0"/>
              <a:t>/</a:t>
            </a:r>
            <a:r>
              <a:rPr lang="cs-CZ" dirty="0" err="1" smtClean="0"/>
              <a:t>albums</a:t>
            </a:r>
            <a:r>
              <a:rPr lang="cs-CZ" dirty="0" smtClean="0"/>
              <a:t>/</a:t>
            </a:r>
            <a:r>
              <a:rPr lang="cs-CZ" dirty="0" err="1" smtClean="0"/>
              <a:t>userpics</a:t>
            </a:r>
            <a:r>
              <a:rPr lang="cs-CZ" dirty="0" smtClean="0"/>
              <a:t>/10122/</a:t>
            </a:r>
            <a:r>
              <a:rPr lang="cs-CZ" dirty="0" err="1" smtClean="0"/>
              <a:t>normal</a:t>
            </a:r>
            <a:r>
              <a:rPr lang="cs-CZ" dirty="0" smtClean="0"/>
              <a:t>_KOPI_2.jpg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57158" y="4857760"/>
            <a:ext cx="78425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http://skokan.</a:t>
            </a:r>
            <a:r>
              <a:rPr lang="cs-CZ" dirty="0" err="1" smtClean="0"/>
              <a:t>kvalitne.cz</a:t>
            </a:r>
            <a:r>
              <a:rPr lang="cs-CZ" dirty="0" smtClean="0"/>
              <a:t>/ZSO/</a:t>
            </a:r>
            <a:r>
              <a:rPr lang="cs-CZ" dirty="0" err="1" smtClean="0"/>
              <a:t>SpolecenskePomery</a:t>
            </a:r>
            <a:r>
              <a:rPr lang="cs-CZ" dirty="0" smtClean="0"/>
              <a:t>/Drevoryty15Stol3.GIF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982</TotalTime>
  <Words>396</Words>
  <Application>Microsoft Office PowerPoint</Application>
  <PresentationFormat>Předvádění na obrazovce (4:3)</PresentationFormat>
  <Paragraphs>136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Bohatý</vt:lpstr>
      <vt:lpstr>Prezentace aplikace PowerPoint</vt:lpstr>
      <vt:lpstr>O ŽIVOTĚ NA VESNICI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Chlumec nad Cidlinou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Přicházejí  Slované</dc:title>
  <dc:creator>ZŠP</dc:creator>
  <cp:lastModifiedBy>PC</cp:lastModifiedBy>
  <cp:revision>77</cp:revision>
  <dcterms:created xsi:type="dcterms:W3CDTF">2011-09-08T18:14:33Z</dcterms:created>
  <dcterms:modified xsi:type="dcterms:W3CDTF">2012-03-13T10:31:50Z</dcterms:modified>
</cp:coreProperties>
</file>