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56" r:id="rId4"/>
    <p:sldId id="261" r:id="rId5"/>
    <p:sldId id="264" r:id="rId6"/>
    <p:sldId id="262" r:id="rId7"/>
    <p:sldId id="263" r:id="rId8"/>
    <p:sldId id="265" r:id="rId9"/>
    <p:sldId id="270" r:id="rId10"/>
    <p:sldId id="271" r:id="rId11"/>
    <p:sldId id="272" r:id="rId12"/>
    <p:sldId id="273" r:id="rId13"/>
    <p:sldId id="274" r:id="rId14"/>
    <p:sldId id="268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28736"/>
            <a:ext cx="7772400" cy="1928826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390912"/>
            <a:ext cx="6400800" cy="1752600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AA9A-833E-4E77-AEA8-D502E90D1178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53B0A-D1A4-4F97-BF2C-7379771EFF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AA9A-833E-4E77-AEA8-D502E90D1178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53B0A-D1A4-4F97-BF2C-7379771EFF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14676"/>
            <a:ext cx="7772400" cy="1500209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14488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AA9A-833E-4E77-AEA8-D502E90D1178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53B0A-D1A4-4F97-BF2C-7379771EFF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>
                <a:effectLst/>
              </a:defRPr>
            </a:lvl1pPr>
            <a:lvl2pPr algn="l">
              <a:defRPr sz="2400">
                <a:effectLst/>
              </a:defRPr>
            </a:lvl2pPr>
            <a:lvl3pPr algn="l">
              <a:defRPr sz="2000">
                <a:effectLst/>
              </a:defRPr>
            </a:lvl3pPr>
            <a:lvl4pPr algn="l">
              <a:defRPr sz="1800">
                <a:effectLst/>
              </a:defRPr>
            </a:lvl4pPr>
            <a:lvl5pPr algn="l">
              <a:defRPr sz="1800">
                <a:effectLst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/>
            </a:lvl1pPr>
            <a:lvl2pPr algn="l">
              <a:defRPr sz="2400"/>
            </a:lvl2pPr>
            <a:lvl3pPr algn="l">
              <a:defRPr sz="2000"/>
            </a:lvl3pPr>
            <a:lvl4pPr algn="l">
              <a:defRPr sz="1800"/>
            </a:lvl4pPr>
            <a:lvl5pPr algn="l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AA9A-833E-4E77-AEA8-D502E90D1178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53B0A-D1A4-4F97-BF2C-7379771EFF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1pPr>
            <a:lvl2pPr marL="457200" indent="0" algn="ctr">
              <a:buNone/>
              <a:defRPr lang="zh-CN" altLang="en-US" sz="24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2pPr>
            <a:lvl3pPr marL="914400" indent="0" algn="ctr">
              <a:buNone/>
              <a:defRPr lang="zh-CN" altLang="en-US" sz="20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3pPr>
            <a:lvl4pPr marL="1371600" indent="0" algn="ctr">
              <a:buNone/>
              <a:defRPr lang="zh-CN" altLang="en-US" sz="1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4pPr>
            <a:lvl5pPr marL="1828800" indent="0" algn="ctr">
              <a:buNone/>
              <a:defRPr lang="zh-CN" altLang="en-US" sz="16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/>
                <a:solidFill>
                  <a:schemeClr val="accent1"/>
                </a:solidFill>
                <a:effectLst/>
              </a:defRPr>
            </a:lvl1pPr>
            <a:lvl2pPr marL="457200" indent="0" algn="ctr">
              <a:buNone/>
              <a:defRPr lang="zh-CN" altLang="en-US" sz="2400" b="1" dirty="0" smtClean="0">
                <a:ln/>
                <a:solidFill>
                  <a:schemeClr val="accent1"/>
                </a:solidFill>
                <a:effectLst/>
              </a:defRPr>
            </a:lvl2pPr>
            <a:lvl3pPr marL="914400" indent="0" algn="ctr">
              <a:buNone/>
              <a:defRPr lang="zh-CN" altLang="en-US" sz="2000" b="1" dirty="0" smtClean="0">
                <a:ln/>
                <a:solidFill>
                  <a:schemeClr val="accent1"/>
                </a:solidFill>
                <a:effectLst/>
              </a:defRPr>
            </a:lvl3pPr>
            <a:lvl4pPr marL="1371600" indent="0" algn="ctr">
              <a:buNone/>
              <a:defRPr lang="zh-CN" altLang="en-US" sz="1800" b="1" dirty="0" smtClean="0">
                <a:ln/>
                <a:solidFill>
                  <a:schemeClr val="accent1"/>
                </a:solidFill>
                <a:effectLst/>
              </a:defRPr>
            </a:lvl4pPr>
            <a:lvl5pPr marL="1828800" indent="0" algn="ctr">
              <a:buNone/>
              <a:defRPr lang="zh-CN" altLang="en-US" sz="1600" b="1" dirty="0" smtClean="0">
                <a:ln/>
                <a:solidFill>
                  <a:schemeClr val="accent1"/>
                </a:solidFill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ADADAA9A-833E-4E77-AEA8-D502E90D1178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53B0A-D1A4-4F97-BF2C-7379771EFF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AA9A-833E-4E77-AEA8-D502E90D1178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53B0A-D1A4-4F97-BF2C-7379771EFF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AA9A-833E-4E77-AEA8-D502E90D1178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53B0A-D1A4-4F97-BF2C-7379771EFF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108" y="5500702"/>
            <a:ext cx="8228639" cy="857256"/>
          </a:xfrm>
        </p:spPr>
        <p:txBody>
          <a:bodyPr anchor="ctr"/>
          <a:lstStyle>
            <a:lvl1pPr algn="ctr">
              <a:spcAft>
                <a:spcPts val="0"/>
              </a:spcAft>
              <a:defRPr sz="3200" b="1">
                <a:ln w="6350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357166"/>
            <a:ext cx="5111750" cy="50720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1" y="1714488"/>
            <a:ext cx="3008313" cy="3714776"/>
          </a:xfrm>
        </p:spPr>
        <p:txBody>
          <a:bodyPr anchor="t"/>
          <a:lstStyle>
            <a:lvl1pPr marL="0" indent="0">
              <a:spcAft>
                <a:spcPts val="600"/>
              </a:spcAft>
              <a:buNone/>
              <a:defRPr sz="1400"/>
            </a:lvl1pPr>
            <a:lvl2pPr marL="457200" indent="0">
              <a:spcAft>
                <a:spcPts val="600"/>
              </a:spcAft>
              <a:buNone/>
              <a:defRPr sz="1200"/>
            </a:lvl2pPr>
            <a:lvl3pPr marL="914400" indent="0">
              <a:spcAft>
                <a:spcPts val="600"/>
              </a:spcAft>
              <a:buNone/>
              <a:defRPr sz="1000"/>
            </a:lvl3pPr>
            <a:lvl4pPr marL="1371600" indent="0">
              <a:spcAft>
                <a:spcPts val="600"/>
              </a:spcAft>
              <a:buNone/>
              <a:defRPr sz="900"/>
            </a:lvl4pPr>
            <a:lvl5pPr marL="1828800" indent="0">
              <a:spcAft>
                <a:spcPts val="60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AA9A-833E-4E77-AEA8-D502E90D1178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53B0A-D1A4-4F97-BF2C-7379771EFF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888" y="428604"/>
            <a:ext cx="6172224" cy="566738"/>
          </a:xfrm>
        </p:spPr>
        <p:txBody>
          <a:bodyPr anchor="ctr"/>
          <a:lstStyle>
            <a:lvl1pPr algn="ctr">
              <a:defRPr sz="2800" b="1">
                <a:ln w="9525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6000" y="1151862"/>
            <a:ext cx="8172000" cy="4420278"/>
          </a:xfrm>
          <a:prstGeom prst="ellipse">
            <a:avLst/>
          </a:prstGeom>
          <a:ln w="25400" cap="flat" cmpd="sng" algn="ctr">
            <a:solidFill>
              <a:schemeClr val="accent5">
                <a:shade val="75000"/>
              </a:schemeClr>
            </a:solidFill>
            <a:prstDash val="solid"/>
          </a:ln>
          <a:effectLst>
            <a:glow rad="152400">
              <a:schemeClr val="accent5">
                <a:alpha val="75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695972"/>
            <a:ext cx="5486400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AA9A-833E-4E77-AEA8-D502E90D1178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53B0A-D1A4-4F97-BF2C-7379771EFF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00174"/>
            <a:ext cx="8229600" cy="485778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AA9A-833E-4E77-AEA8-D502E90D1178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53B0A-D1A4-4F97-BF2C-7379771EFF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2330" y="274638"/>
            <a:ext cx="1614470" cy="608332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543692" cy="608332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AA9A-833E-4E77-AEA8-D502E90D1178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53B0A-D1A4-4F97-BF2C-7379771EFF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57758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DAA9A-833E-4E77-AEA8-D502E90D1178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92875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492875"/>
            <a:ext cx="571472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53B0A-D1A4-4F97-BF2C-7379771EFFD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9050">
            <a:solidFill>
              <a:schemeClr val="tx2">
                <a:tint val="5000"/>
              </a:schemeClr>
            </a:solidFill>
            <a:prstDash val="solid"/>
          </a:ln>
          <a:solidFill>
            <a:schemeClr val="accent3"/>
          </a:solidFill>
          <a:effectLst>
            <a:outerShdw blurRad="50800" dist="50800" dir="7500000" algn="tl">
              <a:srgbClr val="000000">
                <a:shade val="5000"/>
                <a:alpha val="35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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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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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b/b3/Henry8England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pload.wikimedia.org/wikipedia/commons/1/1f/Mary_Stuart_Queen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upload.wikimedia.org/wikipedia/commons/a/af/Darnley_stage_3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upload.wikimedia.org/wikipedia/commons/7/76/Giorgio_Vasari_San_Bartolomeo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upload.wikimedia.org/wikipedia/commons/3/38/HenriIV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b/b3/Henry8England.j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pload.wikimedia.org/wikipedia/commons/1/1f/Mary_Stuart_Queen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upload.wikimedia.org/wikipedia/commons/a/af/Darnley_stage_3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upload.wikimedia.org/wikipedia/commons/3/38/HenriIV.jp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864096"/>
          </a:xfrm>
        </p:spPr>
        <p:txBody>
          <a:bodyPr/>
          <a:lstStyle/>
          <a:p>
            <a:r>
              <a:rPr lang="cs-CZ" sz="2800" dirty="0"/>
              <a:t>Reformace v západoevropských monarchiích</a:t>
            </a:r>
            <a:endParaRPr lang="cs-CZ" sz="28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240"/>
          </a:xfrm>
        </p:spPr>
        <p:txBody>
          <a:bodyPr/>
          <a:lstStyle/>
          <a:p>
            <a:endParaRPr lang="cs-CZ" sz="1500" dirty="0" smtClean="0"/>
          </a:p>
          <a:p>
            <a:endParaRPr lang="cs-CZ" sz="1500" dirty="0"/>
          </a:p>
          <a:p>
            <a:endParaRPr lang="cs-CZ" sz="1500" dirty="0" smtClean="0"/>
          </a:p>
          <a:p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6" name="TextovéPole 5"/>
          <p:cNvSpPr txBox="1"/>
          <p:nvPr/>
        </p:nvSpPr>
        <p:spPr>
          <a:xfrm flipH="1">
            <a:off x="611188" y="37330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latin typeface="Calibri" pitchFamily="34" charset="0"/>
                <a:cs typeface="Calibri" pitchFamily="34" charset="0"/>
              </a:rPr>
              <a:t>VY_32_INOVACE_115_Reformace v západoevropských monarchiích</a:t>
            </a:r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6556" y="4149080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</p:spTree>
    <p:extLst>
      <p:ext uri="{BB962C8B-B14F-4D97-AF65-F5344CB8AC3E}">
        <p14:creationId xmlns:p14="http://schemas.microsoft.com/office/powerpoint/2010/main" xmlns="" val="650640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3" y="2060848"/>
            <a:ext cx="8496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Autor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err="1" smtClean="0">
                <a:solidFill>
                  <a:schemeClr val="tx2"/>
                </a:solidFill>
                <a:latin typeface="+mn-lt"/>
              </a:rPr>
              <a:t>Mgr.Eva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Hronová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Vytvořeno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</a:rPr>
              <a:t>29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.9.2011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Stupeň </a:t>
            </a:r>
            <a:r>
              <a:rPr lang="cs-CZ" sz="1600" b="1" dirty="0">
                <a:solidFill>
                  <a:schemeClr val="tx2"/>
                </a:solidFill>
                <a:latin typeface="+mn-lt"/>
              </a:rPr>
              <a:t>a typ vzdělávání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II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.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Stupeň – základní – 8.r.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oblast: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Inovace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obor: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Dějepis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Téma: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Reformace v</a:t>
            </a:r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západoevropských monarchiích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Anotace: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základní informace o vzniku protestantských církví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Druh učebního materiálu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prezentace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Očekávaný výstup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 orientace v základních pojmech a událostech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766192"/>
            <a:ext cx="9144000" cy="100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dirty="0"/>
              <a:t>Reformace v západoevropských monarchiích</a:t>
            </a:r>
            <a:endParaRPr lang="cs-CZ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5064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Reformace v západoevropských monarchiích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zápis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4691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Henry8Englan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380047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427984" y="1412776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sz="2800" b="1" u="sng" dirty="0">
                <a:solidFill>
                  <a:prstClr val="black"/>
                </a:solidFill>
              </a:rPr>
              <a:t>Anglie</a:t>
            </a:r>
            <a:r>
              <a:rPr lang="cs-CZ" sz="2800" dirty="0">
                <a:solidFill>
                  <a:prstClr val="black"/>
                </a:solidFill>
              </a:rPr>
              <a:t> – král z dynastie Tudorovců – </a:t>
            </a:r>
            <a:r>
              <a:rPr lang="cs-CZ" sz="2800" b="1" u="sng" dirty="0">
                <a:solidFill>
                  <a:prstClr val="black"/>
                </a:solidFill>
              </a:rPr>
              <a:t>Jindřich VIII. </a:t>
            </a:r>
            <a:r>
              <a:rPr lang="cs-CZ" sz="2800" dirty="0">
                <a:solidFill>
                  <a:prstClr val="black"/>
                </a:solidFill>
              </a:rPr>
              <a:t>  </a:t>
            </a:r>
            <a:endParaRPr lang="cs-CZ" sz="2800" dirty="0" smtClean="0">
              <a:solidFill>
                <a:prstClr val="black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(6 žen)</a:t>
            </a:r>
            <a:r>
              <a:rPr lang="cs-CZ" sz="2800" dirty="0">
                <a:solidFill>
                  <a:prstClr val="black"/>
                </a:solidFill>
              </a:rPr>
              <a:t>	</a:t>
            </a:r>
            <a:endParaRPr lang="cs-CZ" sz="2800" dirty="0" smtClean="0">
              <a:solidFill>
                <a:prstClr val="black"/>
              </a:solidFill>
            </a:endParaRPr>
          </a:p>
          <a:p>
            <a:pPr lvl="0"/>
            <a:endParaRPr lang="cs-CZ" sz="2800" dirty="0" smtClean="0">
              <a:solidFill>
                <a:prstClr val="black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1534 </a:t>
            </a:r>
            <a:r>
              <a:rPr lang="cs-CZ" sz="2800" dirty="0">
                <a:solidFill>
                  <a:prstClr val="black"/>
                </a:solidFill>
              </a:rPr>
              <a:t>– založil </a:t>
            </a:r>
            <a:r>
              <a:rPr lang="cs-CZ" sz="2800" u="sng" dirty="0">
                <a:solidFill>
                  <a:prstClr val="black"/>
                </a:solidFill>
              </a:rPr>
              <a:t>anglikánskou církev </a:t>
            </a:r>
            <a:r>
              <a:rPr lang="cs-CZ" sz="2800" dirty="0" smtClean="0">
                <a:solidFill>
                  <a:prstClr val="black"/>
                </a:solidFill>
              </a:rPr>
              <a:t>(</a:t>
            </a:r>
            <a:r>
              <a:rPr lang="cs-CZ" sz="2800" dirty="0">
                <a:solidFill>
                  <a:prstClr val="black"/>
                </a:solidFill>
              </a:rPr>
              <a:t>protestanti </a:t>
            </a:r>
            <a:r>
              <a:rPr lang="cs-CZ" sz="2800" dirty="0" smtClean="0">
                <a:solidFill>
                  <a:prstClr val="black"/>
                </a:solidFill>
              </a:rPr>
              <a:t>) – důvodem byl jeho rozvod, který katolická církev nechtěla povolit</a:t>
            </a:r>
            <a:endParaRPr lang="cs-CZ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7961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Mary Stuart Quee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48680"/>
            <a:ext cx="4191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1844824"/>
            <a:ext cx="41764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Marie Stuartovna </a:t>
            </a:r>
          </a:p>
          <a:p>
            <a:r>
              <a:rPr lang="cs-CZ" sz="2800" dirty="0" smtClean="0"/>
              <a:t>(„krvavá Mary“) – královna </a:t>
            </a:r>
            <a:r>
              <a:rPr lang="cs-CZ" sz="2800" b="1" dirty="0" smtClean="0"/>
              <a:t>Skotska</a:t>
            </a:r>
            <a:r>
              <a:rPr lang="cs-CZ" sz="2800" dirty="0" smtClean="0"/>
              <a:t> vede spor s anglickou královnou o trůn Anglie – </a:t>
            </a:r>
            <a:r>
              <a:rPr lang="cs-CZ" sz="2800" u="sng" dirty="0" smtClean="0"/>
              <a:t>popravena</a:t>
            </a:r>
            <a:r>
              <a:rPr lang="cs-CZ" sz="2800" dirty="0" smtClean="0"/>
              <a:t> Alžbětou I.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42287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Darnley stage 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3905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355976" y="474557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královna </a:t>
            </a:r>
            <a:r>
              <a:rPr lang="cs-CZ" sz="2800" b="1" u="sng" dirty="0">
                <a:solidFill>
                  <a:prstClr val="black"/>
                </a:solidFill>
              </a:rPr>
              <a:t>Alžběta I. </a:t>
            </a:r>
            <a:r>
              <a:rPr lang="cs-CZ" sz="2800" dirty="0" smtClean="0">
                <a:solidFill>
                  <a:prstClr val="black"/>
                </a:solidFill>
              </a:rPr>
              <a:t>– </a:t>
            </a:r>
            <a:r>
              <a:rPr lang="cs-CZ" sz="2800" dirty="0">
                <a:solidFill>
                  <a:prstClr val="black"/>
                </a:solidFill>
              </a:rPr>
              <a:t>tvrdě </a:t>
            </a:r>
            <a:r>
              <a:rPr lang="cs-CZ" sz="2800" dirty="0" smtClean="0">
                <a:solidFill>
                  <a:prstClr val="black"/>
                </a:solidFill>
              </a:rPr>
              <a:t>prosazuje anglikánskou </a:t>
            </a:r>
            <a:r>
              <a:rPr lang="cs-CZ" sz="2800" dirty="0">
                <a:solidFill>
                  <a:prstClr val="black"/>
                </a:solidFill>
              </a:rPr>
              <a:t>církev – kalvinisté (puritáni) </a:t>
            </a:r>
            <a:r>
              <a:rPr lang="cs-CZ" sz="2800" dirty="0" smtClean="0">
                <a:solidFill>
                  <a:prstClr val="black"/>
                </a:solidFill>
              </a:rPr>
              <a:t>prchají </a:t>
            </a:r>
            <a:r>
              <a:rPr lang="cs-CZ" sz="2800" dirty="0">
                <a:solidFill>
                  <a:prstClr val="black"/>
                </a:solidFill>
              </a:rPr>
              <a:t>z </a:t>
            </a:r>
            <a:r>
              <a:rPr lang="cs-CZ" sz="2800" dirty="0" smtClean="0">
                <a:solidFill>
                  <a:prstClr val="black"/>
                </a:solidFill>
              </a:rPr>
              <a:t>Anglie</a:t>
            </a:r>
          </a:p>
          <a:p>
            <a:pPr lvl="0"/>
            <a:endParaRPr lang="cs-CZ" sz="2800" dirty="0">
              <a:solidFill>
                <a:prstClr val="black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podporuje </a:t>
            </a:r>
            <a:r>
              <a:rPr lang="cs-CZ" sz="2800" u="sng" dirty="0">
                <a:solidFill>
                  <a:prstClr val="black"/>
                </a:solidFill>
              </a:rPr>
              <a:t>korzáry</a:t>
            </a:r>
            <a:r>
              <a:rPr lang="cs-CZ" sz="2800" dirty="0">
                <a:solidFill>
                  <a:prstClr val="black"/>
                </a:solidFill>
              </a:rPr>
              <a:t> (piráti) – Anglie bohatne 	</a:t>
            </a:r>
            <a:endParaRPr lang="cs-CZ" sz="2800" dirty="0" smtClean="0">
              <a:solidFill>
                <a:prstClr val="black"/>
              </a:solidFill>
            </a:endParaRPr>
          </a:p>
          <a:p>
            <a:pPr lvl="0"/>
            <a:endParaRPr lang="cs-CZ" sz="2800" dirty="0">
              <a:solidFill>
                <a:prstClr val="black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u="sng" dirty="0">
                <a:solidFill>
                  <a:prstClr val="black"/>
                </a:solidFill>
              </a:rPr>
              <a:t>zakládá kolonie </a:t>
            </a:r>
            <a:r>
              <a:rPr lang="cs-CZ" sz="2800" dirty="0">
                <a:solidFill>
                  <a:prstClr val="black"/>
                </a:solidFill>
              </a:rPr>
              <a:t>– období její vlády = </a:t>
            </a:r>
            <a:r>
              <a:rPr lang="cs-CZ" sz="2800" b="1" u="sng" dirty="0" smtClean="0">
                <a:solidFill>
                  <a:prstClr val="black"/>
                </a:solidFill>
              </a:rPr>
              <a:t>alžbětinský věk</a:t>
            </a:r>
            <a:r>
              <a:rPr lang="cs-CZ" sz="2800" b="1" dirty="0" smtClean="0">
                <a:solidFill>
                  <a:prstClr val="black"/>
                </a:solidFill>
              </a:rPr>
              <a:t> – </a:t>
            </a:r>
            <a:r>
              <a:rPr lang="cs-CZ" sz="2800" dirty="0" smtClean="0">
                <a:solidFill>
                  <a:prstClr val="black"/>
                </a:solidFill>
              </a:rPr>
              <a:t>2. polovina 16.století</a:t>
            </a:r>
            <a:endParaRPr lang="cs-CZ" sz="2800" b="1" u="sng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5850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Giorgio Vasari San Bartolome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692696"/>
            <a:ext cx="1428750" cy="481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115616" y="1111141"/>
            <a:ext cx="52565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u="sng" dirty="0">
                <a:solidFill>
                  <a:prstClr val="black"/>
                </a:solidFill>
              </a:rPr>
              <a:t>Francie</a:t>
            </a:r>
            <a:r>
              <a:rPr lang="cs-CZ" sz="2800" dirty="0">
                <a:solidFill>
                  <a:prstClr val="black"/>
                </a:solidFill>
              </a:rPr>
              <a:t> – </a:t>
            </a:r>
            <a:r>
              <a:rPr lang="cs-CZ" sz="2800" dirty="0" smtClean="0">
                <a:solidFill>
                  <a:prstClr val="black"/>
                </a:solidFill>
              </a:rPr>
              <a:t>kalvinisté = </a:t>
            </a:r>
            <a:r>
              <a:rPr lang="cs-CZ" sz="2800" u="sng" dirty="0">
                <a:solidFill>
                  <a:prstClr val="black"/>
                </a:solidFill>
              </a:rPr>
              <a:t>hugenoti</a:t>
            </a:r>
            <a:r>
              <a:rPr lang="cs-CZ" sz="2800" dirty="0">
                <a:solidFill>
                  <a:prstClr val="black"/>
                </a:solidFill>
              </a:rPr>
              <a:t> – pronásledováni </a:t>
            </a:r>
            <a:r>
              <a:rPr lang="cs-CZ" sz="2800" dirty="0" smtClean="0">
                <a:solidFill>
                  <a:prstClr val="black"/>
                </a:solidFill>
              </a:rPr>
              <a:t> panovníky </a:t>
            </a:r>
            <a:endParaRPr lang="cs-CZ" sz="2800" dirty="0" smtClean="0">
              <a:solidFill>
                <a:prstClr val="black"/>
              </a:solidFill>
            </a:endParaRPr>
          </a:p>
          <a:p>
            <a:pPr lvl="0"/>
            <a:endParaRPr lang="cs-CZ" sz="2800" dirty="0">
              <a:solidFill>
                <a:prstClr val="black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 </a:t>
            </a:r>
            <a:r>
              <a:rPr lang="cs-CZ" sz="2800" b="1" u="sng" dirty="0">
                <a:solidFill>
                  <a:prstClr val="black"/>
                </a:solidFill>
              </a:rPr>
              <a:t>1572</a:t>
            </a:r>
            <a:r>
              <a:rPr lang="cs-CZ" sz="2800" dirty="0">
                <a:solidFill>
                  <a:prstClr val="black"/>
                </a:solidFill>
              </a:rPr>
              <a:t> – vraždění hugenotů 	(</a:t>
            </a:r>
            <a:r>
              <a:rPr lang="cs-CZ" sz="2800" u="sng" dirty="0">
                <a:solidFill>
                  <a:prstClr val="black"/>
                </a:solidFill>
              </a:rPr>
              <a:t>Bartolomějská noc</a:t>
            </a:r>
            <a:r>
              <a:rPr lang="cs-CZ" sz="2800" dirty="0">
                <a:solidFill>
                  <a:prstClr val="black"/>
                </a:solidFill>
              </a:rPr>
              <a:t>), války</a:t>
            </a:r>
          </a:p>
          <a:p>
            <a:pPr lvl="0"/>
            <a:endParaRPr lang="cs-CZ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3053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HenriIV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4572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823520" y="2521059"/>
            <a:ext cx="43204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u="sng" dirty="0">
                <a:solidFill>
                  <a:prstClr val="black"/>
                </a:solidFill>
              </a:rPr>
              <a:t>Jindřich IV. </a:t>
            </a:r>
            <a:endParaRPr lang="cs-CZ" sz="2800" b="1" u="sng" dirty="0" smtClean="0">
              <a:solidFill>
                <a:prstClr val="black"/>
              </a:solidFill>
            </a:endParaRP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z </a:t>
            </a:r>
            <a:r>
              <a:rPr lang="cs-CZ" sz="2800" dirty="0">
                <a:solidFill>
                  <a:prstClr val="black"/>
                </a:solidFill>
              </a:rPr>
              <a:t>rodu Bourbonů vydal na počátku </a:t>
            </a:r>
            <a:r>
              <a:rPr lang="cs-CZ" sz="2800" dirty="0" smtClean="0">
                <a:solidFill>
                  <a:prstClr val="black"/>
                </a:solidFill>
              </a:rPr>
              <a:t>17.stol</a:t>
            </a:r>
            <a:r>
              <a:rPr lang="cs-CZ" sz="2800" dirty="0">
                <a:solidFill>
                  <a:prstClr val="black"/>
                </a:solidFill>
              </a:rPr>
              <a:t>. </a:t>
            </a:r>
            <a:r>
              <a:rPr lang="cs-CZ" sz="2800" dirty="0" smtClean="0">
                <a:solidFill>
                  <a:prstClr val="black"/>
                </a:solidFill>
              </a:rPr>
              <a:t>-</a:t>
            </a:r>
          </a:p>
          <a:p>
            <a:pPr lvl="0"/>
            <a:r>
              <a:rPr lang="cs-CZ" sz="2800" u="sng" dirty="0" smtClean="0">
                <a:solidFill>
                  <a:prstClr val="black"/>
                </a:solidFill>
              </a:rPr>
              <a:t>Nantský </a:t>
            </a:r>
            <a:r>
              <a:rPr lang="cs-CZ" sz="2800" u="sng" dirty="0">
                <a:solidFill>
                  <a:prstClr val="black"/>
                </a:solidFill>
              </a:rPr>
              <a:t>edikt </a:t>
            </a:r>
            <a:r>
              <a:rPr lang="cs-CZ" sz="2800" dirty="0" smtClean="0">
                <a:solidFill>
                  <a:prstClr val="black"/>
                </a:solidFill>
              </a:rPr>
              <a:t>(náboženská </a:t>
            </a:r>
            <a:r>
              <a:rPr lang="cs-CZ" sz="2800" dirty="0">
                <a:solidFill>
                  <a:prstClr val="black"/>
                </a:solidFill>
              </a:rPr>
              <a:t>svoboda) = uklidnění situace</a:t>
            </a:r>
          </a:p>
        </p:txBody>
      </p:sp>
    </p:spTree>
    <p:extLst>
      <p:ext uri="{BB962C8B-B14F-4D97-AF65-F5344CB8AC3E}">
        <p14:creationId xmlns:p14="http://schemas.microsoft.com/office/powerpoint/2010/main" xmlns="" val="2081562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Henry8Englan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980728"/>
            <a:ext cx="380047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347864" y="1628800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476672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Poznej osobnosti: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436788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Mary Stuart Quee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48680"/>
            <a:ext cx="4191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55776" y="1052736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035022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Darnley stage 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03305" y="508291"/>
            <a:ext cx="3905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267744" y="1196752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303726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HenriIV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48680"/>
            <a:ext cx="4572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835696" y="1268760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629485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1340768"/>
            <a:ext cx="48245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3200" dirty="0" smtClean="0"/>
              <a:t>Jindřich VIII.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Marie Stuartovna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Alžběta I.</a:t>
            </a:r>
          </a:p>
          <a:p>
            <a:pPr marL="514350" indent="-514350">
              <a:buAutoNum type="arabicPeriod"/>
            </a:pPr>
            <a:r>
              <a:rPr lang="cs-CZ" sz="3200" smtClean="0"/>
              <a:t>Jindřich IV.</a:t>
            </a:r>
            <a:endParaRPr lang="cs-CZ" sz="3200" dirty="0" smtClean="0"/>
          </a:p>
          <a:p>
            <a:pPr marL="514350" indent="-514350">
              <a:buAutoNum type="arabicPeriod"/>
            </a:pPr>
            <a:endParaRPr lang="cs-CZ" sz="3200" dirty="0" smtClean="0"/>
          </a:p>
          <a:p>
            <a:pPr marL="514350" indent="-514350">
              <a:buAutoNum type="arabicPeriod"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211630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134387" y="620688"/>
            <a:ext cx="9252520" cy="914400"/>
          </a:xfrm>
        </p:spPr>
        <p:txBody>
          <a:bodyPr/>
          <a:lstStyle/>
          <a:p>
            <a:r>
              <a:rPr lang="cs-CZ" dirty="0">
                <a:latin typeface="+mn-lt"/>
              </a:rPr>
              <a:t>Použité zdroje</a:t>
            </a:r>
          </a:p>
        </p:txBody>
      </p:sp>
      <p:sp>
        <p:nvSpPr>
          <p:cNvPr id="6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6555" y="4293096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3685" y="3362508"/>
            <a:ext cx="7754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mtClean="0">
                <a:solidFill>
                  <a:schemeClr val="tx2"/>
                </a:solidFill>
                <a:latin typeface="+mn-lt"/>
                <a:cs typeface="Calibri" pitchFamily="34" charset="0"/>
              </a:rPr>
              <a:t>Veškeré texty </a:t>
            </a:r>
            <a:r>
              <a:rPr lang="cs-CZ" sz="20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jsou dílem autora prezentace.</a:t>
            </a:r>
            <a:endParaRPr lang="cs-CZ" sz="20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6999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 txBox="1">
            <a:spLocks noGrp="1"/>
          </p:cNvSpPr>
          <p:nvPr/>
        </p:nvSpPr>
        <p:spPr>
          <a:xfrm>
            <a:off x="611188" y="6165850"/>
            <a:ext cx="7572375" cy="365125"/>
          </a:xfrm>
          <a:prstGeom prst="rect">
            <a:avLst/>
          </a:prstGeom>
          <a:noFill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2" name="Obdélník 1"/>
          <p:cNvSpPr/>
          <p:nvPr/>
        </p:nvSpPr>
        <p:spPr>
          <a:xfrm>
            <a:off x="404503" y="404664"/>
            <a:ext cx="8208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Soubor:Henry8England.jpg.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2011-09-27]. Dostupné z WWW: &lt;http://cs.wikipedia.org/wiki/Soubor:Henry8England.jpg&gt;.</a:t>
            </a:r>
            <a:endParaRPr lang="cs-CZ" dirty="0">
              <a:effectLst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04503" y="1327994"/>
            <a:ext cx="8208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Soubor:Darnley</a:t>
            </a:r>
            <a:r>
              <a:rPr lang="cs-CZ" dirty="0"/>
              <a:t> </a:t>
            </a:r>
            <a:r>
              <a:rPr lang="cs-CZ" dirty="0" err="1"/>
              <a:t>stage</a:t>
            </a:r>
            <a:r>
              <a:rPr lang="cs-CZ" dirty="0"/>
              <a:t> 3.jpg.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2011-09-27]. Dostupné z WWW: &lt;http://cs.wikipedia.org/wiki/Soubor:Darnley_stage_3.jpg&gt;.</a:t>
            </a:r>
            <a:endParaRPr lang="cs-CZ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19973" y="2396787"/>
            <a:ext cx="77790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Soubor:Giorgio</a:t>
            </a:r>
            <a:r>
              <a:rPr lang="cs-CZ" dirty="0"/>
              <a:t> </a:t>
            </a:r>
            <a:r>
              <a:rPr lang="cs-CZ" dirty="0" err="1"/>
              <a:t>Vasari</a:t>
            </a:r>
            <a:r>
              <a:rPr lang="cs-CZ" dirty="0"/>
              <a:t> San Bartolomeo.jpg.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2011-09-27]. Dostupné z WWW: &lt;http://cs.wikipedia.org/wiki/</a:t>
            </a:r>
            <a:r>
              <a:rPr lang="cs-CZ" dirty="0" err="1"/>
              <a:t>Soubor:Giorgio_Vasari_San_Bartolomeo.jpg</a:t>
            </a:r>
            <a:r>
              <a:rPr lang="cs-CZ" dirty="0"/>
              <a:t>&gt;.</a:t>
            </a:r>
            <a:endParaRPr lang="cs-CZ" dirty="0"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84701" y="3789040"/>
            <a:ext cx="80485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Soubor:Mary</a:t>
            </a:r>
            <a:r>
              <a:rPr lang="cs-CZ" dirty="0"/>
              <a:t> </a:t>
            </a:r>
            <a:r>
              <a:rPr lang="cs-CZ" dirty="0" err="1"/>
              <a:t>Stuart</a:t>
            </a:r>
            <a:r>
              <a:rPr lang="cs-CZ" dirty="0"/>
              <a:t> Queen.jpg.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2011-09-27]. Dostupné z WWW: &lt;http://cs.wikipedia.org/wiki/</a:t>
            </a:r>
            <a:r>
              <a:rPr lang="cs-CZ" dirty="0" err="1"/>
              <a:t>Soubor:Mary_Stuart_Queen.jpg</a:t>
            </a:r>
            <a:r>
              <a:rPr lang="cs-CZ" dirty="0"/>
              <a:t>&gt;.</a:t>
            </a:r>
            <a:endParaRPr lang="cs-CZ" dirty="0"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36103" y="4797152"/>
            <a:ext cx="80022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Soubor:HenriIV.jpg</a:t>
            </a:r>
            <a:r>
              <a:rPr lang="cs-CZ" dirty="0"/>
              <a:t>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2011-09-30]. Dostupné z WWW: &lt;http://cs.wikipedia.org/wiki/</a:t>
            </a:r>
            <a:r>
              <a:rPr lang="cs-CZ" dirty="0" err="1"/>
              <a:t>Soubor:HenriIV.jpg</a:t>
            </a:r>
            <a:r>
              <a:rPr lang="cs-CZ" dirty="0"/>
              <a:t>&gt;.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21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antern">
  <a:themeElements>
    <a:clrScheme name="Lantern">
      <a:dk1>
        <a:sysClr val="windowText" lastClr="000000"/>
      </a:dk1>
      <a:lt1>
        <a:sysClr val="window" lastClr="FFFFFF"/>
      </a:lt1>
      <a:dk2>
        <a:srgbClr val="430000"/>
      </a:dk2>
      <a:lt2>
        <a:srgbClr val="FFE8E8"/>
      </a:lt2>
      <a:accent1>
        <a:srgbClr val="E91201"/>
      </a:accent1>
      <a:accent2>
        <a:srgbClr val="FF6262"/>
      </a:accent2>
      <a:accent3>
        <a:srgbClr val="FF8000"/>
      </a:accent3>
      <a:accent4>
        <a:srgbClr val="EEA451"/>
      </a:accent4>
      <a:accent5>
        <a:srgbClr val="EA44C9"/>
      </a:accent5>
      <a:accent6>
        <a:srgbClr val="D21578"/>
      </a:accent6>
      <a:hlink>
        <a:srgbClr val="00B5CE"/>
      </a:hlink>
      <a:folHlink>
        <a:srgbClr val="E17100"/>
      </a:folHlink>
    </a:clrScheme>
    <a:fontScheme name="Lantern">
      <a:majorFont>
        <a:latin typeface="Tw Cen MT"/>
        <a:ea typeface=""/>
        <a:cs typeface=""/>
        <a:font script="Cyrl" typeface="Tahoma"/>
        <a:font script="Grek" typeface="Tahoma"/>
        <a:font script="Jpan" typeface="HG丸ｺﾞｼｯｸM-PRO"/>
        <a:font script="Hang" typeface="HY엽서L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HG丸ｺﾞｼｯｸM-PRO"/>
        <a:font script="Hang" typeface="맑은 고딕"/>
        <a:font script="Hans" typeface="幼圆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nter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"/>
                <a:shade val="100000"/>
                <a:hueMod val="100000"/>
                <a:satMod val="100000"/>
              </a:schemeClr>
            </a:gs>
            <a:gs pos="10000">
              <a:schemeClr val="phClr">
                <a:tint val="30000"/>
                <a:shade val="100000"/>
                <a:hueMod val="100000"/>
                <a:satMod val="100000"/>
              </a:schemeClr>
            </a:gs>
            <a:gs pos="30000">
              <a:schemeClr val="phClr">
                <a:tint val="8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90000"/>
                <a:shade val="100000"/>
                <a:hueMod val="100000"/>
                <a:satMod val="100000"/>
              </a:schemeClr>
            </a:gs>
            <a:gs pos="10000">
              <a:schemeClr val="phClr">
                <a:tint val="90000"/>
                <a:shade val="80000"/>
                <a:hueMod val="100000"/>
                <a:satMod val="100000"/>
              </a:schemeClr>
            </a:gs>
            <a:gs pos="30000">
              <a:schemeClr val="phClr">
                <a:tint val="100000"/>
                <a:shade val="5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2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chilly" dir="tl">
              <a:rot lat="0" lon="0" rev="2700000"/>
            </a:lightRig>
          </a:scene3d>
          <a:sp3d prstMaterial="matte">
            <a:bevelT/>
            <a:contourClr>
              <a:schemeClr val="bg2">
                <a:tint val="1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twoPt" dir="t">
              <a:rot lat="0" lon="0" rev="8100000"/>
            </a:lightRig>
          </a:scene3d>
          <a:sp3d prstMaterial="matte">
            <a:bevelT/>
            <a:bevelB w="0" h="0"/>
            <a:extrusionClr>
              <a:schemeClr val="bg1"/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  <a:lum val="90000"/>
              </a:schemeClr>
            </a:gs>
            <a:gs pos="5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TC010219411[[fn=Motiv lampy]]</Template>
  <TotalTime>68</TotalTime>
  <Words>369</Words>
  <Application>Microsoft Office PowerPoint</Application>
  <PresentationFormat>Předvádění na obrazovce (4:3)</PresentationFormat>
  <Paragraphs>55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Lantern</vt:lpstr>
      <vt:lpstr>Reformace v západoevropských monarchiích</vt:lpstr>
      <vt:lpstr>Snímek 2</vt:lpstr>
      <vt:lpstr>Reformace v západoevropských monarchiích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Použité zdroje</vt:lpstr>
      <vt:lpstr>Snímek 15</vt:lpstr>
    </vt:vector>
  </TitlesOfParts>
  <Company>Základní škola Čelákovice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Reformace v západoevropských monarchiích</dc:title>
  <dc:creator>Nová Sborovna</dc:creator>
  <cp:lastModifiedBy>U1</cp:lastModifiedBy>
  <cp:revision>13</cp:revision>
  <dcterms:created xsi:type="dcterms:W3CDTF">2011-09-26T05:18:19Z</dcterms:created>
  <dcterms:modified xsi:type="dcterms:W3CDTF">2012-03-07T18:08:25Z</dcterms:modified>
</cp:coreProperties>
</file>