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56" r:id="rId3"/>
    <p:sldId id="285" r:id="rId4"/>
    <p:sldId id="259" r:id="rId5"/>
    <p:sldId id="268" r:id="rId6"/>
    <p:sldId id="260" r:id="rId7"/>
    <p:sldId id="269" r:id="rId8"/>
    <p:sldId id="270" r:id="rId9"/>
    <p:sldId id="271" r:id="rId10"/>
    <p:sldId id="273" r:id="rId11"/>
    <p:sldId id="274" r:id="rId12"/>
    <p:sldId id="275" r:id="rId13"/>
    <p:sldId id="276" r:id="rId14"/>
    <p:sldId id="277" r:id="rId15"/>
    <p:sldId id="264" r:id="rId16"/>
    <p:sldId id="281" r:id="rId17"/>
    <p:sldId id="284" r:id="rId18"/>
    <p:sldId id="267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444" autoAdjust="0"/>
  </p:normalViewPr>
  <p:slideViewPr>
    <p:cSldViewPr>
      <p:cViewPr>
        <p:scale>
          <a:sx n="77" d="100"/>
          <a:sy n="77" d="100"/>
        </p:scale>
        <p:origin x="-117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6F463-41CF-480C-902A-55A7847506FF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AA396D-3EDD-4DE5-8ED1-700D9F5388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578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AA396D-3EDD-4DE5-8ED1-700D9F5388A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AA396D-3EDD-4DE5-8ED1-700D9F5388A8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B16C387-4387-48CB-A6FF-BC6812F191AE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99E815-0B57-4E79-B36A-FA74149B54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eskatelevize.cz/porady/10177109865-dejiny-udatneho-ceskeho-naroda/208552116230026-premysl-i-otakar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27-vaclav-i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eskatelevize.cz/porady/10177109865-dejiny-udatneho-ceskeho-naroda/208552116230029-premysl-ii-otakar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31-vaclav-ii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32-vaclav-iii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36-jan-lucembursky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RV_O2cMZ0t8DNSxNENgrIK1mYqwMoy_ktX9sYy5g8T-B7KVuQ5" TargetMode="External"/><Relationship Id="rId13" Type="http://schemas.openxmlformats.org/officeDocument/2006/relationships/hyperlink" Target="http://www.antiquanova.cz/inshop/catalogue/products/pictures/M2AL.jpg" TargetMode="External"/><Relationship Id="rId3" Type="http://schemas.openxmlformats.org/officeDocument/2006/relationships/hyperlink" Target="http://t3.gstatic.com/images?q=tbn:ANd9GcRrujBGphhks2-UERNHB6vd6nxDDuP5JzGGH5KW6DxHSqHRd-TziQ" TargetMode="External"/><Relationship Id="rId7" Type="http://schemas.openxmlformats.org/officeDocument/2006/relationships/hyperlink" Target="http://historika.fabulator.cz/ilustrace/zlata_bula.jpg" TargetMode="External"/><Relationship Id="rId12" Type="http://schemas.openxmlformats.org/officeDocument/2006/relationships/hyperlink" Target="http://upload.wikimedia.org/wikipedia/commons/4/4e/Grossi_pragenses_revers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eskatelevize.cz/specialy/nejvetsicech/img/osobnosti/87.jpg" TargetMode="External"/><Relationship Id="rId11" Type="http://schemas.openxmlformats.org/officeDocument/2006/relationships/hyperlink" Target="http://www.panovnici-evropy.estranky.cz/img/mid/46/vaclav-ii..jpg" TargetMode="External"/><Relationship Id="rId5" Type="http://schemas.openxmlformats.org/officeDocument/2006/relationships/hyperlink" Target="http://www.popelky.cz/text_img/1481NTB.jpg" TargetMode="External"/><Relationship Id="rId10" Type="http://schemas.openxmlformats.org/officeDocument/2006/relationships/hyperlink" Target="http://www.2zskolin.cz/panovnici/10/Image38.jpg" TargetMode="External"/><Relationship Id="rId4" Type="http://schemas.openxmlformats.org/officeDocument/2006/relationships/hyperlink" Target="http://www.panovnici.estranky.cz/img/mid/224/vratislav-i..jpg" TargetMode="External"/><Relationship Id="rId9" Type="http://schemas.openxmlformats.org/officeDocument/2006/relationships/hyperlink" Target="http://www.kunicek.cz/historie/Premysl%20OtakarII.jpg" TargetMode="External"/><Relationship Id="rId14" Type="http://schemas.openxmlformats.org/officeDocument/2006/relationships/hyperlink" Target="http://www.digital-guide.cz/media/thumbs/digital_guide/selekce_realie/vyznamne_osobnosti/panovnici-a-politici/vaclav_III/vaclav_III_jpg_800x800_q85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img.radio.cz/pictures/historie/jan_lucembursky_krescak2.jpg" TargetMode="External"/><Relationship Id="rId2" Type="http://schemas.openxmlformats.org/officeDocument/2006/relationships/hyperlink" Target="http://www.ceskyduchodce.cz/wp-content/uploads/2011/02/janlucemb.gi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f/f3/Znak_%C4%8Desk%C3%A9ho_kr%C3%A1lovstv%C3%A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15200" cy="4846320"/>
          </a:xfrm>
        </p:spPr>
        <p:txBody>
          <a:bodyPr/>
          <a:lstStyle/>
          <a:p>
            <a:r>
              <a:rPr lang="cs-CZ" dirty="0" smtClean="0"/>
              <a:t>NÁZEV ŠKOLY: Speciální základní škola, Chlumec nad Cidlinou, Smetanova 123</a:t>
            </a:r>
          </a:p>
          <a:p>
            <a:pPr fontAlgn="t"/>
            <a:r>
              <a:rPr lang="cs-CZ" b="1" dirty="0" smtClean="0"/>
              <a:t>AUTOR: Dana Vítková</a:t>
            </a:r>
          </a:p>
          <a:p>
            <a:pPr fontAlgn="t"/>
            <a:r>
              <a:rPr lang="cs-CZ" dirty="0" smtClean="0"/>
              <a:t>NÁZEV: </a:t>
            </a:r>
            <a:r>
              <a:rPr lang="cs-CZ" dirty="0"/>
              <a:t>VY_32_INOVACE_167_ Knížata a králové</a:t>
            </a:r>
            <a:endParaRPr lang="cs-CZ" dirty="0" smtClean="0"/>
          </a:p>
          <a:p>
            <a:pPr fontAlgn="t"/>
            <a:r>
              <a:rPr lang="cs-CZ" dirty="0"/>
              <a:t>TÉMA</a:t>
            </a:r>
            <a:r>
              <a:rPr lang="cs-CZ"/>
              <a:t>: </a:t>
            </a:r>
            <a:r>
              <a:rPr lang="cs-CZ" smtClean="0"/>
              <a:t>STŘEDOVĚK</a:t>
            </a:r>
            <a:endParaRPr lang="cs-CZ" dirty="0" smtClean="0"/>
          </a:p>
          <a:p>
            <a:pPr lvl="0" fontAlgn="t"/>
            <a:r>
              <a:rPr lang="cs-CZ" dirty="0" smtClean="0"/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CZ.1.07/1.4.00/21.2598</a:t>
            </a:r>
          </a:p>
          <a:p>
            <a:pPr fontAlgn="t"/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857760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620688"/>
            <a:ext cx="5777132" cy="2868168"/>
          </a:xfrm>
        </p:spPr>
        <p:txBody>
          <a:bodyPr/>
          <a:lstStyle/>
          <a:p>
            <a:r>
              <a:rPr lang="cs-CZ" dirty="0" smtClean="0"/>
              <a:t>KNÍŽATA  A  KRÁLOVÉ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Anotace: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Tato prezentace je určena pro žáky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7. ročníku ZŠP.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Jejím cílem je seznámit žáky s prvními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vladaři, knížaty a králi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v Čechách.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1428736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</p:txBody>
      </p:sp>
      <p:sp>
        <p:nvSpPr>
          <p:cNvPr id="3" name="Zástupný symbol pro obsah 3"/>
          <p:cNvSpPr txBox="1">
            <a:spLocks/>
          </p:cNvSpPr>
          <p:nvPr/>
        </p:nvSpPr>
        <p:spPr>
          <a:xfrm>
            <a:off x="467544" y="332656"/>
            <a:ext cx="7560840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První </a:t>
            </a:r>
            <a:r>
              <a:rPr lang="cs-CZ" sz="4400" dirty="0" smtClean="0"/>
              <a:t>vladaři Čech z rodu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None/>
              <a:tabLst/>
              <a:defRPr/>
            </a:pPr>
            <a:r>
              <a:rPr lang="cs-CZ" sz="4400" dirty="0" smtClean="0"/>
              <a:t>Přemyslovců měli </a:t>
            </a:r>
            <a:r>
              <a:rPr lang="cs-CZ" sz="4400" dirty="0" smtClean="0"/>
              <a:t>titul kníže.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276872"/>
            <a:ext cx="35283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Byli </a:t>
            </a:r>
            <a:r>
              <a:rPr lang="cs-CZ" sz="4400" dirty="0" smtClean="0"/>
              <a:t>to:</a:t>
            </a:r>
            <a:endParaRPr lang="cs-CZ" sz="4400" dirty="0" smtClean="0"/>
          </a:p>
          <a:p>
            <a:r>
              <a:rPr lang="cs-CZ" sz="4400" dirty="0" smtClean="0"/>
              <a:t>kníže Bořivoj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861048"/>
            <a:ext cx="2203445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996952"/>
            <a:ext cx="199072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067944" y="5517232"/>
            <a:ext cx="4104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kníže Vratislav </a:t>
            </a:r>
            <a:endParaRPr lang="cs-CZ" sz="4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4" dur="10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0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autoRev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0166" y="1428736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770485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kníže Václav (Svatý)</a:t>
            </a:r>
          </a:p>
          <a:p>
            <a:endParaRPr lang="cs-CZ" sz="4400" dirty="0" smtClean="0"/>
          </a:p>
          <a:p>
            <a:r>
              <a:rPr lang="cs-CZ" sz="4400" dirty="0" smtClean="0"/>
              <a:t>                    </a:t>
            </a:r>
            <a:endParaRPr lang="cs-CZ" sz="4400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2335709" cy="2479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573016"/>
            <a:ext cx="2305709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3491880" y="1916832"/>
            <a:ext cx="428033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kníže Boleslav I.</a:t>
            </a:r>
          </a:p>
          <a:p>
            <a:r>
              <a:rPr lang="cs-CZ" sz="4400" dirty="0" smtClean="0"/>
              <a:t>(Ukrutný)</a:t>
            </a:r>
            <a:endParaRPr lang="cs-CZ" sz="4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4" dur="10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0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autoRev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allAtOnce"/>
      <p:bldP spid="11" grpId="0"/>
      <p:bldP spid="1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548680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roce 1212 byla vydána</a:t>
            </a:r>
          </a:p>
          <a:p>
            <a:endParaRPr lang="cs-CZ" sz="3600" dirty="0" smtClean="0"/>
          </a:p>
          <a:p>
            <a:r>
              <a:rPr lang="cs-CZ" sz="3600" dirty="0" smtClean="0"/>
              <a:t>                   ZLATÁ BULA SICILSKÁ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2663583" cy="49453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131840" y="2996952"/>
            <a:ext cx="496642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Byla to císařská listina,</a:t>
            </a:r>
          </a:p>
          <a:p>
            <a:r>
              <a:rPr lang="cs-CZ" sz="3600" dirty="0" smtClean="0"/>
              <a:t>která potvrzovala </a:t>
            </a:r>
          </a:p>
          <a:p>
            <a:r>
              <a:rPr lang="cs-CZ" sz="3600" dirty="0" smtClean="0"/>
              <a:t>dědičný titul krále.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6117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Zlatou bulu sicilskou získal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1844824"/>
            <a:ext cx="41798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PŘEMYSL OTAKAR I.</a:t>
            </a:r>
          </a:p>
          <a:p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140968"/>
            <a:ext cx="19240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4549676"/>
            <a:ext cx="60121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 znaku českého království</a:t>
            </a:r>
          </a:p>
          <a:p>
            <a:r>
              <a:rPr lang="cs-CZ" sz="3600" dirty="0" smtClean="0"/>
              <a:t>byla nahrazena orlice </a:t>
            </a:r>
          </a:p>
          <a:p>
            <a:r>
              <a:rPr lang="cs-CZ" sz="3600" dirty="0" smtClean="0"/>
              <a:t>stříbrným </a:t>
            </a:r>
            <a:r>
              <a:rPr lang="cs-CZ" sz="3600" dirty="0" err="1" smtClean="0"/>
              <a:t>dvojocasým</a:t>
            </a:r>
            <a:r>
              <a:rPr lang="cs-CZ" sz="3600" dirty="0" smtClean="0"/>
              <a:t> lvem.</a:t>
            </a:r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2175332" cy="25770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771800" y="6453336"/>
            <a:ext cx="2778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Video</a:t>
            </a:r>
            <a:r>
              <a:rPr lang="cs-CZ" dirty="0" smtClean="0"/>
              <a:t> – Přemysl Otakar I.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 něm nastoupil na trůn </a:t>
            </a:r>
            <a:r>
              <a:rPr lang="cs-CZ" sz="3600" dirty="0" smtClean="0"/>
              <a:t>jeho syn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2492896"/>
            <a:ext cx="28803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VÁCLAV I.</a:t>
            </a:r>
            <a:endParaRPr lang="cs-CZ" sz="4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484784"/>
            <a:ext cx="3393951" cy="5149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3573016"/>
            <a:ext cx="419537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Miloval lov </a:t>
            </a:r>
          </a:p>
          <a:p>
            <a:r>
              <a:rPr lang="cs-CZ" sz="3600" dirty="0" smtClean="0"/>
              <a:t>a při jednom z lovů</a:t>
            </a:r>
          </a:p>
          <a:p>
            <a:r>
              <a:rPr lang="cs-CZ" sz="3600" dirty="0" smtClean="0"/>
              <a:t>přišel o levé oko.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309320"/>
            <a:ext cx="1876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Video</a:t>
            </a:r>
            <a:r>
              <a:rPr lang="cs-CZ" dirty="0" smtClean="0"/>
              <a:t> – Václav I.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42915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Jeho nástupcem byl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980728"/>
            <a:ext cx="53923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PŘEMYSL OTAKAR II.</a:t>
            </a:r>
            <a:endParaRPr lang="cs-CZ" sz="44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348880"/>
            <a:ext cx="2304256" cy="2967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971600" y="1700808"/>
            <a:ext cx="89289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 svého panování porazil mnoho</a:t>
            </a:r>
          </a:p>
          <a:p>
            <a:r>
              <a:rPr lang="cs-CZ" sz="3600" dirty="0" smtClean="0"/>
              <a:t>            nepřátel a získal pro svou </a:t>
            </a:r>
          </a:p>
          <a:p>
            <a:r>
              <a:rPr lang="cs-CZ" sz="3600" dirty="0" smtClean="0"/>
              <a:t>                    říši nová území.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3789040"/>
            <a:ext cx="38266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Přezdívalo se mu </a:t>
            </a:r>
          </a:p>
          <a:p>
            <a:r>
              <a:rPr lang="cs-CZ" sz="3600" dirty="0" smtClean="0"/>
              <a:t>„král železný </a:t>
            </a:r>
          </a:p>
          <a:p>
            <a:r>
              <a:rPr lang="cs-CZ" sz="3600" dirty="0" smtClean="0"/>
              <a:t>    a zlatý“.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805264"/>
            <a:ext cx="77048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Zahynul v bitvě na Moravském poli.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6309320"/>
            <a:ext cx="2843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Video </a:t>
            </a:r>
            <a:r>
              <a:rPr lang="cs-CZ" dirty="0" smtClean="0"/>
              <a:t>– Přemysl Otakar II.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4" dur="1000" autoRev="1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1000" autoRev="1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1000" autoRev="1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0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" dur="1000" autoRev="1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1000" autoRev="1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1000" autoRev="1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08720"/>
            <a:ext cx="67256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 letech se ujal vlády jeho syn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700808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VÁCLAV II. 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988840"/>
            <a:ext cx="3381375" cy="438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83568" y="2492896"/>
            <a:ext cx="392447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Získal i polskou </a:t>
            </a:r>
          </a:p>
          <a:p>
            <a:r>
              <a:rPr lang="cs-CZ" sz="3600" dirty="0" smtClean="0"/>
              <a:t>královskou korunu</a:t>
            </a:r>
          </a:p>
          <a:p>
            <a:r>
              <a:rPr lang="cs-CZ" sz="3600" dirty="0" smtClean="0"/>
              <a:t>a pro svého syna</a:t>
            </a:r>
          </a:p>
          <a:p>
            <a:r>
              <a:rPr lang="cs-CZ" sz="3600" dirty="0" smtClean="0"/>
              <a:t>uherskou korunu.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877272"/>
            <a:ext cx="1940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Video </a:t>
            </a:r>
            <a:r>
              <a:rPr lang="cs-CZ" dirty="0" smtClean="0"/>
              <a:t>- Václav II.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24744"/>
            <a:ext cx="55451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Václav II. nechal razit </a:t>
            </a:r>
          </a:p>
          <a:p>
            <a:r>
              <a:rPr lang="cs-CZ" sz="3600" dirty="0" smtClean="0"/>
              <a:t>stříbrné </a:t>
            </a:r>
            <a:r>
              <a:rPr lang="cs-CZ" sz="3600" dirty="0" smtClean="0"/>
              <a:t>PRAŽSKÉ GROŠE. 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140968"/>
            <a:ext cx="168592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924944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616386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 smrti Václava II. byl </a:t>
            </a:r>
          </a:p>
          <a:p>
            <a:r>
              <a:rPr lang="cs-CZ" sz="3600" dirty="0" smtClean="0"/>
              <a:t>českým, polským a uherským</a:t>
            </a:r>
          </a:p>
          <a:p>
            <a:r>
              <a:rPr lang="cs-CZ" sz="3600" dirty="0" smtClean="0"/>
              <a:t>králem korunován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4008" y="1844824"/>
            <a:ext cx="30243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VÁCLAV III.</a:t>
            </a:r>
            <a:endParaRPr lang="cs-CZ" sz="4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212977"/>
            <a:ext cx="4392488" cy="2789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2564904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Vládl však pouze 1 rok, byl zvražděn</a:t>
            </a:r>
          </a:p>
          <a:p>
            <a:r>
              <a:rPr lang="cs-CZ" sz="3600" dirty="0" smtClean="0"/>
              <a:t>                                      v Olomouci</a:t>
            </a:r>
          </a:p>
          <a:p>
            <a:r>
              <a:rPr lang="cs-CZ" sz="3600" dirty="0" smtClean="0"/>
              <a:t>                                       roku 1306.</a:t>
            </a:r>
          </a:p>
          <a:p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021288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Rod Přemyslovců vymřel po meči.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5373216"/>
            <a:ext cx="2004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Video </a:t>
            </a:r>
            <a:r>
              <a:rPr lang="cs-CZ" dirty="0" smtClean="0"/>
              <a:t>– Václav III.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72675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 krátkých zápasech o český trůn</a:t>
            </a:r>
          </a:p>
          <a:p>
            <a:r>
              <a:rPr lang="cs-CZ" sz="3600" dirty="0" smtClean="0"/>
              <a:t>se stal králem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2204864"/>
            <a:ext cx="494237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JAN LUCEMBURSKÝ</a:t>
            </a:r>
            <a:endParaRPr lang="cs-CZ" sz="4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780928"/>
            <a:ext cx="2619375" cy="384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3356992"/>
            <a:ext cx="428194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Vzal si za manželku</a:t>
            </a:r>
          </a:p>
          <a:p>
            <a:r>
              <a:rPr lang="cs-CZ" sz="3600" dirty="0" smtClean="0"/>
              <a:t>Elišku Přemyslovnu,</a:t>
            </a:r>
          </a:p>
          <a:p>
            <a:r>
              <a:rPr lang="cs-CZ" sz="3600" dirty="0" smtClean="0"/>
              <a:t>sestru Václava III.</a:t>
            </a:r>
          </a:p>
        </p:txBody>
      </p:sp>
      <p:sp>
        <p:nvSpPr>
          <p:cNvPr id="6" name="TextovéPole 5">
            <a:hlinkClick r:id="rId3"/>
          </p:cNvPr>
          <p:cNvSpPr txBox="1"/>
          <p:nvPr/>
        </p:nvSpPr>
        <p:spPr>
          <a:xfrm>
            <a:off x="251520" y="602128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- Jan Lucemburský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48794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Jan Lucemburský se cítil v Čechách</a:t>
            </a:r>
          </a:p>
          <a:p>
            <a:r>
              <a:rPr lang="cs-CZ" sz="3600" dirty="0" smtClean="0"/>
              <a:t>cizincem, mnoho tu nepobýval,</a:t>
            </a:r>
          </a:p>
          <a:p>
            <a:r>
              <a:rPr lang="cs-CZ" sz="3600" dirty="0" smtClean="0"/>
              <a:t>byl však velký rytíř a bojovník,</a:t>
            </a:r>
          </a:p>
          <a:p>
            <a:r>
              <a:rPr lang="cs-CZ" sz="3600" dirty="0" smtClean="0"/>
              <a:t>připojil k Čechám další země.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140968"/>
            <a:ext cx="4752975" cy="306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10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10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1000" autoRev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260648"/>
            <a:ext cx="4139952" cy="449033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 smrti Jana Lucemburského </a:t>
            </a:r>
            <a:br>
              <a:rPr lang="cs-CZ" sz="3600" dirty="0" smtClean="0"/>
            </a:br>
            <a:r>
              <a:rPr lang="cs-CZ" sz="3600" dirty="0" smtClean="0"/>
              <a:t>se stal českým králem a také</a:t>
            </a:r>
            <a:br>
              <a:rPr lang="cs-CZ" sz="3600" dirty="0" smtClean="0"/>
            </a:br>
            <a:r>
              <a:rPr lang="cs-CZ" sz="3600" dirty="0" smtClean="0"/>
              <a:t>Římským císařem jeho syn</a:t>
            </a:r>
            <a:br>
              <a:rPr lang="cs-CZ" sz="3600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 flipV="1">
            <a:off x="357158" y="5203870"/>
            <a:ext cx="3929090" cy="136840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2731" b="12731"/>
          <a:stretch>
            <a:fillRect/>
          </a:stretch>
        </p:blipFill>
        <p:spPr bwMode="auto">
          <a:xfrm>
            <a:off x="611560" y="980728"/>
            <a:ext cx="4206875" cy="420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3635896" y="5589240"/>
            <a:ext cx="252242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KAREL IV.</a:t>
            </a:r>
            <a:endParaRPr lang="cs-CZ" sz="4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to="1.5" calcmode="lin" valueType="num">
                                      <p:cBhvr override="childStyle"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>
            <a:spLocks noChangeArrowheads="1"/>
          </p:cNvSpPr>
          <p:nvPr/>
        </p:nvSpPr>
        <p:spPr bwMode="auto">
          <a:xfrm>
            <a:off x="2286000" y="2828925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" name="Obdélník 4"/>
          <p:cNvSpPr>
            <a:spLocks noChangeArrowheads="1"/>
          </p:cNvSpPr>
          <p:nvPr/>
        </p:nvSpPr>
        <p:spPr bwMode="auto">
          <a:xfrm>
            <a:off x="2286000" y="2828925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2000250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57625" y="20002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72000" y="20002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86375" y="20002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14500" y="271462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28875" y="271462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2714625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7625" y="271462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3528" y="270892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00125" y="271462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3429000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ln w="28575">
                <a:solidFill>
                  <a:schemeClr val="tx1"/>
                </a:solidFill>
              </a:ln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57625" y="342900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t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342900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411760" y="342900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428875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43250" y="4143375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857625" y="48577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857625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72000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86375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00750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32240" y="414908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572000" y="48577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286375" y="48577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691680" y="486916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31840" y="4869160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411760" y="486916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t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bdélník 38"/>
          <p:cNvSpPr/>
          <p:nvPr/>
        </p:nvSpPr>
        <p:spPr>
          <a:xfrm rot="10800000">
            <a:off x="6012160" y="198884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23528" y="404664"/>
            <a:ext cx="534954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Titul prvních Přemyslovců je …….</a:t>
            </a:r>
          </a:p>
          <a:p>
            <a:pPr marL="342900" indent="-342900">
              <a:buAutoNum type="arabicPeriod"/>
            </a:pPr>
            <a:r>
              <a:rPr lang="cs-CZ" dirty="0" smtClean="0"/>
              <a:t>Patron české země je ……..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Zlatá bula sicilská zaručovala dědičný titul ……</a:t>
            </a:r>
          </a:p>
          <a:p>
            <a:pPr marL="342900" indent="-342900">
              <a:buAutoNum type="arabicPeriod"/>
            </a:pPr>
            <a:r>
              <a:rPr lang="cs-CZ" dirty="0" smtClean="0"/>
              <a:t>Král železný a zlatý byl ……..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Razit pražské groše dal…..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691680" y="414908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>
            <a:spLocks noChangeArrowheads="1"/>
          </p:cNvSpPr>
          <p:nvPr/>
        </p:nvSpPr>
        <p:spPr bwMode="auto">
          <a:xfrm>
            <a:off x="2286000" y="2828925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" name="Obdélník 4"/>
          <p:cNvSpPr>
            <a:spLocks noChangeArrowheads="1"/>
          </p:cNvSpPr>
          <p:nvPr/>
        </p:nvSpPr>
        <p:spPr bwMode="auto">
          <a:xfrm>
            <a:off x="2286000" y="2828925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2000250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57625" y="20002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72000" y="20002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86375" y="20002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Ž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43608" y="270892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63688" y="270892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143250" y="2714625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411760" y="270892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3528" y="270892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851920" y="270892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143250" y="3429000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572000" y="342900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411760" y="342900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428875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143250" y="4143375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857625" y="48577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851920" y="414908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572000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286375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000750" y="4143375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572000" y="485775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971600" y="486916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411760" y="486916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131840" y="4869160"/>
            <a:ext cx="700088" cy="70008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012160" y="198884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23528" y="404664"/>
            <a:ext cx="534954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Titul prvních Přemyslovců je …….</a:t>
            </a:r>
          </a:p>
          <a:p>
            <a:pPr marL="342900" indent="-342900">
              <a:buAutoNum type="arabicPeriod"/>
            </a:pPr>
            <a:r>
              <a:rPr lang="cs-CZ" dirty="0" smtClean="0"/>
              <a:t>Patron české země je kníže ……..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Zlatá bula sicilská zaručovala dědičný titul ……</a:t>
            </a:r>
          </a:p>
          <a:p>
            <a:pPr marL="342900" indent="-342900">
              <a:buAutoNum type="arabicPeriod"/>
            </a:pPr>
            <a:r>
              <a:rPr lang="cs-CZ" dirty="0" smtClean="0"/>
              <a:t>Král železný a zlatý byl ……..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Razit pražské groše dal…..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3851920" y="342900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1691680" y="414908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691680" y="4869160"/>
            <a:ext cx="700088" cy="700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/>
              <a:t>Á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96752"/>
            <a:ext cx="7992888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http://t3.gstatic.com/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?q=</a:t>
            </a:r>
            <a:r>
              <a:rPr lang="cs-CZ" dirty="0" err="1" smtClean="0">
                <a:hlinkClick r:id="rId3"/>
              </a:rPr>
              <a:t>tbn</a:t>
            </a:r>
            <a:r>
              <a:rPr lang="cs-CZ" dirty="0" smtClean="0">
                <a:hlinkClick r:id="rId3"/>
              </a:rPr>
              <a:t>:ANd9GcRrujBGphhks2-UERNHB6vd6nxDDuP5JzGGH5KW6DxHSqHRd-</a:t>
            </a:r>
            <a:r>
              <a:rPr lang="cs-CZ" dirty="0" err="1" smtClean="0">
                <a:hlinkClick r:id="rId3"/>
              </a:rPr>
              <a:t>TziQ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http://www.panovnici.</a:t>
            </a:r>
            <a:r>
              <a:rPr lang="cs-CZ" dirty="0" err="1" smtClean="0">
                <a:hlinkClick r:id="rId4"/>
              </a:rPr>
              <a:t>estranky.cz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mid</a:t>
            </a:r>
            <a:r>
              <a:rPr lang="cs-CZ" dirty="0" smtClean="0">
                <a:hlinkClick r:id="rId4"/>
              </a:rPr>
              <a:t>/224/</a:t>
            </a:r>
            <a:r>
              <a:rPr lang="cs-CZ" dirty="0" err="1" smtClean="0">
                <a:hlinkClick r:id="rId4"/>
              </a:rPr>
              <a:t>vratislav</a:t>
            </a:r>
            <a:r>
              <a:rPr lang="cs-CZ" dirty="0" smtClean="0">
                <a:hlinkClick r:id="rId4"/>
              </a:rPr>
              <a:t>-i..</a:t>
            </a:r>
            <a:r>
              <a:rPr lang="cs-CZ" dirty="0" err="1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http://www.popelky.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/text_</a:t>
            </a:r>
            <a:r>
              <a:rPr lang="cs-CZ" dirty="0" err="1" smtClean="0">
                <a:hlinkClick r:id="rId5"/>
              </a:rPr>
              <a:t>img</a:t>
            </a:r>
            <a:r>
              <a:rPr lang="cs-CZ" dirty="0" smtClean="0">
                <a:hlinkClick r:id="rId5"/>
              </a:rPr>
              <a:t>/1481NTB.jpg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ceskatelevize.cz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specialy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nejvetsicech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img</a:t>
            </a:r>
            <a:r>
              <a:rPr lang="cs-CZ" dirty="0" smtClean="0">
                <a:hlinkClick r:id="rId6"/>
              </a:rPr>
              <a:t>/osobnosti/87.jpg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http://historika.</a:t>
            </a:r>
            <a:r>
              <a:rPr lang="cs-CZ" dirty="0" err="1" smtClean="0">
                <a:hlinkClick r:id="rId7"/>
              </a:rPr>
              <a:t>fabulator.cz</a:t>
            </a:r>
            <a:r>
              <a:rPr lang="cs-CZ" dirty="0" smtClean="0">
                <a:hlinkClick r:id="rId7"/>
              </a:rPr>
              <a:t>/ilustrace/zlata_bula.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http://t0.gstatic.com/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?q=</a:t>
            </a:r>
            <a:r>
              <a:rPr lang="cs-CZ" dirty="0" err="1" smtClean="0">
                <a:hlinkClick r:id="rId8"/>
              </a:rPr>
              <a:t>tbn</a:t>
            </a:r>
            <a:r>
              <a:rPr lang="cs-CZ" dirty="0" smtClean="0">
                <a:hlinkClick r:id="rId8"/>
              </a:rPr>
              <a:t>:ANd9GcRV_O2cMZ0t8DNSxNENgrIK1mYqwMoy_ktX9sYy5g8T-B7KVuQ5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kunicek.cz</a:t>
            </a:r>
            <a:r>
              <a:rPr lang="cs-CZ" dirty="0" smtClean="0">
                <a:hlinkClick r:id="rId9"/>
              </a:rPr>
              <a:t>/historie/</a:t>
            </a:r>
            <a:r>
              <a:rPr lang="cs-CZ" dirty="0" err="1" smtClean="0">
                <a:hlinkClick r:id="rId9"/>
              </a:rPr>
              <a:t>Premysl</a:t>
            </a:r>
            <a:r>
              <a:rPr lang="cs-CZ" dirty="0" smtClean="0">
                <a:hlinkClick r:id="rId9"/>
              </a:rPr>
              <a:t>%20OtakarII.jpg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http://www.2zskolin.cz/panovnici/10/Image38.jpg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http://www.panovnici-</a:t>
            </a:r>
            <a:r>
              <a:rPr lang="cs-CZ" dirty="0" err="1" smtClean="0">
                <a:hlinkClick r:id="rId11"/>
              </a:rPr>
              <a:t>evropy.estranky.cz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img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mid</a:t>
            </a:r>
            <a:r>
              <a:rPr lang="cs-CZ" dirty="0" smtClean="0">
                <a:hlinkClick r:id="rId11"/>
              </a:rPr>
              <a:t>/46/</a:t>
            </a:r>
            <a:r>
              <a:rPr lang="cs-CZ" dirty="0" err="1" smtClean="0">
                <a:hlinkClick r:id="rId11"/>
              </a:rPr>
              <a:t>vaclav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ii</a:t>
            </a:r>
            <a:r>
              <a:rPr lang="cs-CZ" dirty="0" smtClean="0">
                <a:hlinkClick r:id="rId11"/>
              </a:rPr>
              <a:t>..</a:t>
            </a:r>
            <a:r>
              <a:rPr lang="cs-CZ" dirty="0" err="1" smtClean="0">
                <a:hlinkClick r:id="rId11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http://upload.wikimedia.org/wikipedia/commons/4/4e/Grossi_pragenses_revers.jpg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antiquanova.cz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inshop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catalogue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products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pictures</a:t>
            </a:r>
            <a:r>
              <a:rPr lang="cs-CZ" dirty="0" smtClean="0">
                <a:hlinkClick r:id="rId13"/>
              </a:rPr>
              <a:t>/M2AL.jpg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digital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guide.cz</a:t>
            </a:r>
            <a:r>
              <a:rPr lang="cs-CZ" dirty="0" smtClean="0">
                <a:hlinkClick r:id="rId14"/>
              </a:rPr>
              <a:t>/media/</a:t>
            </a:r>
            <a:r>
              <a:rPr lang="cs-CZ" dirty="0" err="1" smtClean="0">
                <a:hlinkClick r:id="rId14"/>
              </a:rPr>
              <a:t>thumbs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digital</a:t>
            </a:r>
            <a:r>
              <a:rPr lang="cs-CZ" dirty="0" smtClean="0">
                <a:hlinkClick r:id="rId14"/>
              </a:rPr>
              <a:t>_</a:t>
            </a:r>
            <a:r>
              <a:rPr lang="cs-CZ" dirty="0" err="1" smtClean="0">
                <a:hlinkClick r:id="rId14"/>
              </a:rPr>
              <a:t>guide</a:t>
            </a:r>
            <a:r>
              <a:rPr lang="cs-CZ" dirty="0" smtClean="0">
                <a:hlinkClick r:id="rId14"/>
              </a:rPr>
              <a:t>/selekce_</a:t>
            </a:r>
            <a:r>
              <a:rPr lang="cs-CZ" dirty="0" err="1" smtClean="0">
                <a:hlinkClick r:id="rId14"/>
              </a:rPr>
              <a:t>realie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vyznamne</a:t>
            </a:r>
            <a:r>
              <a:rPr lang="cs-CZ" dirty="0" smtClean="0">
                <a:hlinkClick r:id="rId14"/>
              </a:rPr>
              <a:t>_osobnosti/panovnici-a-politici/</a:t>
            </a:r>
            <a:r>
              <a:rPr lang="cs-CZ" dirty="0" err="1" smtClean="0">
                <a:hlinkClick r:id="rId14"/>
              </a:rPr>
              <a:t>vaclav</a:t>
            </a:r>
            <a:r>
              <a:rPr lang="cs-CZ" dirty="0" smtClean="0">
                <a:hlinkClick r:id="rId14"/>
              </a:rPr>
              <a:t>_III/</a:t>
            </a:r>
            <a:r>
              <a:rPr lang="cs-CZ" dirty="0" err="1" smtClean="0">
                <a:hlinkClick r:id="rId14"/>
              </a:rPr>
              <a:t>vaclav</a:t>
            </a:r>
            <a:r>
              <a:rPr lang="cs-CZ" dirty="0" smtClean="0">
                <a:hlinkClick r:id="rId14"/>
              </a:rPr>
              <a:t>_III_</a:t>
            </a:r>
            <a:r>
              <a:rPr lang="cs-CZ" dirty="0" err="1" smtClean="0">
                <a:hlinkClick r:id="rId14"/>
              </a:rPr>
              <a:t>jpg</a:t>
            </a:r>
            <a:r>
              <a:rPr lang="cs-CZ" dirty="0" smtClean="0">
                <a:hlinkClick r:id="rId14"/>
              </a:rPr>
              <a:t>_800x800_q85.jpg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500042"/>
            <a:ext cx="8686800" cy="8382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POUŽITÉ ZDROJE</a:t>
            </a:r>
            <a:endParaRPr lang="cs-CZ" sz="3600" cap="all" dirty="0"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596" y="2643183"/>
            <a:ext cx="74295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36712"/>
            <a:ext cx="874846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ceskyduchodce.cz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wp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content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/2011/02/</a:t>
            </a:r>
            <a:r>
              <a:rPr lang="cs-CZ" dirty="0" err="1" smtClean="0">
                <a:hlinkClick r:id="rId2"/>
              </a:rPr>
              <a:t>janlucemb.gif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http://img.radio.cz/pictures/historie/jan_lucembursky_krescak2.jpg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http://upload.wikimedia.org/wikipedia/commons/f/f3/Znak_%C4%8</a:t>
            </a:r>
          </a:p>
          <a:p>
            <a:r>
              <a:rPr lang="cs-CZ" dirty="0" err="1" smtClean="0">
                <a:hlinkClick r:id="rId4"/>
              </a:rPr>
              <a:t>Desk</a:t>
            </a:r>
            <a:r>
              <a:rPr lang="cs-CZ" dirty="0" smtClean="0">
                <a:hlinkClick r:id="rId4"/>
              </a:rPr>
              <a:t>%C3%A9ho_</a:t>
            </a:r>
            <a:r>
              <a:rPr lang="cs-CZ" dirty="0" err="1" smtClean="0">
                <a:hlinkClick r:id="rId4"/>
              </a:rPr>
              <a:t>kr</a:t>
            </a:r>
            <a:r>
              <a:rPr lang="cs-CZ" dirty="0" smtClean="0">
                <a:hlinkClick r:id="rId4"/>
              </a:rPr>
              <a:t>%C3%A1lovstv%C3%</a:t>
            </a:r>
            <a:r>
              <a:rPr lang="cs-CZ" dirty="0" err="1" smtClean="0">
                <a:hlinkClick r:id="rId4"/>
              </a:rPr>
              <a:t>AD</a:t>
            </a:r>
            <a:r>
              <a:rPr lang="cs-CZ" dirty="0" smtClean="0">
                <a:hlinkClick r:id="rId4"/>
              </a:rPr>
              <a:t>.</a:t>
            </a:r>
            <a:r>
              <a:rPr lang="cs-CZ" dirty="0" err="1" smtClean="0">
                <a:hlinkClick r:id="rId4"/>
              </a:rPr>
              <a:t>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889</TotalTime>
  <Words>496</Words>
  <Application>Microsoft Office PowerPoint</Application>
  <PresentationFormat>Předvádění na obrazovce (4:3)</PresentationFormat>
  <Paragraphs>156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Bohatý</vt:lpstr>
      <vt:lpstr>Prezentace aplikace PowerPoint</vt:lpstr>
      <vt:lpstr>KNÍŽATA  A  KRÁLOVÉ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 smrti Jana Lucemburského  se stal českým králem a také Římským císařem jeho syn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Chlumec nad Cidlinou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Přicházejí  Slované</dc:title>
  <dc:creator>ZŠP</dc:creator>
  <cp:lastModifiedBy>Učitel</cp:lastModifiedBy>
  <cp:revision>94</cp:revision>
  <dcterms:created xsi:type="dcterms:W3CDTF">2011-09-08T18:14:33Z</dcterms:created>
  <dcterms:modified xsi:type="dcterms:W3CDTF">2012-08-02T16:59:51Z</dcterms:modified>
</cp:coreProperties>
</file>