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58" r:id="rId2"/>
    <p:sldId id="256" r:id="rId3"/>
    <p:sldId id="265" r:id="rId4"/>
    <p:sldId id="260" r:id="rId5"/>
    <p:sldId id="261" r:id="rId6"/>
    <p:sldId id="266" r:id="rId7"/>
    <p:sldId id="267" r:id="rId8"/>
    <p:sldId id="268" r:id="rId9"/>
    <p:sldId id="269" r:id="rId10"/>
    <p:sldId id="270" r:id="rId11"/>
    <p:sldId id="272" r:id="rId12"/>
    <p:sldId id="271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28486-8666-4A0C-9346-A563C96C4E43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183D40-2B91-4A5A-9317-95B7C8AEE2A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35F360-7CCA-443E-8821-C1DD4BEDABA6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35F360-7CCA-443E-8821-C1DD4BEDABA6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E989CE5-E500-477B-8CE3-7FB1CE6C10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EBA149-EEB6-4F96-AF10-4D769858B7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ovecpokladu.cz/img/2008/viky/viky20081103-7.jpg" TargetMode="External"/><Relationship Id="rId3" Type="http://schemas.openxmlformats.org/officeDocument/2006/relationships/hyperlink" Target="http://nd05.jxs.cz/783/354/e57cfaa219_79056069_o2.jpg" TargetMode="External"/><Relationship Id="rId7" Type="http://schemas.openxmlformats.org/officeDocument/2006/relationships/hyperlink" Target="http://www.outfit4events.cz/bmz_cache/6/605ff1971f6de586f4351a1dec9ab236.image.220x220.jpg" TargetMode="External"/><Relationship Id="rId2" Type="http://schemas.openxmlformats.org/officeDocument/2006/relationships/hyperlink" Target="http://www.greydragon.org/trips/Paris%202004/moyenage05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ovecpokladu.cz/img/2008/viky/viky20081103-9.jpg" TargetMode="External"/><Relationship Id="rId5" Type="http://schemas.openxmlformats.org/officeDocument/2006/relationships/hyperlink" Target="http://upload.wikimedia.org/wikipedia/commons/e/ee/Louvre-peinture-francaise-paire-de-chevaliers-romantiques-p1020301.jpg" TargetMode="External"/><Relationship Id="rId4" Type="http://schemas.openxmlformats.org/officeDocument/2006/relationships/hyperlink" Target="http://upload.wikimedia.org/wikipedia/commons/thumb/5/59/Accolade.jpg/405px-Accolade.jpg" TargetMode="External"/><Relationship Id="rId9" Type="http://schemas.openxmlformats.org/officeDocument/2006/relationships/hyperlink" Target="http://www.cheynewalk.com/knight3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714355"/>
            <a:ext cx="928903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 smtClean="0"/>
              <a:t>NÁZEV ŠKOLY: Speciální základní škola, </a:t>
            </a:r>
          </a:p>
          <a:p>
            <a:pPr lvl="0"/>
            <a:r>
              <a:rPr lang="cs-CZ" sz="2400" dirty="0" smtClean="0"/>
              <a:t>Chlumec nad Cidlinou, Smetanova 123</a:t>
            </a:r>
            <a:br>
              <a:rPr lang="cs-CZ" sz="2400" dirty="0" smtClean="0"/>
            </a:br>
            <a:r>
              <a:rPr lang="cs-CZ" sz="2400" dirty="0" smtClean="0"/>
              <a:t>AUTOR: Dana Vítková</a:t>
            </a:r>
            <a:br>
              <a:rPr lang="cs-CZ" sz="2400" dirty="0" smtClean="0"/>
            </a:br>
            <a:r>
              <a:rPr lang="cs-CZ" sz="2400" dirty="0" smtClean="0"/>
              <a:t>NÁZEV: VY_32_INOVACE_168</a:t>
            </a:r>
            <a:r>
              <a:rPr lang="cs-CZ" sz="2400" dirty="0"/>
              <a:t>_ O rytířích a turnajích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TÉMA: STŘEDOVĚK</a:t>
            </a:r>
            <a:br>
              <a:rPr lang="cs-CZ" sz="2400" dirty="0" smtClean="0"/>
            </a:br>
            <a:r>
              <a:rPr lang="cs-CZ" sz="2400" dirty="0" smtClean="0"/>
              <a:t>ČÍSLO PROJEKTU: CZ.1.07/1.4.00/21.2598</a:t>
            </a: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071942"/>
            <a:ext cx="7667636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411760" y="404664"/>
            <a:ext cx="5976664" cy="2214578"/>
          </a:xfrm>
        </p:spPr>
        <p:txBody>
          <a:bodyPr>
            <a:normAutofit/>
          </a:bodyPr>
          <a:lstStyle/>
          <a:p>
            <a:r>
              <a:rPr lang="cs-CZ" sz="4800" dirty="0" smtClean="0"/>
              <a:t>O RYTÍŘÍCH </a:t>
            </a:r>
            <a:br>
              <a:rPr lang="cs-CZ" sz="4800" dirty="0" smtClean="0"/>
            </a:br>
            <a:r>
              <a:rPr lang="cs-CZ" sz="4800" dirty="0" smtClean="0"/>
              <a:t>A  TURNAJÍCH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564904"/>
            <a:ext cx="2641476" cy="3521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75240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/>
              <a:t>Prezentace je určena pro žáky </a:t>
            </a:r>
          </a:p>
          <a:p>
            <a:pPr>
              <a:buNone/>
            </a:pPr>
            <a:r>
              <a:rPr lang="cs-CZ" sz="3600" dirty="0" smtClean="0"/>
              <a:t>7. ročníků SZŠ.</a:t>
            </a:r>
          </a:p>
          <a:p>
            <a:pPr>
              <a:buNone/>
            </a:pPr>
            <a:r>
              <a:rPr lang="cs-CZ" sz="3600" dirty="0" smtClean="0"/>
              <a:t>Jejím úkolem je přiblížit žákům dobu a život rytířů, co patřilo k rytířské zbroji a jak vypadaly rytířské turnaje.</a:t>
            </a:r>
            <a:endParaRPr lang="cs-CZ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10023059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Rytíř byl většinou urozený muž</a:t>
            </a:r>
          </a:p>
          <a:p>
            <a:pPr>
              <a:buFont typeface="Arial" pitchFamily="34" charset="0"/>
              <a:buChar char="•"/>
            </a:pPr>
            <a:r>
              <a:rPr lang="cs-CZ" sz="4400" dirty="0" smtClean="0"/>
              <a:t> šlechetný</a:t>
            </a:r>
          </a:p>
          <a:p>
            <a:pPr>
              <a:buFont typeface="Arial" pitchFamily="34" charset="0"/>
              <a:buChar char="•"/>
            </a:pPr>
            <a:r>
              <a:rPr lang="cs-CZ" sz="4400" dirty="0" smtClean="0"/>
              <a:t> statečný</a:t>
            </a:r>
          </a:p>
          <a:p>
            <a:pPr>
              <a:buFont typeface="Arial" pitchFamily="34" charset="0"/>
              <a:buChar char="•"/>
            </a:pPr>
            <a:r>
              <a:rPr lang="cs-CZ" sz="4400" dirty="0" smtClean="0"/>
              <a:t> fyzicky silný.</a:t>
            </a:r>
          </a:p>
          <a:p>
            <a:r>
              <a:rPr lang="cs-CZ" sz="4400" dirty="0" smtClean="0"/>
              <a:t>Musel umět:</a:t>
            </a:r>
          </a:p>
          <a:p>
            <a:pPr>
              <a:buFont typeface="Arial" pitchFamily="34" charset="0"/>
              <a:buChar char="•"/>
            </a:pPr>
            <a:r>
              <a:rPr lang="cs-CZ" sz="4400" dirty="0" smtClean="0"/>
              <a:t> jezdit na koni</a:t>
            </a:r>
          </a:p>
          <a:p>
            <a:pPr>
              <a:buFont typeface="Arial" pitchFamily="34" charset="0"/>
              <a:buChar char="•"/>
            </a:pPr>
            <a:r>
              <a:rPr lang="cs-CZ" sz="4400" dirty="0" smtClean="0"/>
              <a:t> zápasit</a:t>
            </a:r>
          </a:p>
          <a:p>
            <a:pPr>
              <a:buFont typeface="Arial" pitchFamily="34" charset="0"/>
              <a:buChar char="•"/>
            </a:pPr>
            <a:r>
              <a:rPr lang="cs-CZ" sz="4400" dirty="0" smtClean="0"/>
              <a:t> šermovat</a:t>
            </a:r>
          </a:p>
          <a:p>
            <a:pPr>
              <a:buFont typeface="Arial" pitchFamily="34" charset="0"/>
              <a:buChar char="•"/>
            </a:pPr>
            <a:r>
              <a:rPr lang="cs-CZ" sz="4400" dirty="0" smtClean="0"/>
              <a:t> střílet z luku.</a:t>
            </a:r>
          </a:p>
          <a:p>
            <a:r>
              <a:rPr lang="cs-CZ" sz="4400" dirty="0" smtClean="0"/>
              <a:t>         </a:t>
            </a:r>
          </a:p>
          <a:p>
            <a:endParaRPr lang="cs-CZ" sz="44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412776"/>
            <a:ext cx="3212976" cy="4292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9145016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Rytířem se však nikdo nenarodil, </a:t>
            </a:r>
          </a:p>
          <a:p>
            <a:r>
              <a:rPr lang="cs-CZ" sz="3600" dirty="0" smtClean="0"/>
              <a:t>rytířský titul si musel zasloužit.</a:t>
            </a:r>
          </a:p>
          <a:p>
            <a:r>
              <a:rPr lang="cs-CZ" sz="3600" dirty="0" smtClean="0"/>
              <a:t>Za zásluhy v boji dostávali</a:t>
            </a:r>
          </a:p>
          <a:p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5589240"/>
            <a:ext cx="2767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rytířský pás</a:t>
            </a:r>
            <a:endParaRPr lang="cs-CZ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20888"/>
            <a:ext cx="4714605" cy="3005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5508104" y="2132856"/>
            <a:ext cx="29899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zlaté ostruhy</a:t>
            </a:r>
            <a:endParaRPr lang="cs-CZ" sz="36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717032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Přímá spojovací šipka 7"/>
          <p:cNvCxnSpPr/>
          <p:nvPr/>
        </p:nvCxnSpPr>
        <p:spPr>
          <a:xfrm flipH="1">
            <a:off x="1979712" y="3933056"/>
            <a:ext cx="216024" cy="18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6660232" y="2636912"/>
            <a:ext cx="288032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20688"/>
            <a:ext cx="385762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436096" y="2060848"/>
            <a:ext cx="22894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Pasování </a:t>
            </a:r>
          </a:p>
          <a:p>
            <a:r>
              <a:rPr lang="cs-CZ" sz="3600" dirty="0" smtClean="0"/>
              <a:t> na rytíře</a:t>
            </a:r>
            <a:endParaRPr lang="cs-CZ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060848"/>
            <a:ext cx="5063493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2483768" y="980728"/>
            <a:ext cx="416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Souboj dvou rytířů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2286000" y="282883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339752" y="260648"/>
            <a:ext cx="38940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Rytířská zbroj</a:t>
            </a:r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>
            <a:off x="2286000" y="282883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3168352" cy="4763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Čárový popisek 1 7"/>
          <p:cNvSpPr/>
          <p:nvPr/>
        </p:nvSpPr>
        <p:spPr>
          <a:xfrm>
            <a:off x="4572000" y="2060848"/>
            <a:ext cx="3672408" cy="612648"/>
          </a:xfrm>
          <a:prstGeom prst="borderCallout1">
            <a:avLst>
              <a:gd name="adj1" fmla="val 44009"/>
              <a:gd name="adj2" fmla="val -289"/>
              <a:gd name="adj3" fmla="val 277828"/>
              <a:gd name="adj4" fmla="val -674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dirty="0" smtClean="0"/>
              <a:t>ocelová zbroj</a:t>
            </a:r>
            <a:endParaRPr lang="cs-CZ" sz="4400" dirty="0"/>
          </a:p>
        </p:txBody>
      </p:sp>
      <p:sp>
        <p:nvSpPr>
          <p:cNvPr id="9" name="Čárový popisek 1 8"/>
          <p:cNvSpPr/>
          <p:nvPr/>
        </p:nvSpPr>
        <p:spPr>
          <a:xfrm>
            <a:off x="1763688" y="1124744"/>
            <a:ext cx="6840760" cy="612648"/>
          </a:xfrm>
          <a:prstGeom prst="borderCallout1">
            <a:avLst>
              <a:gd name="adj1" fmla="val 92229"/>
              <a:gd name="adj2" fmla="val 18154"/>
              <a:gd name="adj3" fmla="val 307678"/>
              <a:gd name="adj4" fmla="val 95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přilba zdobená chocholem</a:t>
            </a:r>
            <a:endParaRPr lang="cs-CZ" sz="4400" dirty="0"/>
          </a:p>
        </p:txBody>
      </p:sp>
      <p:sp>
        <p:nvSpPr>
          <p:cNvPr id="11" name="Čárový popisek 1 10"/>
          <p:cNvSpPr/>
          <p:nvPr/>
        </p:nvSpPr>
        <p:spPr>
          <a:xfrm>
            <a:off x="4860032" y="2924944"/>
            <a:ext cx="1872208" cy="612648"/>
          </a:xfrm>
          <a:prstGeom prst="borderCallout1">
            <a:avLst>
              <a:gd name="adj1" fmla="val 69850"/>
              <a:gd name="adj2" fmla="val 4636"/>
              <a:gd name="adj3" fmla="val 197460"/>
              <a:gd name="adj4" fmla="val -2061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meč</a:t>
            </a:r>
            <a:endParaRPr lang="cs-CZ" sz="4400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437112"/>
            <a:ext cx="20955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Čárový popisek 1 13"/>
          <p:cNvSpPr/>
          <p:nvPr/>
        </p:nvSpPr>
        <p:spPr>
          <a:xfrm>
            <a:off x="5364088" y="4869160"/>
            <a:ext cx="3240360" cy="612648"/>
          </a:xfrm>
          <a:prstGeom prst="borderCallout1">
            <a:avLst>
              <a:gd name="adj1" fmla="val 60082"/>
              <a:gd name="adj2" fmla="val 612"/>
              <a:gd name="adj3" fmla="val 102769"/>
              <a:gd name="adj4" fmla="val -122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štít s erbem</a:t>
            </a:r>
            <a:endParaRPr lang="cs-CZ" sz="4400" dirty="0"/>
          </a:p>
        </p:txBody>
      </p:sp>
      <p:sp>
        <p:nvSpPr>
          <p:cNvPr id="15" name="Čárový popisek 1 14"/>
          <p:cNvSpPr/>
          <p:nvPr/>
        </p:nvSpPr>
        <p:spPr>
          <a:xfrm>
            <a:off x="5148064" y="3789040"/>
            <a:ext cx="3384376" cy="612648"/>
          </a:xfrm>
          <a:prstGeom prst="borderCallout1">
            <a:avLst>
              <a:gd name="adj1" fmla="val 41712"/>
              <a:gd name="adj2" fmla="val 7"/>
              <a:gd name="adj3" fmla="val -71197"/>
              <a:gd name="adj4" fmla="val -1185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dřevec, kopí</a:t>
            </a:r>
            <a:endParaRPr lang="cs-CZ" sz="4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8763" y="876300"/>
            <a:ext cx="6086475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836712"/>
            <a:ext cx="67794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rytířské hry – TURNAJE</a:t>
            </a:r>
          </a:p>
          <a:p>
            <a:endParaRPr lang="cs-CZ" sz="4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916832"/>
            <a:ext cx="463867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0" y="5013176"/>
            <a:ext cx="9471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v zápasech prokazovali svou zdatnost</a:t>
            </a:r>
            <a:endParaRPr lang="cs-CZ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 smtClean="0"/>
          </a:p>
        </p:txBody>
      </p:sp>
      <p:sp>
        <p:nvSpPr>
          <p:cNvPr id="16" name="Obdélník 15"/>
          <p:cNvSpPr/>
          <p:nvPr/>
        </p:nvSpPr>
        <p:spPr>
          <a:xfrm>
            <a:off x="1711674" y="198884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428860" y="128586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3143240" y="128586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3857620" y="1285860"/>
            <a:ext cx="700086" cy="7000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6012160" y="1288754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3143240" y="200024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3857620" y="2000240"/>
            <a:ext cx="700086" cy="7000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2431754" y="198884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6012160" y="27089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5292080" y="27089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143240" y="27146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3857620" y="2714620"/>
            <a:ext cx="700086" cy="7000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4572000" y="27146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6732240" y="27089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3143240" y="342900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3857620" y="3429000"/>
            <a:ext cx="700086" cy="7000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4572000" y="342900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8172400" y="27089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Obdélník 40"/>
          <p:cNvSpPr/>
          <p:nvPr/>
        </p:nvSpPr>
        <p:spPr>
          <a:xfrm>
            <a:off x="7452320" y="27089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2428860" y="342900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Obdélník 43"/>
          <p:cNvSpPr/>
          <p:nvPr/>
        </p:nvSpPr>
        <p:spPr>
          <a:xfrm>
            <a:off x="3143240" y="414338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3857620" y="4143380"/>
            <a:ext cx="700086" cy="7000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7" name="Obdélník 46"/>
          <p:cNvSpPr/>
          <p:nvPr/>
        </p:nvSpPr>
        <p:spPr>
          <a:xfrm>
            <a:off x="4572000" y="414338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5286380" y="414338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6000760" y="414338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6715140" y="414338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79512" y="260648"/>
            <a:ext cx="74927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Rytířská hra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Na štítech měli rytíři znaky svých rodů …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0" y="4869160"/>
            <a:ext cx="856676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 startAt="3"/>
            </a:pPr>
            <a:r>
              <a:rPr lang="cs-CZ" sz="2800" dirty="0" smtClean="0"/>
              <a:t>Rytíř musel být odvážný, najdi slovo</a:t>
            </a:r>
          </a:p>
          <a:p>
            <a:pPr marL="342900" indent="-342900"/>
            <a:r>
              <a:rPr lang="cs-CZ" sz="2800" dirty="0" smtClean="0"/>
              <a:t>                                              stejného významu …</a:t>
            </a:r>
          </a:p>
          <a:p>
            <a:pPr marL="342900" indent="-342900"/>
            <a:r>
              <a:rPr lang="cs-CZ" sz="2800" dirty="0" smtClean="0"/>
              <a:t>4. V levé ruce držel rytíř na svou obranu kovaný …</a:t>
            </a:r>
          </a:p>
          <a:p>
            <a:pPr marL="342900" indent="-342900"/>
            <a:r>
              <a:rPr lang="cs-CZ" sz="2800" dirty="0" smtClean="0"/>
              <a:t>5. V pravé ruce držel … </a:t>
            </a:r>
            <a:endParaRPr lang="cs-CZ" sz="2800" dirty="0"/>
          </a:p>
        </p:txBody>
      </p:sp>
      <p:sp>
        <p:nvSpPr>
          <p:cNvPr id="51" name="Obdélník 50"/>
          <p:cNvSpPr/>
          <p:nvPr/>
        </p:nvSpPr>
        <p:spPr>
          <a:xfrm>
            <a:off x="4572000" y="1288754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3" name="Obdélník 52"/>
          <p:cNvSpPr/>
          <p:nvPr/>
        </p:nvSpPr>
        <p:spPr>
          <a:xfrm>
            <a:off x="5292080" y="1288754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 smtClean="0"/>
          </a:p>
        </p:txBody>
      </p:sp>
      <p:sp>
        <p:nvSpPr>
          <p:cNvPr id="17" name="Obdélník 16"/>
          <p:cNvSpPr/>
          <p:nvPr/>
        </p:nvSpPr>
        <p:spPr>
          <a:xfrm>
            <a:off x="2428860" y="128586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3143240" y="128586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3857620" y="1285860"/>
            <a:ext cx="700086" cy="7000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572000" y="128586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5286380" y="128586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5940152" y="1288754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3143240" y="200024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3857620" y="2000240"/>
            <a:ext cx="700086" cy="7000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2428860" y="200024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6012160" y="27089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5292080" y="27089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143240" y="27146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3857620" y="2714620"/>
            <a:ext cx="700086" cy="7000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4572000" y="27146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6732240" y="27089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3143240" y="342900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3857620" y="3429000"/>
            <a:ext cx="700086" cy="7000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Í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4572000" y="342900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8172400" y="27089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Ý</a:t>
            </a:r>
            <a:endParaRPr lang="cs-CZ" dirty="0"/>
          </a:p>
        </p:txBody>
      </p:sp>
      <p:sp>
        <p:nvSpPr>
          <p:cNvPr id="41" name="Obdélník 40"/>
          <p:cNvSpPr/>
          <p:nvPr/>
        </p:nvSpPr>
        <p:spPr>
          <a:xfrm>
            <a:off x="7452320" y="270892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2428860" y="342900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</a:t>
            </a:r>
            <a:endParaRPr lang="cs-CZ" dirty="0"/>
          </a:p>
        </p:txBody>
      </p:sp>
      <p:sp>
        <p:nvSpPr>
          <p:cNvPr id="44" name="Obdélník 43"/>
          <p:cNvSpPr/>
          <p:nvPr/>
        </p:nvSpPr>
        <p:spPr>
          <a:xfrm>
            <a:off x="3143240" y="414338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3857620" y="4143380"/>
            <a:ext cx="700086" cy="7000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Ř</a:t>
            </a:r>
            <a:endParaRPr lang="cs-CZ" dirty="0"/>
          </a:p>
        </p:txBody>
      </p:sp>
      <p:sp>
        <p:nvSpPr>
          <p:cNvPr id="47" name="Obdélník 46"/>
          <p:cNvSpPr/>
          <p:nvPr/>
        </p:nvSpPr>
        <p:spPr>
          <a:xfrm>
            <a:off x="4572000" y="414338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5286380" y="414338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6000760" y="414338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6715140" y="4143380"/>
            <a:ext cx="700086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67" name="Obdélník 66"/>
          <p:cNvSpPr/>
          <p:nvPr/>
        </p:nvSpPr>
        <p:spPr>
          <a:xfrm>
            <a:off x="323528" y="260648"/>
            <a:ext cx="82089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Rytířská hra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Na štítech měli rytíři znaky svých rodů ……</a:t>
            </a:r>
          </a:p>
        </p:txBody>
      </p:sp>
      <p:sp>
        <p:nvSpPr>
          <p:cNvPr id="68" name="Obdélník 67"/>
          <p:cNvSpPr/>
          <p:nvPr/>
        </p:nvSpPr>
        <p:spPr>
          <a:xfrm>
            <a:off x="179512" y="4869160"/>
            <a:ext cx="89644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 startAt="3"/>
            </a:pPr>
            <a:r>
              <a:rPr lang="cs-CZ" sz="2800" dirty="0" smtClean="0"/>
              <a:t>Rytíř musel být odvážný, najdi slovo                                              stejného </a:t>
            </a:r>
            <a:r>
              <a:rPr lang="cs-CZ" sz="2800" dirty="0" smtClean="0"/>
              <a:t>významu</a:t>
            </a:r>
            <a:endParaRPr lang="cs-CZ" sz="2800" dirty="0" smtClean="0"/>
          </a:p>
          <a:p>
            <a:pPr marL="342900" indent="-342900"/>
            <a:r>
              <a:rPr lang="cs-CZ" sz="2800" dirty="0" smtClean="0"/>
              <a:t>4. V levé ruce držel rytíř na svou obranu kovaný …..</a:t>
            </a:r>
          </a:p>
          <a:p>
            <a:pPr marL="342900" indent="-342900"/>
            <a:r>
              <a:rPr lang="cs-CZ" sz="2800" dirty="0" smtClean="0"/>
              <a:t>5. V pravé ruce držel …. </a:t>
            </a:r>
            <a:endParaRPr lang="cs-CZ" sz="2800" dirty="0"/>
          </a:p>
        </p:txBody>
      </p:sp>
      <p:sp>
        <p:nvSpPr>
          <p:cNvPr id="69" name="Obdélník 68"/>
          <p:cNvSpPr/>
          <p:nvPr/>
        </p:nvSpPr>
        <p:spPr>
          <a:xfrm>
            <a:off x="1691680" y="1988840"/>
            <a:ext cx="72008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43108" y="10715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285852" y="1071546"/>
            <a:ext cx="4817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cap="all" dirty="0" smtClean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</a:rPr>
              <a:t>POUŽITÉ </a:t>
            </a:r>
            <a:r>
              <a:rPr lang="cs-CZ" sz="32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</a:rPr>
              <a:t>ZDROJE</a:t>
            </a:r>
          </a:p>
          <a:p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500034" y="1785926"/>
            <a:ext cx="792961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maxikovy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hracky.cz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prods</a:t>
            </a:r>
            <a:r>
              <a:rPr lang="cs-CZ" dirty="0" smtClean="0">
                <a:hlinkClick r:id="rId2"/>
              </a:rPr>
              <a:t>/2175_2.JPG</a:t>
            </a: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centrshop.cz</a:t>
            </a:r>
            <a:r>
              <a:rPr lang="cs-CZ" dirty="0" smtClean="0">
                <a:hlinkClick r:id="rId2"/>
              </a:rPr>
              <a:t>/pic_</a:t>
            </a:r>
            <a:r>
              <a:rPr lang="cs-CZ" dirty="0" err="1" smtClean="0">
                <a:hlinkClick r:id="rId2"/>
              </a:rPr>
              <a:t>zbozi</a:t>
            </a:r>
            <a:r>
              <a:rPr lang="cs-CZ" dirty="0" smtClean="0">
                <a:hlinkClick r:id="rId2"/>
              </a:rPr>
              <a:t>/h4005086700017.jpg</a:t>
            </a: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greydragon.org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trips</a:t>
            </a:r>
            <a:r>
              <a:rPr lang="cs-CZ" dirty="0" smtClean="0">
                <a:hlinkClick r:id="rId2"/>
              </a:rPr>
              <a:t>/Paris%202004/moyenage052.jpg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http://nd05.jxs.cz/783/354/e57cfaa219_79056069_o2.jpg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http://upload.wikimedia.org/wikipedia/commons/thumb/5/59/Accolade.jpg/405px-Accolade.jpg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http://upload.wikimedia.org/wikipedia/commons/e/ee/Louvre-peinture-francaise-paire-de-chevaliers-romantiques-p1020301.jpg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lovecpokladu.cz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img</a:t>
            </a:r>
            <a:r>
              <a:rPr lang="cs-CZ" dirty="0" smtClean="0">
                <a:hlinkClick r:id="rId6"/>
              </a:rPr>
              <a:t>/2008/viky/viky20081103-9.jpg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http://www.outfit4events.cz/</a:t>
            </a:r>
            <a:r>
              <a:rPr lang="cs-CZ" dirty="0" err="1" smtClean="0">
                <a:hlinkClick r:id="rId7"/>
              </a:rPr>
              <a:t>bmz</a:t>
            </a:r>
            <a:r>
              <a:rPr lang="cs-CZ" dirty="0" smtClean="0">
                <a:hlinkClick r:id="rId7"/>
              </a:rPr>
              <a:t>_</a:t>
            </a:r>
            <a:r>
              <a:rPr lang="cs-CZ" dirty="0" err="1" smtClean="0">
                <a:hlinkClick r:id="rId7"/>
              </a:rPr>
              <a:t>cache</a:t>
            </a:r>
            <a:r>
              <a:rPr lang="cs-CZ" dirty="0" smtClean="0">
                <a:hlinkClick r:id="rId7"/>
              </a:rPr>
              <a:t>/6/605ff1971f6de586f4351a1dec9ab236.image.220x220.jpg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http://www.</a:t>
            </a:r>
            <a:r>
              <a:rPr lang="cs-CZ" dirty="0" err="1" smtClean="0">
                <a:hlinkClick r:id="rId8"/>
              </a:rPr>
              <a:t>lovecpokladu.cz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img</a:t>
            </a:r>
            <a:r>
              <a:rPr lang="cs-CZ" dirty="0" smtClean="0">
                <a:hlinkClick r:id="rId8"/>
              </a:rPr>
              <a:t>/2008/viky/viky20081103-7.jpg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http://www.</a:t>
            </a:r>
            <a:r>
              <a:rPr lang="cs-CZ" dirty="0" err="1" smtClean="0">
                <a:hlinkClick r:id="rId9"/>
              </a:rPr>
              <a:t>cheynewalk.com</a:t>
            </a:r>
            <a:r>
              <a:rPr lang="cs-CZ" dirty="0" smtClean="0">
                <a:hlinkClick r:id="rId9"/>
              </a:rPr>
              <a:t>/knight39.jpg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</Words>
  <Application>Microsoft Office PowerPoint</Application>
  <PresentationFormat>Předvádění na obrazovce (4:3)</PresentationFormat>
  <Paragraphs>89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Snímek 1</vt:lpstr>
      <vt:lpstr>O RYTÍŘÍCH  A  TURNAJÍCH</vt:lpstr>
      <vt:lpstr>ANOTACE: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1</cp:revision>
  <dcterms:modified xsi:type="dcterms:W3CDTF">2012-08-03T15:02:01Z</dcterms:modified>
</cp:coreProperties>
</file>