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7"/>
  </p:notesMasterIdLst>
  <p:sldIdLst>
    <p:sldId id="281" r:id="rId2"/>
    <p:sldId id="282" r:id="rId3"/>
    <p:sldId id="256" r:id="rId4"/>
    <p:sldId id="259" r:id="rId5"/>
    <p:sldId id="260" r:id="rId6"/>
    <p:sldId id="262" r:id="rId7"/>
    <p:sldId id="261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83" r:id="rId32"/>
    <p:sldId id="277" r:id="rId33"/>
    <p:sldId id="269" r:id="rId34"/>
    <p:sldId id="264" r:id="rId35"/>
    <p:sldId id="258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3B0D69-A5AF-4B30-BD97-D0C0AAB0053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371126-83F7-4F73-AF7D-DC80BD8340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25630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371126-83F7-4F73-AF7D-DC80BD83406F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1266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6469925F-BE2A-4A4B-8113-B3BAD05C9F7A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4968CD7-BD0E-4218-8D0C-8B9D120399A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//upload.wikimedia.org/wikipedia/commons/a/ac/Velke_Losiny_chateau_1.jpg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2/2d/Pra%C5%BEsk%C3%BD_hrad,_Letohr%C3%A1dek_kr%C3%A1lovny_Anny_02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4/40/LetohradekHvezda2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7/70/N%C3%A1m%C4%9Bst%C3%AD_Zachari%C3%A1%C5%A1e_z_Hradce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c/cd/VeronaSanZenoMaggioreCloister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4/47/%C4%8Cesk%C3%A9_Bud%C4%9Bjovice,_%C4%8Cesk%C3%A1_ulice,_malovan%C3%A9_domy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4/49/%C4%8Cesk%C3%A9_Bud%C4%9Bjovice,_podloub%C3%AD_v_historick%C3%A9m_j%C3%A1dru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6/68/Renaissance_house.jp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e/e3/Kralice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hyperlink" Target="//upload.wikimedia.org/wikipedia/commons/8/84/Str%C3%A1nka_z_Kroniky_trojansk%C3%A9_1468.gi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//upload.wikimedia.org/wikipedia/commons/3/35/THajek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upload.wikimedia.org/wikipedia/commons/5/50/Jan_Jesenius.jpg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2/2b/Tycho_Brahe.JPG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d/d4/Johannes_Kepler_1610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c/cc/JakubKr%C4%8D%C3%ADn.jpg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upload.wikimedia.org/wikipedia/commons/4/4a/Giuseppe_Arcimboldo.jpg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//upload.wikimedia.org/wikipedia/commons/a/a5/Giuseppe_Arcimboldo_-_Spring,_1573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http://upload.wikimedia.org/wikipedia/commons/9/9a/Giuseppe_Arcimboldo_-_Summer,_1573.jpg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//upload.wikimedia.org/wikipedia/commons/b/bf/Giuseppe_Arcimboldo_-_Autumn,_1573.jpg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//upload.wikimedia.org/wikipedia/commons/e/e5/Giuseppe_Arcimboldo_-_Winter,_1573.jp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2/2d/Pra%C5%BEsk%C3%BD_hrad,_Letohr%C3%A1dek_kr%C3%A1lovny_Anny_02.jpg" TargetMode="Externa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upload.wikimedia.org/wikipedia/commons/4/40/LetohradekHvezda2.jpg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c/cd/VeronaSanZenoMaggioreCloister.jpg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4/47/%C4%8Cesk%C3%A9_Bud%C4%9Bjovice,_%C4%8Cesk%C3%A1_ulice,_malovan%C3%A9_domy.JPG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6/68/Renaissance_house.jpg" TargetMode="Externa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//upload.wikimedia.org/wikipedia/commons/2/2b/Tycho_Brahe.JPG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d/d4/Johannes_Kepler_1610.jpg" TargetMode="Externa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//upload.wikimedia.org/wikipedia/commons/b/bf/Giuseppe_Arcimboldo_-_Autumn,_1573.jpg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/>
            <a:r>
              <a:rPr lang="cs-CZ" sz="2800" dirty="0"/>
              <a:t>Renesance v českých zemích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latin typeface="Calibri" pitchFamily="34" charset="0"/>
                <a:cs typeface="Calibri" pitchFamily="34" charset="0"/>
              </a:rPr>
              <a:t>VY_32_INOVACE_116_Renesance v českých zemích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92694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Mgr. Eva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9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.1.2011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8.r.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renesance v českých zemích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poznat a rozeznat základní znaky renesance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orientace v základních pojmech a památkách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00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>Renesance v českých zemích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6645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Renesance v českých zemích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zápis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9312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1268760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t</a:t>
            </a:r>
            <a:r>
              <a:rPr lang="cs-CZ" sz="3200" dirty="0" smtClean="0"/>
              <a:t>zv. </a:t>
            </a:r>
            <a:r>
              <a:rPr lang="cs-CZ" sz="3200" b="1" u="sng" dirty="0" smtClean="0"/>
              <a:t>zaalpská renesance</a:t>
            </a:r>
            <a:endParaRPr lang="cs-CZ" sz="3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936642" y="2348880"/>
            <a:ext cx="6696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stavby: </a:t>
            </a:r>
            <a:r>
              <a:rPr lang="cs-CZ" sz="3200" dirty="0" smtClean="0"/>
              <a:t>zámky – Velké Losiny</a:t>
            </a:r>
            <a:endParaRPr lang="cs-CZ" sz="3200" dirty="0"/>
          </a:p>
        </p:txBody>
      </p:sp>
      <p:pic>
        <p:nvPicPr>
          <p:cNvPr id="1026" name="Picture 2" descr="Soubor:Velke Losiny chateau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068960"/>
            <a:ext cx="502771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158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l</a:t>
            </a:r>
            <a:r>
              <a:rPr lang="cs-CZ" sz="3200" dirty="0" smtClean="0"/>
              <a:t>etohrádky – letohrádek královny Anny = </a:t>
            </a:r>
            <a:r>
              <a:rPr lang="cs-CZ" sz="3200" b="1" u="sng" dirty="0" smtClean="0"/>
              <a:t>Belveder</a:t>
            </a:r>
            <a:endParaRPr lang="cs-CZ" sz="3200" b="1" u="sng" dirty="0"/>
          </a:p>
        </p:txBody>
      </p:sp>
      <p:pic>
        <p:nvPicPr>
          <p:cNvPr id="2050" name="Picture 2" descr="Soubor:Pražský hrad, Letohrádek královny Anny 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13" y="1474380"/>
            <a:ext cx="7620000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318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908720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letohrádek  </a:t>
            </a:r>
            <a:r>
              <a:rPr lang="cs-CZ" sz="3200" b="1" u="sng" dirty="0" smtClean="0"/>
              <a:t>Hvězda</a:t>
            </a:r>
            <a:endParaRPr lang="cs-CZ" sz="3200" b="1" u="sng" dirty="0"/>
          </a:p>
        </p:txBody>
      </p:sp>
      <p:pic>
        <p:nvPicPr>
          <p:cNvPr id="4098" name="Picture 2" descr="Soubor:LetohradekHvezda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61555"/>
            <a:ext cx="7620000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8290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99392" y="404664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m</a:t>
            </a:r>
            <a:r>
              <a:rPr lang="cs-CZ" sz="3200" dirty="0" smtClean="0"/>
              <a:t>ěšťanské domy – náměstí v Telči</a:t>
            </a:r>
            <a:endParaRPr lang="cs-CZ" sz="3200" dirty="0"/>
          </a:p>
        </p:txBody>
      </p:sp>
      <p:pic>
        <p:nvPicPr>
          <p:cNvPr id="3074" name="Picture 2" descr="Soubor:Náměstí Zachariáše z Hrad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184" y="989439"/>
            <a:ext cx="7620000" cy="5067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340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82521" y="179929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s</a:t>
            </a:r>
            <a:r>
              <a:rPr lang="cs-CZ" sz="3200" u="sng" dirty="0" smtClean="0"/>
              <a:t>tavební prvky</a:t>
            </a:r>
            <a:r>
              <a:rPr lang="cs-CZ" sz="3200" dirty="0" smtClean="0"/>
              <a:t>: arkády</a:t>
            </a:r>
            <a:endParaRPr lang="cs-CZ" sz="3200" dirty="0"/>
          </a:p>
        </p:txBody>
      </p:sp>
      <p:pic>
        <p:nvPicPr>
          <p:cNvPr id="5122" name="Picture 2" descr="Soubor:VeronaSanZenoMaggioreCloist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961" y="1053876"/>
            <a:ext cx="7620000" cy="567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26963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5575" y="40112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podloubí</a:t>
            </a:r>
            <a:endParaRPr lang="cs-CZ" sz="3200" dirty="0"/>
          </a:p>
        </p:txBody>
      </p:sp>
      <p:pic>
        <p:nvPicPr>
          <p:cNvPr id="6146" name="Picture 2" descr="Soubor:České Budějovice, Česká ulice, malované dom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20688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Soubor:České Budějovice, podloubí v historickém jádru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75" y="618697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8667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08720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sgrafita</a:t>
            </a:r>
            <a:endParaRPr lang="cs-CZ" sz="3200" dirty="0"/>
          </a:p>
        </p:txBody>
      </p:sp>
      <p:pic>
        <p:nvPicPr>
          <p:cNvPr id="7170" name="Picture 2" descr="Soubor:Renaissance hou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4824"/>
            <a:ext cx="7038975" cy="448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513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94687"/>
            <a:ext cx="9433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/>
              <a:t>k</a:t>
            </a:r>
            <a:r>
              <a:rPr lang="cs-CZ" sz="3200" b="1" u="sng" dirty="0" smtClean="0"/>
              <a:t>nihy</a:t>
            </a:r>
            <a:r>
              <a:rPr lang="cs-CZ" sz="3200" dirty="0" smtClean="0"/>
              <a:t> – </a:t>
            </a:r>
            <a:r>
              <a:rPr lang="cs-CZ" sz="3200" dirty="0" smtClean="0"/>
              <a:t>prvotisky: </a:t>
            </a:r>
            <a:r>
              <a:rPr lang="cs-CZ" sz="3200" dirty="0" smtClean="0"/>
              <a:t>Kronika 	</a:t>
            </a:r>
            <a:r>
              <a:rPr lang="cs-CZ" sz="3200" dirty="0" err="1" smtClean="0"/>
              <a:t>trojánská</a:t>
            </a:r>
            <a:endParaRPr lang="cs-CZ" sz="3200" dirty="0"/>
          </a:p>
        </p:txBody>
      </p:sp>
      <p:pic>
        <p:nvPicPr>
          <p:cNvPr id="8194" name="Picture 2" descr="Soubor:Kralic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81200"/>
            <a:ext cx="25241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Soubor:Stránka z Kroniky trojanské 1468.gif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28700"/>
            <a:ext cx="3419475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012160" y="1412776"/>
            <a:ext cx="4068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Bible kralická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27786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556180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/>
              <a:t>v</a:t>
            </a:r>
            <a:r>
              <a:rPr lang="cs-CZ" sz="3200" b="1" u="sng" dirty="0" smtClean="0"/>
              <a:t>ýznamné osobnosti: </a:t>
            </a:r>
          </a:p>
          <a:p>
            <a:r>
              <a:rPr lang="cs-CZ" sz="3200" dirty="0" smtClean="0"/>
              <a:t>Tadeáš Hájek z Hájku – </a:t>
            </a:r>
          </a:p>
          <a:p>
            <a:r>
              <a:rPr lang="cs-CZ" sz="3200" dirty="0" smtClean="0"/>
              <a:t>přírodovědec </a:t>
            </a:r>
            <a:endParaRPr lang="cs-CZ" sz="3200" dirty="0"/>
          </a:p>
        </p:txBody>
      </p:sp>
      <p:pic>
        <p:nvPicPr>
          <p:cNvPr id="1028" name="Picture 4" descr="Soubor:THaje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08720"/>
            <a:ext cx="371475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6525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Jan Jeseniu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4664"/>
            <a:ext cx="46482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1556792"/>
            <a:ext cx="32403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Jan Jesenius </a:t>
            </a:r>
            <a:r>
              <a:rPr lang="cs-CZ" sz="3200" dirty="0" smtClean="0"/>
              <a:t>–</a:t>
            </a:r>
          </a:p>
          <a:p>
            <a:r>
              <a:rPr lang="cs-CZ" sz="3200" dirty="0" smtClean="0"/>
              <a:t> </a:t>
            </a:r>
          </a:p>
          <a:p>
            <a:r>
              <a:rPr lang="cs-CZ" sz="3200" dirty="0" smtClean="0"/>
              <a:t>lékař, </a:t>
            </a:r>
            <a:r>
              <a:rPr lang="cs-CZ" sz="3200" dirty="0" smtClean="0"/>
              <a:t>provedl první veřejnou pitvu člověka - 1600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542754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Tycho Brah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28860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139952" y="1700808"/>
            <a:ext cx="43924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Tycho de Brahe </a:t>
            </a:r>
            <a:r>
              <a:rPr lang="cs-CZ" sz="3200" dirty="0" smtClean="0"/>
              <a:t>– </a:t>
            </a:r>
          </a:p>
          <a:p>
            <a:r>
              <a:rPr lang="cs-CZ" sz="3200" dirty="0"/>
              <a:t>a</a:t>
            </a:r>
            <a:r>
              <a:rPr lang="cs-CZ" sz="3200" dirty="0" smtClean="0"/>
              <a:t>stronom Rudolfa II.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490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Johannes Kepler 161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41529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76056" y="1700808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Jan Kepler </a:t>
            </a:r>
            <a:r>
              <a:rPr lang="cs-CZ" sz="3200" dirty="0" smtClean="0"/>
              <a:t>– </a:t>
            </a:r>
          </a:p>
          <a:p>
            <a:r>
              <a:rPr lang="cs-CZ" sz="3200" dirty="0" smtClean="0"/>
              <a:t>astronom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19463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oubor:JakubKrčí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620688"/>
            <a:ext cx="38290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908720"/>
            <a:ext cx="396044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Jakub </a:t>
            </a:r>
            <a:r>
              <a:rPr lang="cs-CZ" sz="3200" b="1" dirty="0" err="1" smtClean="0"/>
              <a:t>Krčín</a:t>
            </a:r>
            <a:r>
              <a:rPr lang="cs-CZ" sz="3200" b="1" dirty="0" smtClean="0"/>
              <a:t> z </a:t>
            </a:r>
            <a:r>
              <a:rPr lang="cs-CZ" sz="3200" b="1" dirty="0" err="1" smtClean="0"/>
              <a:t>Jelčan</a:t>
            </a:r>
            <a:r>
              <a:rPr lang="cs-CZ" sz="3200" b="1" dirty="0" smtClean="0"/>
              <a:t> –</a:t>
            </a:r>
          </a:p>
          <a:p>
            <a:endParaRPr lang="cs-CZ" sz="3200" dirty="0"/>
          </a:p>
          <a:p>
            <a:r>
              <a:rPr lang="cs-CZ" sz="3200" dirty="0"/>
              <a:t>r</a:t>
            </a:r>
            <a:r>
              <a:rPr lang="cs-CZ" sz="3200" dirty="0" smtClean="0"/>
              <a:t>ybníkář, rybník Svět, soustava rybníků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67921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412776"/>
            <a:ext cx="69127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Štěpánek Netolický </a:t>
            </a:r>
            <a:r>
              <a:rPr lang="cs-CZ" sz="3200" dirty="0" smtClean="0"/>
              <a:t>– rybníkář, vybudoval soustavu napájení rybníků v délce 45 km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0345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oubor:Giuseppe Arcimbold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76672"/>
            <a:ext cx="39814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1700808"/>
            <a:ext cx="32403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Giuseppe </a:t>
            </a:r>
            <a:r>
              <a:rPr lang="cs-CZ" sz="3200" b="1" dirty="0" err="1" smtClean="0"/>
              <a:t>Arcimboldo</a:t>
            </a:r>
            <a:r>
              <a:rPr lang="cs-CZ" sz="3200" b="1" dirty="0" smtClean="0"/>
              <a:t> </a:t>
            </a:r>
            <a:r>
              <a:rPr lang="cs-CZ" sz="3200" dirty="0" smtClean="0"/>
              <a:t>–</a:t>
            </a:r>
          </a:p>
          <a:p>
            <a:endParaRPr lang="cs-CZ" sz="3200" dirty="0" smtClean="0"/>
          </a:p>
          <a:p>
            <a:r>
              <a:rPr lang="cs-CZ" sz="3200" dirty="0" smtClean="0"/>
              <a:t>malíř, </a:t>
            </a:r>
            <a:r>
              <a:rPr lang="cs-CZ" sz="3200" dirty="0" smtClean="0"/>
              <a:t>podobizny sestavené z ovoce, zeleniny a  dalšího přírodního materiálu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55396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oubor:Giuseppe Arcimboldo - Spring, 157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48680"/>
            <a:ext cx="47625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1628800"/>
            <a:ext cx="1728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Jaro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424462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oubor:Giuseppe Arcimboldo - Summer, 157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471487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084168" y="1628800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Léto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122119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ubor:Giuseppe Arcimboldo - Autumn, 157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76672"/>
            <a:ext cx="47244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1628800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Podzim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001227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oubor:Giuseppe Arcimboldo - Winter, 157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20688"/>
            <a:ext cx="465772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08104" y="2132856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Zima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474335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Pražský hrad, Letohrádek královny Anny 0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495602"/>
            <a:ext cx="7620000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584" y="620688"/>
            <a:ext cx="79208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Poznej památky, autory, stavební prvky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1772816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06184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LetohradekHvezda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61555"/>
            <a:ext cx="7620000" cy="5105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971600" y="836712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415800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VeronaSanZenoMaggioreCloister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2961" y="1053876"/>
            <a:ext cx="7620000" cy="567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548680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764655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České Budějovice, Česká ulice, malované domy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4008" y="620688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907704" y="836712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692294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Renaissance hous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844824"/>
            <a:ext cx="7038975" cy="448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908720"/>
            <a:ext cx="180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5.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307067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Tycho Brah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84784"/>
            <a:ext cx="28860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63688" y="1268760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570988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Johannes Kepler 1610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620688"/>
            <a:ext cx="415290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95736" y="873990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7.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234950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Giuseppe Arcimboldo - Autumn, 157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76672"/>
            <a:ext cx="47244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680" y="1340768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mtClean="0"/>
              <a:t>8.</a:t>
            </a:r>
            <a:endParaRPr lang="cs-CZ" sz="3200"/>
          </a:p>
        </p:txBody>
      </p:sp>
    </p:spTree>
    <p:extLst>
      <p:ext uri="{BB962C8B-B14F-4D97-AF65-F5344CB8AC3E}">
        <p14:creationId xmlns:p14="http://schemas.microsoft.com/office/powerpoint/2010/main" xmlns="" val="9637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99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352931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Soubor:Giuseppe</a:t>
            </a:r>
            <a:r>
              <a:rPr lang="cs-CZ" dirty="0"/>
              <a:t> </a:t>
            </a:r>
            <a:r>
              <a:rPr lang="cs-CZ" dirty="0" err="1"/>
              <a:t>Arcimboldo</a:t>
            </a:r>
            <a:r>
              <a:rPr lang="cs-CZ" dirty="0"/>
              <a:t> - </a:t>
            </a:r>
            <a:r>
              <a:rPr lang="cs-CZ" dirty="0" err="1"/>
              <a:t>Spring</a:t>
            </a:r>
            <a:r>
              <a:rPr lang="cs-CZ" dirty="0"/>
              <a:t>, 1573.jpg.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&lt;http://cs.wikipedia.org/wiki/Soubor:Giuseppe_Arcimboldo_-_Spring,_1573.jpg&gt;.</a:t>
            </a:r>
            <a:endParaRPr lang="cs-CZ" dirty="0"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66848" y="1517033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Soubor:Giuseppe</a:t>
            </a:r>
            <a:r>
              <a:rPr lang="cs-CZ" dirty="0"/>
              <a:t> </a:t>
            </a:r>
            <a:r>
              <a:rPr lang="cs-CZ" dirty="0" err="1"/>
              <a:t>Arcimboldo</a:t>
            </a:r>
            <a:r>
              <a:rPr lang="cs-CZ" dirty="0"/>
              <a:t> - </a:t>
            </a:r>
            <a:r>
              <a:rPr lang="cs-CZ" dirty="0" err="1"/>
              <a:t>Summer</a:t>
            </a:r>
            <a:r>
              <a:rPr lang="cs-CZ" dirty="0"/>
              <a:t>, 1573.jpg.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&lt;http://cs.wikipedia.org/wiki/Soubor:Giuseppe_Arcimboldo_-_Summer,_1573.jpg&gt;.</a:t>
            </a:r>
            <a:endParaRPr lang="cs-CZ" dirty="0"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4883" y="2699468"/>
            <a:ext cx="83324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Soubor:Giuseppe</a:t>
            </a:r>
            <a:r>
              <a:rPr lang="cs-CZ" dirty="0"/>
              <a:t> </a:t>
            </a:r>
            <a:r>
              <a:rPr lang="cs-CZ" dirty="0" err="1"/>
              <a:t>Arcimboldo</a:t>
            </a:r>
            <a:r>
              <a:rPr lang="cs-CZ" dirty="0"/>
              <a:t> - </a:t>
            </a:r>
            <a:r>
              <a:rPr lang="cs-CZ" dirty="0" err="1"/>
              <a:t>Autumn</a:t>
            </a:r>
            <a:r>
              <a:rPr lang="cs-CZ" dirty="0"/>
              <a:t>, 1573.jpg.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&lt;http://cs.wikipedia.org/wiki/Soubor:Giuseppe_Arcimboldo_-_Autumn,_1573.jpg&gt;.</a:t>
            </a:r>
            <a:endParaRPr lang="cs-CZ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60024" y="3899797"/>
            <a:ext cx="8188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Soubor:Giuseppe</a:t>
            </a:r>
            <a:r>
              <a:rPr lang="cs-CZ" dirty="0"/>
              <a:t> </a:t>
            </a:r>
            <a:r>
              <a:rPr lang="cs-CZ" dirty="0" err="1"/>
              <a:t>Arcimboldo</a:t>
            </a:r>
            <a:r>
              <a:rPr lang="cs-CZ" dirty="0"/>
              <a:t> - Winter, 1573.jpg.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&lt;http://cs.wikipedia.org/wiki/Soubor:Giuseppe_Arcimboldo_-_Winter,_1573.jpg&gt;.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73869" y="5100126"/>
            <a:ext cx="82433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Soubor:%C4%8Cesk%C3%A9 Bud%C4%9Bjovice, podloub%C3%AD v historick%C3%A9m j%C3%A1dru.JPG.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&lt;http://cs.wikipedia.org/wiki/Soubor:%C4%8Cesk%C3%A9_Bud%C4%9Bjovice,_podloub%C3%AD_v_historick%C3%A9m_j%C3%A1dru.JPG&gt;.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805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116632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Soubor:THajek.jpg</a:t>
            </a:r>
            <a:r>
              <a:rPr lang="cs-CZ" dirty="0"/>
              <a:t>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</a:t>
            </a:r>
            <a:r>
              <a:rPr lang="cs-CZ" dirty="0" err="1"/>
              <a:t>Soubor:THajek.jpg</a:t>
            </a:r>
            <a:r>
              <a:rPr lang="cs-CZ" dirty="0"/>
              <a:t>&gt;.</a:t>
            </a:r>
            <a:endParaRPr lang="cs-CZ" dirty="0"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268760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Soubor:Jan</a:t>
            </a:r>
            <a:r>
              <a:rPr lang="cs-CZ" dirty="0"/>
              <a:t> Jesenius.jpg.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</a:t>
            </a:r>
            <a:r>
              <a:rPr lang="cs-CZ" dirty="0" err="1"/>
              <a:t>Soubor:Jan_Jesenius.jpg</a:t>
            </a:r>
            <a:r>
              <a:rPr lang="cs-CZ" dirty="0"/>
              <a:t>&gt;.</a:t>
            </a:r>
            <a:endParaRPr lang="cs-CZ" dirty="0"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2276872"/>
            <a:ext cx="84969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Soubor:Tycho</a:t>
            </a:r>
            <a:r>
              <a:rPr lang="cs-CZ" dirty="0"/>
              <a:t> Brahe.JPG.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</a:t>
            </a:r>
            <a:r>
              <a:rPr lang="cs-CZ" dirty="0" err="1"/>
              <a:t>Soubor:Tycho_Brahe.JPG</a:t>
            </a:r>
            <a:r>
              <a:rPr lang="cs-CZ" dirty="0"/>
              <a:t>&gt;.</a:t>
            </a:r>
            <a:endParaRPr lang="cs-CZ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6008" y="3356992"/>
            <a:ext cx="82604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Soubor:Johannes</a:t>
            </a:r>
            <a:r>
              <a:rPr lang="cs-CZ" dirty="0"/>
              <a:t> Kepler 1610.jpg.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&lt;http://cs.wikipedia.org/wiki/Soubor:Johannes_Kepler_1610.jpg&gt;.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23422" y="4410075"/>
            <a:ext cx="82530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Soubor:JakubKr%C4%8D%C3%ADn.jpg.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&lt;http://cs.wikipedia.org/wiki/Soubor:JakubKr%C4%8D%C3%ADn.jpg&gt;.</a:t>
            </a:r>
            <a:endParaRPr lang="cs-CZ" dirty="0"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8082" y="5366761"/>
            <a:ext cx="82478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/>
              <a:t>Soubor:Giuseppe</a:t>
            </a:r>
            <a:r>
              <a:rPr lang="cs-CZ" dirty="0"/>
              <a:t> Arcimboldo.jpg.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2011-10-04]. Dostupné z WWW: &lt;http://cs.wikipedia.org/wiki/</a:t>
            </a:r>
            <a:r>
              <a:rPr lang="cs-CZ" dirty="0" err="1"/>
              <a:t>Soubor:Giuseppe_Arcimboldo.jpg</a:t>
            </a:r>
            <a:r>
              <a:rPr lang="cs-CZ" dirty="0"/>
              <a:t>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90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332656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Soubor:VeronaSanZenoMaggioreCloister.jpg</a:t>
            </a:r>
            <a:r>
              <a:rPr lang="cs-CZ" dirty="0" smtClean="0">
                <a:effectLst/>
              </a:rPr>
              <a:t>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</a:t>
            </a:r>
            <a:r>
              <a:rPr lang="cs-CZ" dirty="0" err="1" smtClean="0">
                <a:effectLst/>
              </a:rPr>
              <a:t>Soubor:VeronaSanZenoMaggioreCloister.jpg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11560" y="1517545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Soubor:%C4%8Cesk%C3%A9 Bud%C4%9Bjovice, %C4%8Cesk%C3%A1 ulice, malovan%C3%A9 domy.JPG.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&lt;http://cs.wikipedia.org/wiki/Soubor:%C4%8Cesk%C3%A9_Bud%C4%9Bjovice,_%C4%8Cesk%C3%A1_ulice,_malovan%C3%A9_domy.JPG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3356992"/>
            <a:ext cx="80648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Soubor:Renaissance</a:t>
            </a:r>
            <a:r>
              <a:rPr lang="cs-CZ" dirty="0" smtClean="0">
                <a:effectLst/>
              </a:rPr>
              <a:t> house.jpg.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</a:t>
            </a:r>
            <a:r>
              <a:rPr lang="cs-CZ" dirty="0" err="1" smtClean="0">
                <a:effectLst/>
              </a:rPr>
              <a:t>Soubor:Renaissance_house.jpg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4308563"/>
            <a:ext cx="82809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Soubor:Kralice.jpg</a:t>
            </a:r>
            <a:r>
              <a:rPr lang="cs-CZ" dirty="0" smtClean="0">
                <a:effectLst/>
              </a:rPr>
              <a:t>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</a:t>
            </a:r>
            <a:r>
              <a:rPr lang="cs-CZ" dirty="0" err="1" smtClean="0">
                <a:effectLst/>
              </a:rPr>
              <a:t>Soubor:Kralice.jpg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2320" y="5231893"/>
            <a:ext cx="808413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Soubor:Str%C3%A1nka z Kroniky trojansk%C3%A9 1468.gif.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&lt;http://cs.wikipedia.org/wiki/Soubor:Str%C3%A1nka_z_Kroniky_trojansk%C3%A9_1468.gif&gt;.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6140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5271" y="47667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400" dirty="0"/>
          </a:p>
          <a:p>
            <a:endParaRPr lang="cs-CZ" sz="1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490002" y="332656"/>
            <a:ext cx="82584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Soubor:Velke</a:t>
            </a:r>
            <a:r>
              <a:rPr lang="cs-CZ" dirty="0" smtClean="0">
                <a:effectLst/>
              </a:rPr>
              <a:t> Losiny </a:t>
            </a:r>
            <a:r>
              <a:rPr lang="cs-CZ" dirty="0" err="1" smtClean="0">
                <a:effectLst/>
              </a:rPr>
              <a:t>chateau</a:t>
            </a:r>
            <a:r>
              <a:rPr lang="cs-CZ" dirty="0" smtClean="0">
                <a:effectLst/>
              </a:rPr>
              <a:t> 1.jpg.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&lt;http://cs.wikipedia.org/wiki/Soubor:Velke_Losiny_chateau_1.jpg&gt;.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9772" y="1412776"/>
            <a:ext cx="80546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Soubor:Pra%C5%BEsk%C3%BD hrad, Letohr%C3%A1dek kr%C3%A1lovny Anny 02.jpg.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&lt;http://cs.wikipedia.org/wiki/Soubor:Pra%C5%BEsk%C3%BD_hrad,_Letohr%C3%A1dek_kr%C3%A1lovny_Anny_02.jpg&gt;.</a:t>
            </a:r>
            <a:endParaRPr lang="cs-CZ" dirty="0"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49772" y="3140968"/>
            <a:ext cx="80546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Soubor:N%C3%A1m%C4%9Bst%C3%AD Zachari%C3%A1%C5%A1e z Hradce.jpg.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&lt;http://cs.wikipedia.org/wiki/Soubor:N%C3%A1m%C4%9Bst%C3%AD_Zachari%C3%A1%C5%A1e_z_Hradce.jpg&gt;.</a:t>
            </a:r>
            <a:endParaRPr lang="cs-CZ" dirty="0">
              <a:effectLst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1188" y="4725144"/>
            <a:ext cx="81372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Soubor:LetohradekHvezda2.jpg.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2011-10-04]. Dostupné z WWW: &lt;http://cs.wikipedia.org/wiki/Soubor:LetohradekHvezda2.jpg&gt;.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345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Luxusní motiv</Template>
  <TotalTime>103</TotalTime>
  <Words>627</Words>
  <Application>Microsoft Office PowerPoint</Application>
  <PresentationFormat>Předvádění na obrazovce (4:3)</PresentationFormat>
  <Paragraphs>82</Paragraphs>
  <Slides>35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6" baseType="lpstr">
      <vt:lpstr>Deluxe</vt:lpstr>
      <vt:lpstr>Renesance v českých zemích</vt:lpstr>
      <vt:lpstr>Snímek 2</vt:lpstr>
      <vt:lpstr>Renesance v českých zemích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Použité zdroje</vt:lpstr>
      <vt:lpstr>Snímek 32</vt:lpstr>
      <vt:lpstr>Snímek 33</vt:lpstr>
      <vt:lpstr>Snímek 34</vt:lpstr>
      <vt:lpstr>Snímek 35</vt:lpstr>
    </vt:vector>
  </TitlesOfParts>
  <Company>Základní škola Čelákovice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Renesance v českých zemích</dc:title>
  <dc:creator>Nová Sborovna</dc:creator>
  <cp:lastModifiedBy>expert</cp:lastModifiedBy>
  <cp:revision>15</cp:revision>
  <dcterms:created xsi:type="dcterms:W3CDTF">2011-10-04T07:04:02Z</dcterms:created>
  <dcterms:modified xsi:type="dcterms:W3CDTF">2012-03-06T17:06:57Z</dcterms:modified>
</cp:coreProperties>
</file>