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6" r:id="rId3"/>
    <p:sldId id="278" r:id="rId4"/>
    <p:sldId id="280" r:id="rId5"/>
    <p:sldId id="279" r:id="rId6"/>
    <p:sldId id="281" r:id="rId7"/>
    <p:sldId id="282" r:id="rId8"/>
    <p:sldId id="283" r:id="rId9"/>
    <p:sldId id="284" r:id="rId10"/>
    <p:sldId id="285" r:id="rId11"/>
    <p:sldId id="286" r:id="rId12"/>
    <p:sldId id="277" r:id="rId13"/>
    <p:sldId id="287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07" autoAdjust="0"/>
  </p:normalViewPr>
  <p:slideViewPr>
    <p:cSldViewPr>
      <p:cViewPr>
        <p:scale>
          <a:sx n="77" d="100"/>
          <a:sy n="77" d="100"/>
        </p:scale>
        <p:origin x="-300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BBA5B7-445C-46F6-B274-14596F8C7FA0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DFC597-0F59-47A1-ACE5-BDE1125583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094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FC597-0F59-47A1-ACE5-BDE11255839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Dominik_Duka" TargetMode="External"/><Relationship Id="rId4" Type="http://schemas.openxmlformats.org/officeDocument/2006/relationships/hyperlink" Target="http://cs.wikipedia.org/wiki/Arcibiskup_pra%C5%BEsk%C3%B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obrazek/4aabf71969143/pop-4aabf952307d2_275x409.jpg" TargetMode="External"/><Relationship Id="rId2" Type="http://schemas.openxmlformats.org/officeDocument/2006/relationships/hyperlink" Target="http://www.christnet.cz/magazin/obrazky/lide/jan_pavel_2.jpghttp:/tiscali.cz.imagebox.cz/press/article_title/653x367/d8/9d2e5c24bbe6a8c99dff28499d52bf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920880" cy="4846320"/>
          </a:xfrm>
        </p:spPr>
        <p:txBody>
          <a:bodyPr/>
          <a:lstStyle/>
          <a:p>
            <a:r>
              <a:rPr lang="cs-CZ" dirty="0" smtClean="0"/>
              <a:t>NÁZEV ŠKOLY: Speciální základní škola, Chlumec nad Cidlinou, Smetanova 123</a:t>
            </a:r>
          </a:p>
          <a:p>
            <a:pPr fontAlgn="t"/>
            <a:r>
              <a:rPr lang="cs-CZ" b="1" dirty="0" smtClean="0"/>
              <a:t>AUTOR: Dana Vítková</a:t>
            </a:r>
          </a:p>
          <a:p>
            <a:pPr fontAlgn="t"/>
            <a:r>
              <a:rPr lang="cs-CZ" dirty="0" smtClean="0"/>
              <a:t>NÁZEV</a:t>
            </a:r>
            <a:r>
              <a:rPr lang="cs-CZ" smtClean="0"/>
              <a:t>: </a:t>
            </a:r>
            <a:r>
              <a:rPr lang="cs-CZ" smtClean="0"/>
              <a:t>VY_32_INOVACE_172_O </a:t>
            </a:r>
            <a:r>
              <a:rPr lang="cs-CZ" dirty="0"/>
              <a:t>křesťanské církvi</a:t>
            </a:r>
            <a:endParaRPr lang="cs-CZ" dirty="0" smtClean="0"/>
          </a:p>
          <a:p>
            <a:pPr fontAlgn="t"/>
            <a:r>
              <a:rPr lang="cs-CZ" dirty="0" smtClean="0"/>
              <a:t>TEMA: STŘEDOVĚK</a:t>
            </a:r>
          </a:p>
          <a:p>
            <a:pPr lvl="0" fontAlgn="t"/>
            <a:r>
              <a:rPr lang="cs-CZ" dirty="0" smtClean="0"/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CZ.1.07/1.4.00/21.2598</a:t>
            </a:r>
          </a:p>
          <a:p>
            <a:pPr fontAlgn="t"/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857760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488" y="571480"/>
            <a:ext cx="5614780" cy="2357454"/>
          </a:xfrm>
        </p:spPr>
        <p:txBody>
          <a:bodyPr/>
          <a:lstStyle/>
          <a:p>
            <a:r>
              <a:rPr lang="cs-CZ" dirty="0" smtClean="0"/>
              <a:t>O KŘESŤANSKÉ CÍRKVI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7008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Církev</a:t>
            </a:r>
            <a:r>
              <a:rPr lang="cs-CZ" sz="3600" dirty="0" smtClean="0"/>
              <a:t> je společenství lidí, které</a:t>
            </a:r>
          </a:p>
          <a:p>
            <a:r>
              <a:rPr lang="cs-CZ" sz="3600" dirty="0" smtClean="0"/>
              <a:t>spojuje společné náboženství.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772816"/>
            <a:ext cx="4406056" cy="247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79512" y="5085184"/>
            <a:ext cx="8820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Církev křesťanská</a:t>
            </a:r>
            <a:r>
              <a:rPr lang="cs-CZ" sz="3600" dirty="0" smtClean="0"/>
              <a:t> je od středověku nejrozšířenější náboženství u nás.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395536" y="4293096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Kardinál, předseda České biskupské konference a arcibiskup pražský Dominik </a:t>
            </a:r>
            <a:r>
              <a:rPr lang="cs-CZ" dirty="0" err="1" smtClean="0"/>
              <a:t>Duka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18" y="260648"/>
            <a:ext cx="82044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Křesťané věří v </a:t>
            </a:r>
            <a:r>
              <a:rPr lang="cs-CZ" sz="3600" u="sng" dirty="0" smtClean="0"/>
              <a:t>jednoho všemohoucího</a:t>
            </a:r>
          </a:p>
          <a:p>
            <a:r>
              <a:rPr lang="cs-CZ" sz="3600" u="sng" dirty="0" smtClean="0"/>
              <a:t>Boha a v jeho syna Ježíše Krista.</a:t>
            </a:r>
            <a:endParaRPr lang="cs-CZ" sz="3600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72816"/>
            <a:ext cx="2400300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43808" y="1988840"/>
            <a:ext cx="51892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Ježíš Kristus byl ukřižován,</a:t>
            </a:r>
          </a:p>
          <a:p>
            <a:r>
              <a:rPr lang="cs-CZ" sz="3200" dirty="0" smtClean="0"/>
              <a:t>třetího dne vstal z mrtvých</a:t>
            </a:r>
          </a:p>
          <a:p>
            <a:r>
              <a:rPr lang="cs-CZ" sz="3200" dirty="0" smtClean="0"/>
              <a:t>a vstoupil na nebesa.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005064"/>
            <a:ext cx="538480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Křesťané věří, že z nebe </a:t>
            </a:r>
          </a:p>
          <a:p>
            <a:r>
              <a:rPr lang="cs-CZ" sz="3200" dirty="0" smtClean="0"/>
              <a:t>přijde při posledním soudu.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621507"/>
            <a:ext cx="2619375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00808"/>
            <a:ext cx="254317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03648" y="5661248"/>
            <a:ext cx="14418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Jan Pavel II.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99992" y="5651956"/>
            <a:ext cx="1579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Benedikt XVI.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48680"/>
            <a:ext cx="35413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Hlavou církve je</a:t>
            </a:r>
          </a:p>
          <a:p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550421"/>
            <a:ext cx="15808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papež.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61462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Církev je rozdělena na různě</a:t>
            </a:r>
          </a:p>
          <a:p>
            <a:r>
              <a:rPr lang="cs-CZ" sz="3600" dirty="0" smtClean="0"/>
              <a:t>velká správní území: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3568" y="1700808"/>
            <a:ext cx="58977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</a:t>
            </a:r>
            <a:r>
              <a:rPr lang="cs-CZ" sz="3600" b="1" u="sng" dirty="0" smtClean="0"/>
              <a:t>arcibiskupství</a:t>
            </a:r>
            <a:r>
              <a:rPr lang="cs-CZ" sz="3600" dirty="0" smtClean="0"/>
              <a:t> v čele stojí</a:t>
            </a:r>
            <a:endParaRPr lang="cs-CZ" sz="36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924944"/>
            <a:ext cx="4282447" cy="3211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1403648" y="6093296"/>
            <a:ext cx="30111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Arcibiskupský palác v Praze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3" y="3284984"/>
            <a:ext cx="3264363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4572000" y="5877272"/>
            <a:ext cx="3706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4" tooltip="Arcibiskup pražský"/>
              </a:rPr>
              <a:t>arcibiskup pražský</a:t>
            </a:r>
            <a:r>
              <a:rPr lang="cs-CZ" dirty="0" smtClean="0"/>
              <a:t> </a:t>
            </a:r>
            <a:r>
              <a:rPr lang="cs-CZ" dirty="0" smtClean="0">
                <a:hlinkClick r:id="rId5" tooltip="Dominik Duka"/>
              </a:rPr>
              <a:t>Dominik </a:t>
            </a:r>
            <a:r>
              <a:rPr lang="cs-CZ" dirty="0" err="1" smtClean="0">
                <a:hlinkClick r:id="rId5" tooltip="Dominik Duka"/>
              </a:rPr>
              <a:t>Duka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2420888"/>
            <a:ext cx="24000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arcibiskup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540568" y="1054477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>
              <a:buFont typeface="Arial" pitchFamily="34" charset="0"/>
              <a:buChar char="•"/>
            </a:pPr>
            <a:r>
              <a:rPr lang="cs-CZ" sz="3600" dirty="0" smtClean="0"/>
              <a:t> </a:t>
            </a:r>
            <a:r>
              <a:rPr lang="cs-CZ" sz="3600" b="1" u="sng" dirty="0" smtClean="0"/>
              <a:t>biskupství </a:t>
            </a:r>
            <a:r>
              <a:rPr lang="cs-CZ" sz="3600" dirty="0" smtClean="0"/>
              <a:t>– v čele stojí </a:t>
            </a:r>
            <a:endParaRPr lang="cs-CZ" sz="36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04864"/>
            <a:ext cx="2889577" cy="3388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63888" y="4149080"/>
            <a:ext cx="47525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Dne 3. března 2011 ho papež Benedikt VVI. jmenoval KRÁLOVÉHRADECKÝM BISKUPEM.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1054477"/>
            <a:ext cx="1584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biskup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5733256"/>
            <a:ext cx="20109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Mons</a:t>
            </a:r>
            <a:r>
              <a:rPr lang="cs-CZ" dirty="0" smtClean="0"/>
              <a:t>. </a:t>
            </a:r>
            <a:r>
              <a:rPr lang="nl-NL" b="1" dirty="0" smtClean="0"/>
              <a:t>Jan Vokál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268760"/>
            <a:ext cx="48942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u="sng" dirty="0" smtClean="0"/>
              <a:t> farnosti </a:t>
            </a:r>
            <a:r>
              <a:rPr lang="cs-CZ" sz="3600" dirty="0" smtClean="0"/>
              <a:t>– v čele stojí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924846" y="1268760"/>
            <a:ext cx="12394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farář</a:t>
            </a:r>
            <a:endParaRPr lang="cs-CZ" sz="36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564904"/>
            <a:ext cx="2948558" cy="2948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275856" y="249289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Kostel svaté </a:t>
            </a:r>
            <a:r>
              <a:rPr lang="cs-CZ" b="1" dirty="0" err="1" smtClean="0"/>
              <a:t>Voršily</a:t>
            </a:r>
            <a:r>
              <a:rPr lang="cs-CZ" b="1" dirty="0" smtClean="0"/>
              <a:t> postavený v letech 1536 až 1543 zdobí dnešní </a:t>
            </a:r>
            <a:r>
              <a:rPr lang="cs-CZ" b="1" dirty="0" err="1" smtClean="0"/>
              <a:t>Klicperovo</a:t>
            </a:r>
            <a:r>
              <a:rPr lang="cs-CZ" b="1" dirty="0" smtClean="0"/>
              <a:t> náměstí v Chlumci nad Cidlinou</a:t>
            </a:r>
            <a:endParaRPr lang="cs-CZ" dirty="0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3275856" y="3933056"/>
            <a:ext cx="473289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b="1" dirty="0" smtClean="0">
                <a:latin typeface="Arial" charset="0"/>
                <a:cs typeface="Arial" charset="0"/>
              </a:rPr>
              <a:t>J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e jednou z nejstarších renesančních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b="1" dirty="0" smtClean="0">
                <a:latin typeface="Arial" charset="0"/>
                <a:cs typeface="Arial" charset="0"/>
              </a:rPr>
              <a:t>s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taveb v Čechách, s prvky pozdní gotiky.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</a:t>
            </a:r>
            <a:endParaRPr kumimoji="0" lang="cs-CZ" sz="18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347864" y="4725144"/>
            <a:ext cx="45784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 smtClean="0">
                <a:latin typeface="Arial" charset="0"/>
                <a:cs typeface="Arial" charset="0"/>
              </a:rPr>
              <a:t>Stavěl se za podpory Jana z Pernštejna</a:t>
            </a:r>
            <a:r>
              <a:rPr lang="pl-PL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67217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Církev byla bohatou organizací,</a:t>
            </a:r>
          </a:p>
          <a:p>
            <a:r>
              <a:rPr lang="cs-CZ" sz="3600" dirty="0" smtClean="0"/>
              <a:t>od zemědělců pobírala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2120" y="2060848"/>
            <a:ext cx="2161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DESÁTEK.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924944"/>
            <a:ext cx="75389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Desátek</a:t>
            </a:r>
            <a:r>
              <a:rPr lang="cs-CZ" sz="3600" dirty="0" smtClean="0"/>
              <a:t> byl každý desátý díl úrody.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933056"/>
            <a:ext cx="77180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15. století se církvi platilo za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odpuštění hříchů – odpustky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 poplatky za sňatky, pohřby, křtiny.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556792"/>
            <a:ext cx="3733800" cy="470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83568" y="476672"/>
            <a:ext cx="55315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Papež prodává </a:t>
            </a:r>
            <a:r>
              <a:rPr lang="cs-CZ" sz="3600" b="1" dirty="0" smtClean="0"/>
              <a:t>odpustky.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38100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9512" y="4293096"/>
            <a:ext cx="3888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Odpustková listina udělená papežskou autoritou </a:t>
            </a:r>
            <a:r>
              <a:rPr lang="cs-CZ" dirty="0" err="1" smtClean="0"/>
              <a:t>Johannem</a:t>
            </a:r>
            <a:r>
              <a:rPr lang="cs-CZ" dirty="0" smtClean="0"/>
              <a:t> </a:t>
            </a:r>
            <a:r>
              <a:rPr lang="cs-CZ" dirty="0" err="1" smtClean="0"/>
              <a:t>Tetzelem</a:t>
            </a:r>
            <a:r>
              <a:rPr lang="cs-CZ" dirty="0" smtClean="0"/>
              <a:t> roku 1517.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40138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Mezi prostými kněžími se objevili</a:t>
            </a:r>
          </a:p>
          <a:p>
            <a:r>
              <a:rPr lang="cs-CZ" sz="3600" dirty="0" smtClean="0"/>
              <a:t>kazatelé, kteří odsuzovali kupčení </a:t>
            </a:r>
          </a:p>
          <a:p>
            <a:r>
              <a:rPr lang="cs-CZ" sz="3600" dirty="0" smtClean="0"/>
              <a:t>s odpustky. Mezi ně patřil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4349" y="3429000"/>
            <a:ext cx="1778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Jan Hus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348880"/>
            <a:ext cx="6015138" cy="3860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971600" y="6309320"/>
            <a:ext cx="34483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l-NL" dirty="0" smtClean="0"/>
              <a:t>Mistr </a:t>
            </a:r>
            <a:r>
              <a:rPr lang="nl-NL" b="1" dirty="0" smtClean="0"/>
              <a:t>Jan Hus</a:t>
            </a:r>
            <a:r>
              <a:rPr lang="nl-NL" dirty="0" smtClean="0"/>
              <a:t> káže na venkově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4612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14480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3848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14480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14546" y="162880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87624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14678" y="1628800"/>
            <a:ext cx="50959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14612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187624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14480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214546" y="207167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14612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3568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83568" y="378904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714744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03848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14678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195736" y="2492896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714612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187624" y="335699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714480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214546" y="2928934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3568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714612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714480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2214546" y="335756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83568" y="335699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187624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1714480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214546" y="378619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2714612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691680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2699792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1187624" y="378904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28926" y="1643050"/>
            <a:ext cx="421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220072" y="292893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Syn Boha - Ježíš ….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429256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286248" y="421481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29058" y="47148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142976" y="56435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714480" y="121442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3707904" y="1196752"/>
            <a:ext cx="50959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714744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3203848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2214546" y="119675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148064" y="162880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Chudé obyvatelstvo …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5153194" y="1196752"/>
            <a:ext cx="30912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Staří Čechové žili v ….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20072" y="20515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Obyvatelka kláštera …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5220072" y="2492896"/>
            <a:ext cx="27671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 čele biskupství stojí …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220072" y="342900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Představený kláštera …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5220072" y="3789040"/>
            <a:ext cx="24482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Hlavou církve je …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5148064" y="4149080"/>
            <a:ext cx="3384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Společenství lidí, které </a:t>
            </a:r>
          </a:p>
          <a:p>
            <a:r>
              <a:rPr lang="cs-CZ" dirty="0" smtClean="0"/>
              <a:t>spojuje společné </a:t>
            </a:r>
          </a:p>
          <a:p>
            <a:r>
              <a:rPr lang="cs-CZ" dirty="0" smtClean="0"/>
              <a:t>Náboženství …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79512" y="35716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Daň odevzdávaná církvi se nazývala …</a:t>
            </a:r>
            <a:endParaRPr lang="cs-CZ" sz="3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857224" y="5715016"/>
            <a:ext cx="6209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Tajenka: _________________</a:t>
            </a:r>
            <a:endParaRPr lang="cs-CZ" sz="3600" dirty="0"/>
          </a:p>
        </p:txBody>
      </p:sp>
      <p:sp>
        <p:nvSpPr>
          <p:cNvPr id="76" name="Obdélník 75"/>
          <p:cNvSpPr/>
          <p:nvPr/>
        </p:nvSpPr>
        <p:spPr>
          <a:xfrm>
            <a:off x="4211960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211960" y="2060848"/>
            <a:ext cx="500066" cy="428628"/>
          </a:xfrm>
          <a:prstGeom prst="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4716016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3203848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4211960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3707904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1187624" y="292494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1187624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1691680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2195736" y="2924944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2195736" y="335699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2195736" y="378904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2195736" y="422108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2195736" y="206084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2195736" y="162880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2195736" y="119675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179512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683568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14480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03848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14480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14546" y="162880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87624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14678" y="1628800"/>
            <a:ext cx="50959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14612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187624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14480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214546" y="207167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14612" y="207167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3568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83568" y="378904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714744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03848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14678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195736" y="2492896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714612" y="250030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187624" y="335699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714480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214546" y="2928934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3568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714612" y="292893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714480" y="335756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2214546" y="335756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83568" y="335699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187624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1714480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214546" y="378619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2714612" y="378619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691680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2699792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1187624" y="378904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28926" y="1643050"/>
            <a:ext cx="421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220072" y="292893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Syn Boha - Ježíš ….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429256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286248" y="421481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29058" y="47148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142976" y="564357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714480" y="121442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3707904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3203848" y="422108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2214546" y="119675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148064" y="162880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Chudé obyvatelstvo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5153194" y="1196752"/>
            <a:ext cx="30912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Staří Čechové žili v ….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20072" y="205155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Obyvatelka kláštera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5220072" y="2492896"/>
            <a:ext cx="24432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 čele biskupství stojí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220072" y="342900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Představený kláštera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5220072" y="3789040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Hlavou církve je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5148064" y="4149080"/>
            <a:ext cx="3384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Společenství lidí, které </a:t>
            </a:r>
          </a:p>
          <a:p>
            <a:r>
              <a:rPr lang="cs-CZ" dirty="0" smtClean="0"/>
              <a:t>spojuje společné </a:t>
            </a:r>
          </a:p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79512" y="35716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Daň odevzdávaná církvi se nazývala …</a:t>
            </a:r>
            <a:endParaRPr lang="cs-CZ" sz="3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857224" y="5715016"/>
            <a:ext cx="43896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Tajenka:  ODPUSTEK</a:t>
            </a:r>
            <a:endParaRPr lang="cs-CZ" sz="3600" dirty="0"/>
          </a:p>
        </p:txBody>
      </p:sp>
      <p:sp>
        <p:nvSpPr>
          <p:cNvPr id="76" name="Obdélník 75"/>
          <p:cNvSpPr/>
          <p:nvPr/>
        </p:nvSpPr>
        <p:spPr>
          <a:xfrm>
            <a:off x="4211960" y="1628800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211960" y="2060848"/>
            <a:ext cx="500066" cy="428628"/>
          </a:xfrm>
          <a:prstGeom prst="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4716016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3203848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4211960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3707904" y="2060848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1187624" y="2924944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1187624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683568" y="2492896"/>
            <a:ext cx="50006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2195736" y="2924944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2195736" y="335699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2195736" y="378904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2195736" y="422108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2195736" y="2060848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2195736" y="1628800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2195736" y="1196752"/>
            <a:ext cx="500066" cy="4286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707904" y="1196752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179512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1691680" y="2492896"/>
            <a:ext cx="500066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500042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ZDROJE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0" y="1412776"/>
            <a:ext cx="1036915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http://tiscali.cz.imagebox.cz/press/article_title/653x367/d8/9d2e5c24bbe6</a:t>
            </a:r>
          </a:p>
          <a:p>
            <a:r>
              <a:rPr lang="cs-CZ" dirty="0" smtClean="0">
                <a:hlinkClick r:id="rId2"/>
              </a:rPr>
              <a:t>a8c99dff28499d52bf.jpg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http://okamziky-vecnosti.tode.cz/img/kristus.jpg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tyden.cz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obrazek</a:t>
            </a:r>
            <a:r>
              <a:rPr lang="cs-CZ" dirty="0" smtClean="0">
                <a:hlinkClick r:id="rId3"/>
              </a:rPr>
              <a:t>/4aabf71969143/pop-4aabf952307d2_275x409.jpg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christnet.cz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magazin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/lide/</a:t>
            </a:r>
            <a:r>
              <a:rPr lang="cs-CZ" dirty="0" err="1" smtClean="0">
                <a:hlinkClick r:id="rId2"/>
              </a:rPr>
              <a:t>jan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pavel</a:t>
            </a:r>
            <a:r>
              <a:rPr lang="cs-CZ" dirty="0" smtClean="0">
                <a:hlinkClick r:id="rId2"/>
              </a:rPr>
              <a:t>_2.jpg</a:t>
            </a:r>
          </a:p>
          <a:p>
            <a:r>
              <a:rPr lang="cs-CZ" dirty="0" smtClean="0">
                <a:hlinkClick r:id="rId2"/>
              </a:rPr>
              <a:t>http://kkvys.cz/images/fotogalery_photos/452x530/458.jpg</a:t>
            </a:r>
          </a:p>
          <a:p>
            <a:r>
              <a:rPr lang="cs-CZ" dirty="0" smtClean="0">
                <a:hlinkClick r:id="rId2"/>
              </a:rPr>
              <a:t>http://svata-hora.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/e53c1bf8869ec1ed89185c432af3f3e7.jpg</a:t>
            </a:r>
          </a:p>
          <a:p>
            <a:r>
              <a:rPr lang="cs-CZ" dirty="0" smtClean="0">
                <a:hlinkClick r:id="rId2"/>
              </a:rPr>
              <a:t>http://lh6.ggpht.com/-</a:t>
            </a:r>
            <a:r>
              <a:rPr lang="cs-CZ" dirty="0" err="1" smtClean="0">
                <a:hlinkClick r:id="rId2"/>
              </a:rPr>
              <a:t>uO</a:t>
            </a:r>
            <a:r>
              <a:rPr lang="cs-CZ" dirty="0" smtClean="0">
                <a:hlinkClick r:id="rId2"/>
              </a:rPr>
              <a:t>_u8mvX8Pc/S8H_7FntaPE/AAAAAAAADA0/</a:t>
            </a:r>
          </a:p>
          <a:p>
            <a:r>
              <a:rPr lang="cs-CZ" dirty="0" smtClean="0">
                <a:hlinkClick r:id="rId2"/>
              </a:rPr>
              <a:t>QQY5UqlMjjs/IntronizaceArcibiskupaPrazskeho2010.jpg</a:t>
            </a:r>
          </a:p>
          <a:p>
            <a:r>
              <a:rPr lang="cs-CZ" dirty="0" smtClean="0">
                <a:hlinkClick r:id="rId2"/>
              </a:rPr>
              <a:t>http://www.turistik.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/kraje/</a:t>
            </a:r>
            <a:r>
              <a:rPr lang="cs-CZ" dirty="0" err="1" smtClean="0">
                <a:hlinkClick r:id="rId2"/>
              </a:rPr>
              <a:t>kralovehradecky</a:t>
            </a:r>
            <a:r>
              <a:rPr lang="cs-CZ" dirty="0" smtClean="0">
                <a:hlinkClick r:id="rId2"/>
              </a:rPr>
              <a:t>-kraj/okres-</a:t>
            </a:r>
            <a:r>
              <a:rPr lang="cs-CZ" dirty="0" err="1" smtClean="0">
                <a:hlinkClick r:id="rId2"/>
              </a:rPr>
              <a:t>hradec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kralove</a:t>
            </a:r>
            <a:r>
              <a:rPr lang="cs-CZ" dirty="0" smtClean="0">
                <a:hlinkClick r:id="rId2"/>
              </a:rPr>
              <a:t>/</a:t>
            </a:r>
          </a:p>
          <a:p>
            <a:r>
              <a:rPr lang="cs-CZ" dirty="0" err="1" smtClean="0">
                <a:hlinkClick r:id="rId2"/>
              </a:rPr>
              <a:t>chlumec</a:t>
            </a:r>
            <a:r>
              <a:rPr lang="cs-CZ" dirty="0" smtClean="0">
                <a:hlinkClick r:id="rId2"/>
              </a:rPr>
              <a:t>-nad-</a:t>
            </a:r>
            <a:r>
              <a:rPr lang="cs-CZ" dirty="0" err="1" smtClean="0">
                <a:hlinkClick r:id="rId2"/>
              </a:rPr>
              <a:t>cidlinou</a:t>
            </a:r>
            <a:r>
              <a:rPr lang="cs-CZ" dirty="0" smtClean="0">
                <a:hlinkClick r:id="rId2"/>
              </a:rPr>
              <a:t>/kostel-</a:t>
            </a:r>
            <a:r>
              <a:rPr lang="cs-CZ" dirty="0" err="1" smtClean="0">
                <a:hlinkClick r:id="rId2"/>
              </a:rPr>
              <a:t>sv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vorsily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chlumec</a:t>
            </a:r>
            <a:r>
              <a:rPr lang="cs-CZ" dirty="0" smtClean="0">
                <a:hlinkClick r:id="rId2"/>
              </a:rPr>
              <a:t>-nad-</a:t>
            </a:r>
            <a:r>
              <a:rPr lang="cs-CZ" dirty="0" err="1" smtClean="0">
                <a:hlinkClick r:id="rId2"/>
              </a:rPr>
              <a:t>cidlinou</a:t>
            </a:r>
            <a:r>
              <a:rPr lang="cs-CZ" dirty="0" smtClean="0">
                <a:hlinkClick r:id="rId2"/>
              </a:rPr>
              <a:t>/galerie/</a:t>
            </a:r>
            <a:r>
              <a:rPr lang="cs-CZ" dirty="0" err="1" smtClean="0">
                <a:hlinkClick r:id="rId2"/>
              </a:rPr>
              <a:t>ir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files</a:t>
            </a:r>
            <a:r>
              <a:rPr lang="cs-CZ" dirty="0" smtClean="0">
                <a:hlinkClick r:id="rId2"/>
              </a:rPr>
              <a:t>/</a:t>
            </a:r>
          </a:p>
          <a:p>
            <a:r>
              <a:rPr lang="cs-CZ" dirty="0" err="1" smtClean="0">
                <a:hlinkClick r:id="rId2"/>
              </a:rPr>
              <a:t>gallery</a:t>
            </a:r>
            <a:r>
              <a:rPr lang="cs-CZ" dirty="0" smtClean="0">
                <a:hlinkClick r:id="rId2"/>
              </a:rPr>
              <a:t>/4162/29371--c302x302.jpg</a:t>
            </a:r>
          </a:p>
          <a:p>
            <a:r>
              <a:rPr lang="cs-CZ" dirty="0" smtClean="0">
                <a:hlinkClick r:id="rId2"/>
              </a:rPr>
              <a:t>http://simonak.eu/images/obrazky_ostatni_strany/h_k/10_31_2.jpg</a:t>
            </a:r>
          </a:p>
          <a:p>
            <a:r>
              <a:rPr lang="cs-CZ" dirty="0" smtClean="0">
                <a:hlinkClick r:id="rId2"/>
              </a:rPr>
              <a:t>http://upload.wikimedia.org/wikipedia/commons/5/52/Indulgence.png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</a:t>
            </a:r>
            <a:r>
              <a:rPr lang="cs-CZ" dirty="0" smtClean="0">
                <a:hlinkClick r:id="rId2"/>
              </a:rPr>
              <a:t>-konference.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/obr/</a:t>
            </a:r>
            <a:r>
              <a:rPr lang="cs-CZ" dirty="0" err="1" smtClean="0">
                <a:hlinkClick r:id="rId2"/>
              </a:rPr>
              <a:t>prispevky</a:t>
            </a:r>
            <a:r>
              <a:rPr lang="cs-CZ" dirty="0" smtClean="0">
                <a:hlinkClick r:id="rId2"/>
              </a:rPr>
              <a:t>/</a:t>
            </a:r>
          </a:p>
          <a:p>
            <a:r>
              <a:rPr lang="cs-CZ" dirty="0" smtClean="0">
                <a:hlinkClick r:id="rId2"/>
              </a:rPr>
              <a:t>historie-</a:t>
            </a:r>
            <a:r>
              <a:rPr lang="cs-CZ" dirty="0" err="1" smtClean="0">
                <a:hlinkClick r:id="rId2"/>
              </a:rPr>
              <a:t>ceskeho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naroda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jan</a:t>
            </a:r>
            <a:r>
              <a:rPr lang="cs-CZ" dirty="0" smtClean="0">
                <a:hlinkClick r:id="rId2"/>
              </a:rPr>
              <a:t>-hus-3.jpg</a:t>
            </a: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1764</TotalTime>
  <Words>465</Words>
  <Application>Microsoft Office PowerPoint</Application>
  <PresentationFormat>Předvádění na obrazovce (4:3)</PresentationFormat>
  <Paragraphs>146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O KŘESŤANSKÉ CÍRKVI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Chlumec nad Cidlinou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Přicházejí  Slované</dc:title>
  <dc:creator>ZŠP</dc:creator>
  <cp:lastModifiedBy>PC</cp:lastModifiedBy>
  <cp:revision>126</cp:revision>
  <dcterms:created xsi:type="dcterms:W3CDTF">2011-09-08T18:14:33Z</dcterms:created>
  <dcterms:modified xsi:type="dcterms:W3CDTF">2012-03-13T10:52:00Z</dcterms:modified>
</cp:coreProperties>
</file>