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9" r:id="rId4"/>
    <p:sldId id="256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CED170A-2F98-4A8B-91F6-FA7DC5D28F7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DD29B61-F34B-49BC-ACCB-1CBE6983F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Rozmach Španělska a boj Nizozemí za nezávislost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VY_32_INOVACE_117_Rozmach Španělska – NL nezávislost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xmlns="" val="3187386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22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.9.2011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Rozmach Španělska a boj Nizozemí za nezávislost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role Habsburků v Evropě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základních pojmech a událostech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Rozmach Španělska a boj Nizozemí za nezávislost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2485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5" y="4372168"/>
            <a:ext cx="6758136" cy="2225184"/>
          </a:xfrm>
        </p:spPr>
        <p:txBody>
          <a:bodyPr/>
          <a:lstStyle/>
          <a:p>
            <a:r>
              <a:rPr lang="cs-CZ" dirty="0" smtClean="0"/>
              <a:t>Rozmach Španělska a boj Nizozemí za nezávislost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9243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3407" y="1260977"/>
            <a:ext cx="77669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Karel V. Habsburský </a:t>
            </a:r>
            <a:r>
              <a:rPr lang="cs-CZ" sz="3200" dirty="0" smtClean="0"/>
              <a:t>– </a:t>
            </a:r>
            <a:r>
              <a:rPr lang="cs-CZ" sz="3200" b="1" u="sng" dirty="0" smtClean="0"/>
              <a:t>od 1516 </a:t>
            </a:r>
            <a:r>
              <a:rPr lang="cs-CZ" sz="3200" dirty="0" smtClean="0"/>
              <a:t>– král 							Španělska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996952"/>
            <a:ext cx="9289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r</a:t>
            </a:r>
            <a:r>
              <a:rPr lang="cs-CZ" sz="3200" u="sng" dirty="0" smtClean="0"/>
              <a:t>od Habsburků </a:t>
            </a:r>
            <a:r>
              <a:rPr lang="cs-CZ" sz="3200" dirty="0" smtClean="0"/>
              <a:t>(katolíci) v Evropě </a:t>
            </a:r>
            <a:r>
              <a:rPr lang="cs-CZ" sz="3200" u="sng" dirty="0" smtClean="0"/>
              <a:t>nejmocnější</a:t>
            </a:r>
            <a:endParaRPr lang="cs-CZ" sz="32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440" y="3789040"/>
            <a:ext cx="86170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 počátku 16. století vládnou </a:t>
            </a:r>
            <a:r>
              <a:rPr lang="cs-CZ" sz="3200" u="sng" dirty="0" smtClean="0"/>
              <a:t>Svaté říši římské národa německého</a:t>
            </a:r>
            <a:r>
              <a:rPr lang="cs-CZ" sz="3200" dirty="0" smtClean="0"/>
              <a:t>, </a:t>
            </a:r>
            <a:r>
              <a:rPr lang="cs-CZ" sz="3200" u="sng" dirty="0" smtClean="0"/>
              <a:t>Českému král</a:t>
            </a:r>
            <a:r>
              <a:rPr lang="cs-CZ" sz="3200" dirty="0" smtClean="0"/>
              <a:t>., </a:t>
            </a:r>
            <a:r>
              <a:rPr lang="cs-CZ" sz="3200" u="sng" dirty="0" smtClean="0"/>
              <a:t>Nizozemí.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146164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yn Karla V. </a:t>
            </a:r>
            <a:r>
              <a:rPr lang="cs-CZ" sz="3200" u="sng" dirty="0" smtClean="0"/>
              <a:t>Filip II</a:t>
            </a:r>
            <a:r>
              <a:rPr lang="cs-CZ" sz="3200" dirty="0" smtClean="0"/>
              <a:t>. – katolík na </a:t>
            </a:r>
            <a:r>
              <a:rPr lang="cs-CZ" sz="3200" dirty="0" err="1" smtClean="0"/>
              <a:t>špan</a:t>
            </a:r>
            <a:r>
              <a:rPr lang="cs-CZ" sz="3200" dirty="0" smtClean="0"/>
              <a:t>. trůnu </a:t>
            </a:r>
            <a:r>
              <a:rPr lang="cs-CZ" sz="3200" dirty="0" smtClean="0"/>
              <a:t>podporuje </a:t>
            </a:r>
            <a:r>
              <a:rPr lang="cs-CZ" sz="3200" u="sng" dirty="0" smtClean="0"/>
              <a:t>inkvizici </a:t>
            </a:r>
            <a:r>
              <a:rPr lang="cs-CZ" sz="3200" dirty="0" smtClean="0"/>
              <a:t>(=procesy </a:t>
            </a:r>
            <a:r>
              <a:rPr lang="cs-CZ" sz="3200" dirty="0" smtClean="0"/>
              <a:t>s kacíři a čarodějnicemi)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9621" y="285293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a jeho podpory v roce </a:t>
            </a:r>
            <a:r>
              <a:rPr lang="cs-CZ" sz="3200" b="1" u="sng" dirty="0" smtClean="0"/>
              <a:t>1534 </a:t>
            </a:r>
            <a:r>
              <a:rPr lang="cs-CZ" sz="3200" dirty="0" smtClean="0"/>
              <a:t>založil </a:t>
            </a:r>
            <a:r>
              <a:rPr lang="cs-CZ" sz="3200" u="sng" dirty="0" smtClean="0"/>
              <a:t>Ignác z </a:t>
            </a:r>
            <a:r>
              <a:rPr lang="cs-CZ" sz="3200" u="sng" dirty="0" err="1" smtClean="0"/>
              <a:t>Loyoly</a:t>
            </a:r>
            <a:r>
              <a:rPr lang="cs-CZ" sz="3200" u="sng" dirty="0" smtClean="0"/>
              <a:t> </a:t>
            </a:r>
            <a:r>
              <a:rPr lang="cs-CZ" sz="3200" b="1" u="sng" dirty="0" smtClean="0"/>
              <a:t>jezuitský řád </a:t>
            </a:r>
            <a:r>
              <a:rPr lang="cs-CZ" sz="3200" dirty="0" smtClean="0"/>
              <a:t>= opora protireformace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42469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</a:t>
            </a:r>
            <a:r>
              <a:rPr lang="cs-CZ" sz="3200" u="sng" dirty="0" smtClean="0"/>
              <a:t>Nizozemí</a:t>
            </a:r>
            <a:r>
              <a:rPr lang="cs-CZ" sz="3200" dirty="0" smtClean="0"/>
              <a:t> odpor proti Habsburkům a katolické církvi vede </a:t>
            </a:r>
            <a:r>
              <a:rPr lang="cs-CZ" sz="3200" u="sng" dirty="0" smtClean="0"/>
              <a:t>k celonárodnímu povstání</a:t>
            </a:r>
            <a:r>
              <a:rPr lang="cs-CZ" sz="3200" dirty="0" smtClean="0"/>
              <a:t> v roce </a:t>
            </a:r>
            <a:r>
              <a:rPr lang="cs-CZ" sz="3200" b="1" u="sng" dirty="0" smtClean="0"/>
              <a:t>1572 </a:t>
            </a:r>
            <a:r>
              <a:rPr lang="cs-CZ" sz="3200" dirty="0" smtClean="0"/>
              <a:t>– vede </a:t>
            </a:r>
            <a:r>
              <a:rPr lang="cs-CZ" sz="3200" b="1" u="sng" dirty="0" smtClean="0"/>
              <a:t>Vilém Oranžský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3477408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6037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výsledek:</a:t>
            </a:r>
            <a:r>
              <a:rPr lang="cs-CZ" sz="3200" dirty="0" smtClean="0"/>
              <a:t> Nizozemí se rozdělilo - </a:t>
            </a:r>
            <a:r>
              <a:rPr lang="cs-CZ" sz="3200" u="sng" dirty="0" smtClean="0"/>
              <a:t>1579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u="sng" dirty="0" smtClean="0"/>
              <a:t>jižní</a:t>
            </a:r>
            <a:r>
              <a:rPr lang="cs-CZ" sz="3200" dirty="0" smtClean="0"/>
              <a:t> </a:t>
            </a:r>
            <a:r>
              <a:rPr lang="cs-CZ" sz="3200" dirty="0" smtClean="0"/>
              <a:t>– </a:t>
            </a:r>
            <a:r>
              <a:rPr lang="cs-CZ" sz="3200" dirty="0" smtClean="0"/>
              <a:t>katolíci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861647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</a:t>
            </a:r>
            <a:r>
              <a:rPr lang="cs-CZ" sz="3200" u="sng" dirty="0" smtClean="0"/>
              <a:t>severní</a:t>
            </a:r>
            <a:r>
              <a:rPr lang="cs-CZ" sz="3200" dirty="0" smtClean="0"/>
              <a:t> – protestanti – vznikají </a:t>
            </a:r>
            <a:r>
              <a:rPr lang="cs-CZ" sz="3200" u="sng" dirty="0" smtClean="0"/>
              <a:t>Spojené nizozemské provincie – </a:t>
            </a:r>
            <a:r>
              <a:rPr lang="cs-CZ" sz="3200" dirty="0" smtClean="0"/>
              <a:t>v čele </a:t>
            </a:r>
            <a:r>
              <a:rPr lang="cs-CZ" sz="3200" u="sng" dirty="0" smtClean="0"/>
              <a:t>Vilém</a:t>
            </a:r>
            <a:r>
              <a:rPr lang="cs-CZ" sz="3200" dirty="0" smtClean="0"/>
              <a:t> </a:t>
            </a:r>
            <a:r>
              <a:rPr lang="cs-CZ" sz="3200" u="sng" dirty="0" smtClean="0"/>
              <a:t>Oranžský</a:t>
            </a:r>
            <a:r>
              <a:rPr lang="cs-CZ" sz="3200" dirty="0" smtClean="0"/>
              <a:t>, podíl nové vrstvy podnikatelů na vládě (loďaři, bankéři, obchodníci </a:t>
            </a:r>
            <a:r>
              <a:rPr lang="cs-CZ" sz="3200" smtClean="0"/>
              <a:t>= </a:t>
            </a:r>
            <a:r>
              <a:rPr lang="cs-CZ" sz="3200" u="sng" smtClean="0"/>
              <a:t>buržoazie)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796915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</TotalTime>
  <Words>279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Rozmach Španělska a boj Nizozemí za nezávislost</vt:lpstr>
      <vt:lpstr>Snímek 2</vt:lpstr>
      <vt:lpstr>Rozmach Španělska a boj Nizozemí za nezávislost</vt:lpstr>
      <vt:lpstr>Snímek 4</vt:lpstr>
      <vt:lpstr>Snímek 5</vt:lpstr>
      <vt:lpstr>Snímek 6</vt:lpstr>
      <vt:lpstr>Snímek 7</vt:lpstr>
      <vt:lpstr>Použité zdroje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Rozmach Španělska a boj Nizozemí za nezávislost</dc:title>
  <dc:creator>Nová Sborovna</dc:creator>
  <cp:lastModifiedBy>U1</cp:lastModifiedBy>
  <cp:revision>10</cp:revision>
  <dcterms:created xsi:type="dcterms:W3CDTF">2011-09-20T09:23:46Z</dcterms:created>
  <dcterms:modified xsi:type="dcterms:W3CDTF">2012-03-07T17:57:20Z</dcterms:modified>
</cp:coreProperties>
</file>