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89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6" r:id="rId12"/>
    <p:sldId id="287" r:id="rId13"/>
    <p:sldId id="288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07" autoAdjust="0"/>
  </p:normalViewPr>
  <p:slideViewPr>
    <p:cSldViewPr>
      <p:cViewPr>
        <p:scale>
          <a:sx n="71" d="100"/>
          <a:sy n="71" d="100"/>
        </p:scale>
        <p:origin x="-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achis.estranky.cz/img/picture/64/gro%C5%A1e.jpg" TargetMode="External"/><Relationship Id="rId3" Type="http://schemas.openxmlformats.org/officeDocument/2006/relationships/hyperlink" Target="http://www.budoucnost-hb.cz/historie/co-mozna-nevite/co-mozna-nevite---prispevky/ceskaarakouskamena-dil1/platidla026.gif?attredirects=0" TargetMode="External"/><Relationship Id="rId7" Type="http://schemas.openxmlformats.org/officeDocument/2006/relationships/hyperlink" Target="http://files.1229.webnode.cz/200004522-855a2874df/M11.jpg" TargetMode="External"/><Relationship Id="rId2" Type="http://schemas.openxmlformats.org/officeDocument/2006/relationships/hyperlink" Target="http://www.budoucnost-hb.cz/_/rsrc/1306662605065/historie/co-mozna-nevite/co-mozna-nevite---prispevky/ceskaarakouskamena-dil1/platidla050.gi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nase-rodina.cz/pics/articles/art_995/995_1.jpg" TargetMode="External"/><Relationship Id="rId5" Type="http://schemas.openxmlformats.org/officeDocument/2006/relationships/hyperlink" Target="http://ff.ujep.cz/velimsky/cs_1_1/04CS/rsc109.jpg" TargetMode="External"/><Relationship Id="rId4" Type="http://schemas.openxmlformats.org/officeDocument/2006/relationships/hyperlink" Target="http://www.nm.cz/old/images/p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NÁZEV ŠKOLY: Speciální základní škola, Chlumec nad Cidlinou, Smetanova 123</a:t>
            </a:r>
          </a:p>
          <a:p>
            <a:pPr fontAlgn="t"/>
            <a:r>
              <a:rPr lang="cs-CZ" b="1" dirty="0" smtClean="0"/>
              <a:t>AUTOR: Dana Vítková</a:t>
            </a:r>
          </a:p>
          <a:p>
            <a:pPr fontAlgn="t"/>
            <a:r>
              <a:rPr lang="cs-CZ" dirty="0" smtClean="0"/>
              <a:t>NÁZEV: </a:t>
            </a:r>
            <a:r>
              <a:rPr lang="cs-CZ" dirty="0"/>
              <a:t>VY_32_INOVACE_175_O trzích</a:t>
            </a:r>
            <a:r>
              <a:rPr lang="cs-CZ" dirty="0" smtClean="0"/>
              <a:t>,       placení </a:t>
            </a:r>
            <a:r>
              <a:rPr lang="cs-CZ" dirty="0"/>
              <a:t>a platidlech</a:t>
            </a:r>
            <a:endParaRPr lang="cs-CZ" dirty="0" smtClean="0"/>
          </a:p>
          <a:p>
            <a:pPr fontAlgn="t"/>
            <a:r>
              <a:rPr lang="cs-CZ" dirty="0" smtClean="0"/>
              <a:t>TÉMA: </a:t>
            </a:r>
            <a:r>
              <a:rPr lang="cs-CZ" dirty="0" smtClean="0"/>
              <a:t>STŘEDOVĚK</a:t>
            </a:r>
            <a:endParaRPr lang="cs-CZ" dirty="0" smtClean="0"/>
          </a:p>
          <a:p>
            <a:pPr lvl="0" fontAlgn="t"/>
            <a:r>
              <a:rPr lang="cs-CZ" dirty="0" smtClean="0"/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CZ.1.07/1.4.00/21.2598</a:t>
            </a:r>
          </a:p>
          <a:p>
            <a:pPr fontAlgn="t"/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4857760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764704"/>
            <a:ext cx="6696744" cy="2357454"/>
          </a:xfrm>
        </p:spPr>
        <p:txBody>
          <a:bodyPr/>
          <a:lstStyle/>
          <a:p>
            <a:r>
              <a:rPr lang="cs-CZ" dirty="0" smtClean="0"/>
              <a:t>O trzích, placení </a:t>
            </a:r>
            <a:br>
              <a:rPr lang="cs-CZ" dirty="0" smtClean="0"/>
            </a:br>
            <a:r>
              <a:rPr lang="cs-CZ" dirty="0" smtClean="0"/>
              <a:t>a platidlech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2286000" y="1571625"/>
            <a:ext cx="19669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Anotace: </a:t>
            </a:r>
          </a:p>
        </p:txBody>
      </p:sp>
      <p:sp>
        <p:nvSpPr>
          <p:cNvPr id="11267" name="Obdélník 2"/>
          <p:cNvSpPr>
            <a:spLocks noChangeArrowheads="1"/>
          </p:cNvSpPr>
          <p:nvPr/>
        </p:nvSpPr>
        <p:spPr bwMode="auto">
          <a:xfrm>
            <a:off x="395536" y="2924944"/>
            <a:ext cx="7495232" cy="2308324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Tato prezentace je určena pro žáky  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7. ročníku ZŠP. 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Jejím cílem je seznámit žáky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 nejstaršími platidly 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v Čechách.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7956" y="764704"/>
            <a:ext cx="818846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dávných dobách se na trzích obchodovalo</a:t>
            </a:r>
          </a:p>
          <a:p>
            <a:r>
              <a:rPr lang="cs-CZ" sz="3200" dirty="0" smtClean="0"/>
              <a:t>výměnou zboží.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1844824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u="sng" dirty="0" smtClean="0"/>
              <a:t>Výměnný obchod </a:t>
            </a:r>
            <a:r>
              <a:rPr lang="cs-CZ" sz="3600" dirty="0" smtClean="0"/>
              <a:t>– </a:t>
            </a:r>
            <a:r>
              <a:rPr lang="cs-CZ" sz="2000" dirty="0" smtClean="0"/>
              <a:t>zboží za zboží bez použití peněz.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780928"/>
            <a:ext cx="734481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Prvním platidlem v Čechách bylo</a:t>
            </a:r>
          </a:p>
          <a:p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6156176" y="3284984"/>
            <a:ext cx="17219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/>
              <a:t>plátno.</a:t>
            </a:r>
            <a:endParaRPr lang="cs-CZ" sz="36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3169" y="4149080"/>
            <a:ext cx="7733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Naši předkové platili </a:t>
            </a:r>
            <a:r>
              <a:rPr lang="cs-CZ" sz="3200" b="1" u="sng" dirty="0" smtClean="0"/>
              <a:t>plátěnými šátečky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301208"/>
            <a:ext cx="766588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Od slova plátno je i slovo </a:t>
            </a:r>
            <a:r>
              <a:rPr lang="cs-CZ" sz="3200" b="1" dirty="0" smtClean="0"/>
              <a:t>platit</a:t>
            </a:r>
            <a:r>
              <a:rPr lang="cs-CZ" sz="3200" dirty="0" smtClean="0"/>
              <a:t>, některé</a:t>
            </a:r>
          </a:p>
          <a:p>
            <a:r>
              <a:rPr lang="cs-CZ" sz="3200" dirty="0" smtClean="0"/>
              <a:t>šátečky se trhaly, od toho slovo </a:t>
            </a:r>
            <a:r>
              <a:rPr lang="cs-CZ" sz="3200" b="1" dirty="0" smtClean="0"/>
              <a:t>trhy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80928"/>
            <a:ext cx="2838450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4932040" y="1700808"/>
            <a:ext cx="22622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/>
              <a:t>duhovky.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539552" y="188640"/>
            <a:ext cx="70567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Keltové začali razit první mince na našem území, říkalo se jim </a:t>
            </a:r>
            <a:endParaRPr lang="cs-CZ" sz="3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708920"/>
            <a:ext cx="283845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140968"/>
            <a:ext cx="25336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436096" y="5085184"/>
            <a:ext cx="18806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bronzové </a:t>
            </a:r>
            <a:r>
              <a:rPr lang="cs-CZ" b="1" u="sng" dirty="0" smtClean="0"/>
              <a:t>hřivny</a:t>
            </a:r>
            <a:endParaRPr lang="cs-CZ" b="1" u="sng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988840"/>
            <a:ext cx="3511920" cy="3626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115616" y="5661248"/>
            <a:ext cx="3020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stříbrné</a:t>
            </a:r>
            <a:r>
              <a:rPr lang="cs-CZ" dirty="0" smtClean="0"/>
              <a:t> tyčinkovité </a:t>
            </a:r>
            <a:r>
              <a:rPr lang="cs-CZ" b="1" u="sng" dirty="0" smtClean="0"/>
              <a:t>hřivny</a:t>
            </a:r>
            <a:endParaRPr lang="cs-CZ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620688"/>
            <a:ext cx="660148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Platilo se i stříbrem slitým v pruty </a:t>
            </a:r>
          </a:p>
          <a:p>
            <a:r>
              <a:rPr lang="cs-CZ" sz="3200" dirty="0" smtClean="0"/>
              <a:t>a dobytkem.</a:t>
            </a:r>
          </a:p>
          <a:p>
            <a:endParaRPr lang="cs-CZ" sz="32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573016"/>
            <a:ext cx="3990975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987824" y="5949280"/>
            <a:ext cx="26324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Boleslavův český denár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620688"/>
            <a:ext cx="7848872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Prvními mincemi, jež můžeme považovat za opravdu české, byly </a:t>
            </a:r>
            <a:r>
              <a:rPr lang="cs-CZ" sz="3200" b="1" u="sng" dirty="0" smtClean="0"/>
              <a:t>denáry</a:t>
            </a:r>
            <a:r>
              <a:rPr lang="cs-CZ" sz="3200" dirty="0" smtClean="0"/>
              <a:t>, které byly raženy mezi lety 955–1210. S ražbou započal </a:t>
            </a:r>
            <a:r>
              <a:rPr lang="cs-CZ" sz="3200" b="1" u="sng" dirty="0" smtClean="0"/>
              <a:t>Boleslav I.</a:t>
            </a:r>
            <a:r>
              <a:rPr lang="cs-CZ" sz="3200" dirty="0" smtClean="0"/>
              <a:t> </a:t>
            </a:r>
            <a:r>
              <a:rPr lang="cs-CZ" dirty="0" smtClean="0"/>
              <a:t>– ano, ten, co nechal zavraždit svého bratra knížete Václava. 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924944"/>
            <a:ext cx="4762500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23528" y="260648"/>
            <a:ext cx="78488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Roku 1210 opustil </a:t>
            </a:r>
            <a:r>
              <a:rPr lang="cs-CZ" sz="3200" b="1" u="sng" dirty="0" smtClean="0"/>
              <a:t>král Přemysl Otakar </a:t>
            </a:r>
            <a:r>
              <a:rPr lang="cs-CZ" sz="3200" dirty="0" smtClean="0"/>
              <a:t>I. ražbu tradičních denárů,</a:t>
            </a:r>
          </a:p>
          <a:p>
            <a:r>
              <a:rPr lang="cs-CZ" sz="3200" dirty="0" smtClean="0"/>
              <a:t>které byly v dané době značně znehodnoceny a dal razit novou minci –                      </a:t>
            </a:r>
            <a:r>
              <a:rPr lang="cs-CZ" sz="3200" b="1" u="sng" dirty="0" smtClean="0"/>
              <a:t>plecháče.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6547" y="5301208"/>
            <a:ext cx="741581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Byly ze stříbrného plechu a raženy byly</a:t>
            </a:r>
          </a:p>
          <a:p>
            <a:r>
              <a:rPr lang="cs-CZ" sz="3200" dirty="0" smtClean="0"/>
              <a:t>jen po jedné straně.</a:t>
            </a:r>
            <a:endParaRPr lang="cs-CZ" sz="32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5816" y="1125319"/>
            <a:ext cx="79208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Koncem 13. století došlo</a:t>
            </a:r>
          </a:p>
          <a:p>
            <a:r>
              <a:rPr lang="cs-CZ" sz="3200" dirty="0" smtClean="0"/>
              <a:t>v Kutné Hoře k objevu </a:t>
            </a:r>
          </a:p>
          <a:p>
            <a:r>
              <a:rPr lang="cs-CZ" sz="3200" dirty="0" smtClean="0"/>
              <a:t>nových vydatných ložisek</a:t>
            </a:r>
          </a:p>
          <a:p>
            <a:r>
              <a:rPr lang="cs-CZ" sz="3200" dirty="0" smtClean="0"/>
              <a:t>stříbrné rudy. </a:t>
            </a:r>
          </a:p>
          <a:p>
            <a:r>
              <a:rPr lang="cs-CZ" sz="3200" b="1" u="sng" dirty="0" smtClean="0"/>
              <a:t>Král Václav II.</a:t>
            </a:r>
          </a:p>
          <a:p>
            <a:r>
              <a:rPr lang="cs-CZ" sz="3200" dirty="0" smtClean="0"/>
              <a:t>toho využil a provedl </a:t>
            </a:r>
          </a:p>
          <a:p>
            <a:r>
              <a:rPr lang="cs-CZ" sz="3200" dirty="0" smtClean="0"/>
              <a:t>mincovní reformu, při níž </a:t>
            </a:r>
          </a:p>
          <a:p>
            <a:r>
              <a:rPr lang="cs-CZ" sz="3200" dirty="0" smtClean="0"/>
              <a:t>byl dosavadní denár </a:t>
            </a:r>
          </a:p>
          <a:p>
            <a:r>
              <a:rPr lang="cs-CZ" sz="3200" dirty="0" smtClean="0"/>
              <a:t>nahrazen </a:t>
            </a:r>
            <a:r>
              <a:rPr lang="cs-CZ" sz="3200" b="1" u="sng" dirty="0" smtClean="0"/>
              <a:t>grošem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t="-5760" r="4655"/>
          <a:stretch>
            <a:fillRect/>
          </a:stretch>
        </p:blipFill>
        <p:spPr bwMode="auto">
          <a:xfrm>
            <a:off x="0" y="620688"/>
            <a:ext cx="2987824" cy="5288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899592" y="260648"/>
            <a:ext cx="31406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Pražské groše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79512" y="5805264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Groš má na líci královskou korunu s nápisem DEI GRATIA REX BOHEMORUM - z boží milosti král český a jménem krále. Na rubu je dvouocasý lev s korunou a nápisem GROSSI PRAGENSIS - pražský groš.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618150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našem území se tedy užívala </a:t>
            </a:r>
          </a:p>
          <a:p>
            <a:r>
              <a:rPr lang="cs-CZ" sz="3200" dirty="0" smtClean="0"/>
              <a:t>tato platidla: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2132856"/>
            <a:ext cx="24593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  duhovky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63506" y="2780928"/>
            <a:ext cx="44486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  plátěné šátečky  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429000"/>
            <a:ext cx="2032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  hřivny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4077072"/>
            <a:ext cx="2173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  denáry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4797152"/>
            <a:ext cx="26132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  plecháče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5446965"/>
            <a:ext cx="35533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  Pražské groše</a:t>
            </a:r>
            <a:endParaRPr lang="cs-CZ" sz="36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86632" y="4437112"/>
            <a:ext cx="507138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Avary vypudil kupec …  </a:t>
            </a:r>
          </a:p>
          <a:p>
            <a:r>
              <a:rPr lang="cs-CZ" dirty="0" smtClean="0"/>
              <a:t>2. Jan Hus byl církví uvržen do …</a:t>
            </a:r>
          </a:p>
          <a:p>
            <a:r>
              <a:rPr lang="cs-CZ" dirty="0" smtClean="0"/>
              <a:t>3. Ten, kdo má jiný názor než církev …</a:t>
            </a:r>
          </a:p>
          <a:p>
            <a:r>
              <a:rPr lang="cs-CZ" dirty="0" smtClean="0"/>
              <a:t>4. Denáry dal razit Boleslav ….</a:t>
            </a:r>
          </a:p>
          <a:p>
            <a:r>
              <a:rPr lang="cs-CZ" dirty="0" smtClean="0"/>
              <a:t>5. Představená kláštera …</a:t>
            </a:r>
          </a:p>
          <a:p>
            <a:r>
              <a:rPr lang="cs-CZ" dirty="0" smtClean="0"/>
              <a:t>6. Titul Přemysla Otakara II. je …</a:t>
            </a:r>
          </a:p>
          <a:p>
            <a:r>
              <a:rPr lang="cs-CZ" dirty="0" smtClean="0"/>
              <a:t>7. Keltové razili první peníze, jmenovaly se ….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1268760"/>
          <a:ext cx="6096002" cy="2970065"/>
        </p:xfrm>
        <a:graphic>
          <a:graphicData uri="http://schemas.openxmlformats.org/drawingml/2006/table">
            <a:tbl>
              <a:tblPr/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FF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Arial CE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FF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 dirty="0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FF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FF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FF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Arial CE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FF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Arial CE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FF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548680"/>
            <a:ext cx="7342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Kutné Hoře se za vlády Václava II. těžilo …</a:t>
            </a:r>
            <a:endParaRPr lang="cs-CZ" sz="28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14624" y="4437112"/>
            <a:ext cx="495757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Avary vypudil kupec …  </a:t>
            </a:r>
          </a:p>
          <a:p>
            <a:r>
              <a:rPr lang="cs-CZ" dirty="0" smtClean="0"/>
              <a:t>2. Jan Hus byl církví uvržen do …</a:t>
            </a:r>
          </a:p>
          <a:p>
            <a:r>
              <a:rPr lang="cs-CZ" dirty="0" smtClean="0"/>
              <a:t>3. Ten, kdo má jiný názor než církev …</a:t>
            </a:r>
          </a:p>
          <a:p>
            <a:r>
              <a:rPr lang="cs-CZ" dirty="0" smtClean="0"/>
              <a:t>4. Denáry dal razit Boleslav ….</a:t>
            </a:r>
          </a:p>
          <a:p>
            <a:r>
              <a:rPr lang="cs-CZ" dirty="0" smtClean="0"/>
              <a:t>5. Představená kláštera …</a:t>
            </a:r>
          </a:p>
          <a:p>
            <a:r>
              <a:rPr lang="cs-CZ" dirty="0" smtClean="0"/>
              <a:t>6. Titul Přemysla Otakara II. je …</a:t>
            </a:r>
          </a:p>
          <a:p>
            <a:r>
              <a:rPr lang="cs-CZ" dirty="0" smtClean="0"/>
              <a:t>7. Keltové razili první peníze, jmenovaly se ….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1268760"/>
          <a:ext cx="6096002" cy="2970065"/>
        </p:xfrm>
        <a:graphic>
          <a:graphicData uri="http://schemas.openxmlformats.org/drawingml/2006/table">
            <a:tbl>
              <a:tblPr/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 dirty="0">
                          <a:solidFill>
                            <a:srgbClr val="FF0000"/>
                          </a:solidFill>
                          <a:latin typeface="Sylfaen"/>
                        </a:rPr>
                        <a:t>S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Á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M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O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Arial CE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 dirty="0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L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 dirty="0">
                          <a:solidFill>
                            <a:srgbClr val="FF0000"/>
                          </a:solidFill>
                          <a:latin typeface="Sylfaen"/>
                        </a:rPr>
                        <a:t>T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B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Y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C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Í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 dirty="0">
                          <a:solidFill>
                            <a:srgbClr val="FF0000"/>
                          </a:solidFill>
                          <a:latin typeface="Sylfaen"/>
                        </a:rPr>
                        <a:t>Ř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P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R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V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N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 dirty="0">
                          <a:solidFill>
                            <a:srgbClr val="FF0000"/>
                          </a:solidFill>
                          <a:latin typeface="Sylfaen"/>
                        </a:rPr>
                        <a:t>Í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 </a:t>
                      </a: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 dirty="0">
                          <a:solidFill>
                            <a:srgbClr val="FF0000"/>
                          </a:solidFill>
                          <a:latin typeface="Sylfaen"/>
                        </a:rPr>
                        <a:t>B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T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Y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Š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E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Arial CE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 dirty="0">
                          <a:solidFill>
                            <a:srgbClr val="FF0000"/>
                          </a:solidFill>
                          <a:latin typeface="Sylfaen"/>
                        </a:rPr>
                        <a:t>R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Á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L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Arial CE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295">
                <a:tc>
                  <a:txBody>
                    <a:bodyPr/>
                    <a:lstStyle/>
                    <a:p>
                      <a:pPr algn="ctr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Sylfaen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D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U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H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 dirty="0">
                          <a:solidFill>
                            <a:srgbClr val="FF0000"/>
                          </a:solidFill>
                          <a:latin typeface="Sylfaen"/>
                        </a:rPr>
                        <a:t>O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V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1" i="0" u="none" strike="noStrike">
                          <a:solidFill>
                            <a:srgbClr val="000000"/>
                          </a:solidFill>
                          <a:latin typeface="Sylfaen"/>
                        </a:rPr>
                        <a:t>Y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5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659" marR="8659" marT="865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548680"/>
            <a:ext cx="7342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Kutné Hoře se za vlády Václava II. těžilo …</a:t>
            </a:r>
            <a:endParaRPr lang="cs-CZ" sz="28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4"/>
            <a:ext cx="741100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Seřaď platidla za sebou podle stáří</a:t>
            </a:r>
          </a:p>
          <a:p>
            <a:r>
              <a:rPr lang="cs-CZ" sz="3600" dirty="0" smtClean="0"/>
              <a:t>( začni nejstarším):</a:t>
            </a:r>
          </a:p>
          <a:p>
            <a:endParaRPr lang="cs-CZ" sz="3600" dirty="0" smtClean="0"/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  ____________         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  ____________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  ____________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  ____________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  ____________ 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  ____________</a:t>
            </a:r>
            <a:endParaRPr lang="cs-CZ" sz="36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500042"/>
            <a:ext cx="8686800" cy="8382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 dirty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POUŽITÉ ZDROJE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0" y="1052736"/>
            <a:ext cx="838842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http://www.budoucnost-</a:t>
            </a:r>
            <a:r>
              <a:rPr lang="cs-CZ" dirty="0" err="1" smtClean="0">
                <a:hlinkClick r:id="rId2"/>
              </a:rPr>
              <a:t>hb.cz</a:t>
            </a:r>
            <a:r>
              <a:rPr lang="cs-CZ" dirty="0" smtClean="0">
                <a:hlinkClick r:id="rId2"/>
              </a:rPr>
              <a:t>/_/</a:t>
            </a:r>
            <a:r>
              <a:rPr lang="cs-CZ" dirty="0" err="1" smtClean="0">
                <a:hlinkClick r:id="rId2"/>
              </a:rPr>
              <a:t>rsrc</a:t>
            </a:r>
            <a:r>
              <a:rPr lang="cs-CZ" dirty="0" smtClean="0">
                <a:hlinkClick r:id="rId2"/>
              </a:rPr>
              <a:t>/1306662605065/historie/co-</a:t>
            </a:r>
            <a:r>
              <a:rPr lang="cs-CZ" dirty="0" err="1" smtClean="0">
                <a:hlinkClick r:id="rId2"/>
              </a:rPr>
              <a:t>mozna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nevite</a:t>
            </a:r>
            <a:r>
              <a:rPr lang="cs-CZ" dirty="0" smtClean="0">
                <a:hlinkClick r:id="rId2"/>
              </a:rPr>
              <a:t>/co-</a:t>
            </a:r>
            <a:r>
              <a:rPr lang="cs-CZ" dirty="0" err="1" smtClean="0">
                <a:hlinkClick r:id="rId2"/>
              </a:rPr>
              <a:t>mozna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nevite</a:t>
            </a:r>
            <a:r>
              <a:rPr lang="cs-CZ" dirty="0" smtClean="0">
                <a:hlinkClick r:id="rId2"/>
              </a:rPr>
              <a:t>---</a:t>
            </a:r>
            <a:r>
              <a:rPr lang="cs-CZ" dirty="0" err="1" smtClean="0">
                <a:hlinkClick r:id="rId2"/>
              </a:rPr>
              <a:t>prispevky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ceskaarakouskamena</a:t>
            </a:r>
            <a:r>
              <a:rPr lang="cs-CZ" dirty="0" smtClean="0">
                <a:hlinkClick r:id="rId2"/>
              </a:rPr>
              <a:t>-dil1/platidla050.gif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http://www.budoucnost-</a:t>
            </a:r>
            <a:r>
              <a:rPr lang="cs-CZ" dirty="0" err="1" smtClean="0">
                <a:hlinkClick r:id="rId3"/>
              </a:rPr>
              <a:t>hb.cz</a:t>
            </a:r>
            <a:r>
              <a:rPr lang="cs-CZ" dirty="0" smtClean="0">
                <a:hlinkClick r:id="rId3"/>
              </a:rPr>
              <a:t>/historie/co-</a:t>
            </a:r>
            <a:r>
              <a:rPr lang="cs-CZ" dirty="0" err="1" smtClean="0">
                <a:hlinkClick r:id="rId3"/>
              </a:rPr>
              <a:t>mozna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nevite</a:t>
            </a:r>
            <a:r>
              <a:rPr lang="cs-CZ" dirty="0" smtClean="0">
                <a:hlinkClick r:id="rId3"/>
              </a:rPr>
              <a:t>/co-</a:t>
            </a:r>
            <a:r>
              <a:rPr lang="cs-CZ" dirty="0" err="1" smtClean="0">
                <a:hlinkClick r:id="rId3"/>
              </a:rPr>
              <a:t>mozna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nevite</a:t>
            </a:r>
            <a:r>
              <a:rPr lang="cs-CZ" dirty="0" smtClean="0">
                <a:hlinkClick r:id="rId3"/>
              </a:rPr>
              <a:t>---</a:t>
            </a:r>
            <a:r>
              <a:rPr lang="cs-CZ" dirty="0" err="1" smtClean="0">
                <a:hlinkClick r:id="rId3"/>
              </a:rPr>
              <a:t>prispevky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ceskaarakouskamena</a:t>
            </a:r>
            <a:r>
              <a:rPr lang="cs-CZ" dirty="0" smtClean="0">
                <a:hlinkClick r:id="rId3"/>
              </a:rPr>
              <a:t>-dil1/platidla026.gif?</a:t>
            </a:r>
            <a:r>
              <a:rPr lang="cs-CZ" dirty="0" err="1" smtClean="0">
                <a:hlinkClick r:id="rId3"/>
              </a:rPr>
              <a:t>attredirects</a:t>
            </a:r>
            <a:r>
              <a:rPr lang="cs-CZ" dirty="0" smtClean="0">
                <a:hlinkClick r:id="rId3"/>
              </a:rPr>
              <a:t>=0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nm.cz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old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/p06.jpg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http://ff.ujep.cz/velimsky/cs_1_1/04CS/rsc109.jpg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nase</a:t>
            </a:r>
            <a:r>
              <a:rPr lang="cs-CZ" dirty="0" smtClean="0">
                <a:hlinkClick r:id="rId6"/>
              </a:rPr>
              <a:t>-rodina.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pics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articles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art</a:t>
            </a:r>
            <a:r>
              <a:rPr lang="cs-CZ" dirty="0" smtClean="0">
                <a:hlinkClick r:id="rId6"/>
              </a:rPr>
              <a:t>_995/995_1.jpg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http://files.1229.webnode.cz/200004522-855a2874df/M11.jpg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zachis.estranky.cz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img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picture</a:t>
            </a:r>
            <a:r>
              <a:rPr lang="cs-CZ" dirty="0" smtClean="0">
                <a:hlinkClick r:id="rId8"/>
              </a:rPr>
              <a:t>/64/</a:t>
            </a:r>
            <a:r>
              <a:rPr lang="cs-CZ" dirty="0" err="1" smtClean="0">
                <a:hlinkClick r:id="rId8"/>
              </a:rPr>
              <a:t>gro</a:t>
            </a:r>
            <a:r>
              <a:rPr lang="cs-CZ" dirty="0" smtClean="0">
                <a:hlinkClick r:id="rId8"/>
              </a:rPr>
              <a:t>%C5%A1e.jpg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1341</TotalTime>
  <Words>485</Words>
  <Application>Microsoft Office PowerPoint</Application>
  <PresentationFormat>Předvádění na obrazovce (4:3)</PresentationFormat>
  <Paragraphs>140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O trzích, placení  a platidlech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Chlumec nad Cidlinou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Přicházejí  Slované</dc:title>
  <dc:creator>ZŠP</dc:creator>
  <cp:lastModifiedBy>PC</cp:lastModifiedBy>
  <cp:revision>115</cp:revision>
  <dcterms:created xsi:type="dcterms:W3CDTF">2011-09-08T18:14:33Z</dcterms:created>
  <dcterms:modified xsi:type="dcterms:W3CDTF">2012-03-13T10:56:48Z</dcterms:modified>
</cp:coreProperties>
</file>