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89" r:id="rId4"/>
    <p:sldId id="290" r:id="rId5"/>
    <p:sldId id="292" r:id="rId6"/>
    <p:sldId id="293" r:id="rId7"/>
    <p:sldId id="294" r:id="rId8"/>
    <p:sldId id="295" r:id="rId9"/>
    <p:sldId id="297" r:id="rId10"/>
    <p:sldId id="296" r:id="rId11"/>
    <p:sldId id="298" r:id="rId12"/>
    <p:sldId id="299" r:id="rId13"/>
    <p:sldId id="302" r:id="rId14"/>
    <p:sldId id="300" r:id="rId15"/>
    <p:sldId id="304" r:id="rId16"/>
    <p:sldId id="307" r:id="rId17"/>
    <p:sldId id="306" r:id="rId18"/>
    <p:sldId id="305" r:id="rId19"/>
    <p:sldId id="291" r:id="rId20"/>
    <p:sldId id="301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6912" autoAdjust="0"/>
    <p:restoredTop sz="89247" autoAdjust="0"/>
  </p:normalViewPr>
  <p:slideViewPr>
    <p:cSldViewPr>
      <p:cViewPr>
        <p:scale>
          <a:sx n="71" d="100"/>
          <a:sy n="71" d="100"/>
        </p:scale>
        <p:origin x="-46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B16C387-4387-48CB-A6FF-BC6812F191AE}" type="datetimeFigureOut">
              <a:rPr lang="cs-CZ" smtClean="0"/>
              <a:pPr/>
              <a:t>8.5.2012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A99E815-0B57-4E79-B36A-FA74149B54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zoom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16C387-4387-48CB-A6FF-BC6812F191AE}" type="datetimeFigureOut">
              <a:rPr lang="cs-CZ" smtClean="0"/>
              <a:pPr/>
              <a:t>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99E815-0B57-4E79-B36A-FA74149B54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B16C387-4387-48CB-A6FF-BC6812F191AE}" type="datetimeFigureOut">
              <a:rPr lang="cs-CZ" smtClean="0"/>
              <a:pPr/>
              <a:t>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CA99E815-0B57-4E79-B36A-FA74149B54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zoom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16C387-4387-48CB-A6FF-BC6812F191AE}" type="datetimeFigureOut">
              <a:rPr lang="cs-CZ" smtClean="0"/>
              <a:pPr/>
              <a:t>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99E815-0B57-4E79-B36A-FA74149B54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16C387-4387-48CB-A6FF-BC6812F191AE}" type="datetimeFigureOut">
              <a:rPr lang="cs-CZ" smtClean="0"/>
              <a:pPr/>
              <a:t>8.5.2012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99E815-0B57-4E79-B36A-FA74149B54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16C387-4387-48CB-A6FF-BC6812F191AE}" type="datetimeFigureOut">
              <a:rPr lang="cs-CZ" smtClean="0"/>
              <a:pPr/>
              <a:t>8.5.2012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99E815-0B57-4E79-B36A-FA74149B54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B16C387-4387-48CB-A6FF-BC6812F191AE}" type="datetimeFigureOut">
              <a:rPr lang="cs-CZ" smtClean="0"/>
              <a:pPr/>
              <a:t>8.5.2012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99E815-0B57-4E79-B36A-FA74149B54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16C387-4387-48CB-A6FF-BC6812F191AE}" type="datetimeFigureOut">
              <a:rPr lang="cs-CZ" smtClean="0"/>
              <a:pPr/>
              <a:t>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99E815-0B57-4E79-B36A-FA74149B54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16C387-4387-48CB-A6FF-BC6812F191AE}" type="datetimeFigureOut">
              <a:rPr lang="cs-CZ" smtClean="0"/>
              <a:pPr/>
              <a:t>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99E815-0B57-4E79-B36A-FA74149B543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zoom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16C387-4387-48CB-A6FF-BC6812F191AE}" type="datetimeFigureOut">
              <a:rPr lang="cs-CZ" smtClean="0"/>
              <a:pPr/>
              <a:t>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99E815-0B57-4E79-B36A-FA74149B54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1B16C387-4387-48CB-A6FF-BC6812F191AE}" type="datetimeFigureOut">
              <a:rPr lang="cs-CZ" smtClean="0"/>
              <a:pPr/>
              <a:t>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A99E815-0B57-4E79-B36A-FA74149B54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 dir="in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1B16C387-4387-48CB-A6FF-BC6812F191AE}" type="datetimeFigureOut">
              <a:rPr lang="cs-CZ" smtClean="0"/>
              <a:pPr/>
              <a:t>8.5.2012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CA99E815-0B57-4E79-B36A-FA74149B543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zoom dir="in"/>
  </p:transition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ceskatelevize.cz/porady/10177109865-dejiny-udatneho-ceskeho-naroda/208552116230043-husite-v-boji-za-pravdu/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jcnews.cz/wp-content/uploads/2011/04/jcnews-Jan-%C5%BDi%C5%BEka-z-Trocnova.jpg" TargetMode="External"/><Relationship Id="rId3" Type="http://schemas.openxmlformats.org/officeDocument/2006/relationships/hyperlink" Target="http://svatosovi.bloguje.cz/img/imgp3937.jpg" TargetMode="External"/><Relationship Id="rId7" Type="http://schemas.openxmlformats.org/officeDocument/2006/relationships/hyperlink" Target="http://mojemesto.sedmicka.cz/data/image/mesta/tabor/Tabor_1800.jpg" TargetMode="External"/><Relationship Id="rId2" Type="http://schemas.openxmlformats.org/officeDocument/2006/relationships/hyperlink" Target="http://www.husitstvi.cz/pic/forum/prapor3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upload.wikimedia.org/wikipedia/commons/2/24/Liebscher,_Adolf_-_Svr%C5%BEen%C3%AD_kon%C5%A1el%C5%AF_s_Novom%C4%9Bstsk%C3%A9_radnice_30._%C4%8Dervence_1419.jpg" TargetMode="External"/><Relationship Id="rId11" Type="http://schemas.openxmlformats.org/officeDocument/2006/relationships/hyperlink" Target="http://img.blesk.cz/img/1/full/30261-img-import.jpg" TargetMode="External"/><Relationship Id="rId5" Type="http://schemas.openxmlformats.org/officeDocument/2006/relationships/hyperlink" Target="http://upload.wikimedia.org/wikipedia/commons/5/57/Karel_Svoboda_Defenestrace.jpg" TargetMode="External"/><Relationship Id="rId10" Type="http://schemas.openxmlformats.org/officeDocument/2006/relationships/hyperlink" Target="http://rany-stredovek.ic.cz/img/vrcholny-stredovek/big/eliska-premyslovna.jpg" TargetMode="External"/><Relationship Id="rId4" Type="http://schemas.openxmlformats.org/officeDocument/2006/relationships/hyperlink" Target="http://nd01.jxs.cz/204/333/6d7e8e71bd_5411969_o2.jpg" TargetMode="External"/><Relationship Id="rId9" Type="http://schemas.openxmlformats.org/officeDocument/2006/relationships/hyperlink" Target="http://www.ceskyduchodce.cz/wp-%20content/uploads/2011/02/janlucemb.gif" TargetMode="Externa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files.stredoveke-mince.webnode.cz/200000074-69f9c6af41/g10.jpg" TargetMode="External"/><Relationship Id="rId3" Type="http://schemas.openxmlformats.org/officeDocument/2006/relationships/hyperlink" Target="http://malotridka.ic.cz/gallery/historie95.jpg" TargetMode="External"/><Relationship Id="rId7" Type="http://schemas.openxmlformats.org/officeDocument/2006/relationships/hyperlink" Target="http://www.narmyslenka.cz/image/200706222330_korsriddare.jpg" TargetMode="External"/><Relationship Id="rId2" Type="http://schemas.openxmlformats.org/officeDocument/2006/relationships/hyperlink" Target="http://www.muzeumkarlovamostu.cz/files/Vaclav%20IV%20-%20socha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upload.wikimedia.org/wikipedia/commons/0/05/Adolf_Liebscher_-_Bitva_na_ho%C5%99e_V%C3%ADtkov%C4%9B_dne_14._%C4%8Dervence_roku_1420.jpg" TargetMode="External"/><Relationship Id="rId5" Type="http://schemas.openxmlformats.org/officeDocument/2006/relationships/hyperlink" Target="http://upload.wikimedia.org/wikipedia/commons/1/10/Die_deutschen_Kaiser_Siegmund.jpg" TargetMode="External"/><Relationship Id="rId4" Type="http://schemas.openxmlformats.org/officeDocument/2006/relationships/hyperlink" Target="http://malotridka.ic.cz/gallery/historie93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NÁZEV ŠKOLY: Speciální základní škola, Chlumec nad Cidlinou, Smetanova 123</a:t>
            </a:r>
          </a:p>
          <a:p>
            <a:pPr fontAlgn="t"/>
            <a:r>
              <a:rPr lang="cs-CZ" b="1" dirty="0" smtClean="0"/>
              <a:t>AUTOR: Dana Vítková</a:t>
            </a:r>
          </a:p>
          <a:p>
            <a:pPr fontAlgn="t"/>
            <a:r>
              <a:rPr lang="cs-CZ" dirty="0" smtClean="0"/>
              <a:t>NÁZEV: VY_32_INOVACE_178_ Začátek husitských válek</a:t>
            </a:r>
          </a:p>
          <a:p>
            <a:pPr fontAlgn="t"/>
            <a:r>
              <a:rPr lang="cs-CZ" dirty="0" smtClean="0"/>
              <a:t>TÉMA: STŘEDOVĚK</a:t>
            </a:r>
          </a:p>
          <a:p>
            <a:pPr lvl="0" fontAlgn="t"/>
            <a:r>
              <a:rPr lang="cs-CZ" dirty="0" smtClean="0"/>
              <a:t>ČÍSLO PROJEKTU: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CZ.1.07/1.4.00/21.2598</a:t>
            </a:r>
          </a:p>
          <a:p>
            <a:pPr fontAlgn="t"/>
            <a:endParaRPr lang="cs-CZ" dirty="0" smtClean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4857760"/>
            <a:ext cx="6096000" cy="149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764704"/>
            <a:ext cx="7848872" cy="2357454"/>
          </a:xfrm>
        </p:spPr>
        <p:txBody>
          <a:bodyPr/>
          <a:lstStyle/>
          <a:p>
            <a:r>
              <a:rPr lang="cs-CZ" dirty="0" smtClean="0"/>
              <a:t>ZAČÁTEK HUSITSKÝCH VÁLEK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Obdélník 1"/>
          <p:cNvSpPr>
            <a:spLocks noChangeArrowheads="1"/>
          </p:cNvSpPr>
          <p:nvPr/>
        </p:nvSpPr>
        <p:spPr bwMode="auto">
          <a:xfrm>
            <a:off x="2286000" y="692696"/>
            <a:ext cx="19669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600" dirty="0">
                <a:latin typeface="Times New Roman" pitchFamily="18" charset="0"/>
                <a:cs typeface="Times New Roman" pitchFamily="18" charset="0"/>
              </a:rPr>
              <a:t>Anotace: </a:t>
            </a:r>
          </a:p>
        </p:txBody>
      </p:sp>
      <p:sp>
        <p:nvSpPr>
          <p:cNvPr id="11267" name="Obdélník 2"/>
          <p:cNvSpPr>
            <a:spLocks noChangeArrowheads="1"/>
          </p:cNvSpPr>
          <p:nvPr/>
        </p:nvSpPr>
        <p:spPr bwMode="auto">
          <a:xfrm>
            <a:off x="395536" y="1496973"/>
            <a:ext cx="7495232" cy="452431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3600" dirty="0">
                <a:latin typeface="Times New Roman" pitchFamily="18" charset="0"/>
                <a:cs typeface="Times New Roman" pitchFamily="18" charset="0"/>
              </a:rPr>
              <a:t>Tato prezentace je určena pro žáky  </a:t>
            </a:r>
          </a:p>
          <a:p>
            <a:r>
              <a:rPr lang="cs-CZ" sz="3600" dirty="0">
                <a:latin typeface="Times New Roman" pitchFamily="18" charset="0"/>
                <a:cs typeface="Times New Roman" pitchFamily="18" charset="0"/>
              </a:rPr>
              <a:t>7. ročníku ZŠP. </a:t>
            </a:r>
          </a:p>
          <a:p>
            <a:r>
              <a:rPr lang="cs-CZ" sz="3600" dirty="0">
                <a:latin typeface="Times New Roman" pitchFamily="18" charset="0"/>
                <a:cs typeface="Times New Roman" pitchFamily="18" charset="0"/>
              </a:rPr>
              <a:t>Jejím cílem je seznámit 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žáky s tím, jak si počínali husité po upálení Jana Husa, co je symbolem husitů, co je přijímání „ pod obojí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“ a začátkem husitských válek. Součástí je i křížovka </a:t>
            </a:r>
          </a:p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k procvičení učiva.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65427" y="908720"/>
            <a:ext cx="8007577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Zpráva o upálení Mistra Jana Husa </a:t>
            </a:r>
          </a:p>
          <a:p>
            <a:r>
              <a:rPr lang="cs-CZ" sz="3200" dirty="0" smtClean="0"/>
              <a:t>vyvolala bouře u jeho stoupenců – husitů.</a:t>
            </a:r>
          </a:p>
          <a:p>
            <a:r>
              <a:rPr lang="cs-CZ" sz="3200" dirty="0" smtClean="0"/>
              <a:t>Rozzlobení husité vypalovali kláštery, fary,</a:t>
            </a:r>
          </a:p>
          <a:p>
            <a:r>
              <a:rPr lang="cs-CZ" sz="3200" dirty="0" smtClean="0"/>
              <a:t>ubíjeli mnichy, kněze.</a:t>
            </a:r>
          </a:p>
          <a:p>
            <a:endParaRPr lang="cs-CZ" sz="3200" dirty="0" smtClean="0"/>
          </a:p>
          <a:p>
            <a:r>
              <a:rPr lang="cs-CZ" sz="3200" dirty="0" smtClean="0"/>
              <a:t>Symbolem husitského boje se stal KALICH.</a:t>
            </a:r>
            <a:endParaRPr lang="cs-CZ" sz="32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 l="5621" b="12434"/>
          <a:stretch>
            <a:fillRect/>
          </a:stretch>
        </p:blipFill>
        <p:spPr bwMode="auto">
          <a:xfrm>
            <a:off x="2339752" y="3933056"/>
            <a:ext cx="3096344" cy="2766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548680"/>
            <a:ext cx="8077852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Při bohoslužbě, svatém </a:t>
            </a:r>
            <a:r>
              <a:rPr lang="cs-CZ" sz="3200" dirty="0" smtClean="0"/>
              <a:t>přijímání, </a:t>
            </a:r>
            <a:r>
              <a:rPr lang="cs-CZ" sz="3200" dirty="0" smtClean="0"/>
              <a:t>podávali</a:t>
            </a:r>
          </a:p>
          <a:p>
            <a:r>
              <a:rPr lang="cs-CZ" sz="3200" dirty="0" smtClean="0"/>
              <a:t>husitští kněží věřícím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hostie – tenké kolečko chleba, </a:t>
            </a:r>
            <a:r>
              <a:rPr lang="cs-CZ" sz="3200" dirty="0" smtClean="0"/>
              <a:t> </a:t>
            </a:r>
            <a:endParaRPr lang="cs-CZ" sz="3200" dirty="0" smtClean="0"/>
          </a:p>
          <a:p>
            <a:r>
              <a:rPr lang="cs-CZ" sz="3200" dirty="0" smtClean="0"/>
              <a:t>              označuje tělo Ježíše Krista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doušek vína z kalicha – </a:t>
            </a:r>
          </a:p>
          <a:p>
            <a:r>
              <a:rPr lang="cs-CZ" sz="3200" dirty="0" smtClean="0"/>
              <a:t>              označuje krev Ježíše </a:t>
            </a:r>
            <a:r>
              <a:rPr lang="cs-CZ" sz="3200" dirty="0" smtClean="0"/>
              <a:t>Krista</a:t>
            </a:r>
          </a:p>
          <a:p>
            <a:endParaRPr lang="cs-CZ" sz="3200" dirty="0" smtClean="0"/>
          </a:p>
          <a:p>
            <a:r>
              <a:rPr lang="cs-CZ" sz="3200" dirty="0" smtClean="0"/>
              <a:t>Říkalo se tomu přijímání POD </a:t>
            </a:r>
            <a:r>
              <a:rPr lang="cs-CZ" sz="3200" dirty="0" smtClean="0"/>
              <a:t>OBOJÍ</a:t>
            </a:r>
          </a:p>
          <a:p>
            <a:r>
              <a:rPr lang="cs-CZ" sz="3200" dirty="0" smtClean="0"/>
              <a:t>a </a:t>
            </a:r>
            <a:r>
              <a:rPr lang="cs-CZ" sz="3200" dirty="0" smtClean="0"/>
              <a:t>vyjadřovalo, </a:t>
            </a:r>
            <a:r>
              <a:rPr lang="cs-CZ" sz="3200" dirty="0" smtClean="0"/>
              <a:t>že </a:t>
            </a:r>
          </a:p>
          <a:p>
            <a:r>
              <a:rPr lang="cs-CZ" sz="3200" dirty="0" smtClean="0"/>
              <a:t>před </a:t>
            </a:r>
            <a:r>
              <a:rPr lang="cs-CZ" sz="3200" dirty="0" smtClean="0"/>
              <a:t>bohem </a:t>
            </a:r>
          </a:p>
          <a:p>
            <a:r>
              <a:rPr lang="cs-CZ" sz="3200" dirty="0" smtClean="0"/>
              <a:t>jsou si všichni rovni.</a:t>
            </a:r>
            <a:endParaRPr lang="cs-CZ" sz="32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4476750"/>
            <a:ext cx="2232248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440"/>
                            </p:stCondLst>
                            <p:childTnLst>
                              <p:par>
                                <p:cTn id="11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80"/>
                            </p:stCondLst>
                            <p:childTnLst>
                              <p:par>
                                <p:cTn id="14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692696"/>
            <a:ext cx="730841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Po Husovi se stal oblíbeným kazatelem</a:t>
            </a:r>
          </a:p>
          <a:p>
            <a:r>
              <a:rPr lang="cs-CZ" sz="3200" dirty="0" smtClean="0"/>
              <a:t>JAN ŽELIVSKÝ.</a:t>
            </a:r>
            <a:endParaRPr lang="cs-CZ" sz="32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1484784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988840"/>
            <a:ext cx="4325466" cy="324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539552" y="5445224"/>
            <a:ext cx="673613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Kázal v chrámu Panny Marie Sněžné</a:t>
            </a:r>
          </a:p>
          <a:p>
            <a:r>
              <a:rPr lang="cs-CZ" sz="3200" dirty="0" smtClean="0"/>
              <a:t>na Novém Městě pražském.</a:t>
            </a:r>
            <a:endParaRPr lang="cs-CZ" sz="3200" dirty="0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260648"/>
            <a:ext cx="6968574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30. července 1419 se datuje začátek</a:t>
            </a:r>
          </a:p>
          <a:p>
            <a:r>
              <a:rPr lang="cs-CZ" sz="3200" dirty="0" smtClean="0"/>
              <a:t>husitských válek.</a:t>
            </a:r>
          </a:p>
          <a:p>
            <a:r>
              <a:rPr lang="cs-CZ" sz="3200" dirty="0" smtClean="0"/>
              <a:t>V tento den dav husitů </a:t>
            </a:r>
            <a:r>
              <a:rPr lang="cs-CZ" sz="3200" dirty="0" smtClean="0"/>
              <a:t>svrhl </a:t>
            </a:r>
            <a:r>
              <a:rPr lang="cs-CZ" sz="3200" dirty="0" smtClean="0"/>
              <a:t>konšely </a:t>
            </a:r>
          </a:p>
          <a:p>
            <a:r>
              <a:rPr lang="cs-CZ" sz="3200" dirty="0" smtClean="0"/>
              <a:t>z oken novoměstské radnice.</a:t>
            </a:r>
            <a:endParaRPr lang="cs-CZ" sz="32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2348880"/>
            <a:ext cx="5191125" cy="431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76946" y="2348880"/>
            <a:ext cx="2795454" cy="4325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320"/>
                            </p:stCondLst>
                            <p:childTnLst>
                              <p:par>
                                <p:cTn id="8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260648"/>
            <a:ext cx="7907934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Na jaře roku 1420 husité </a:t>
            </a:r>
            <a:r>
              <a:rPr lang="cs-CZ" sz="2800" dirty="0" smtClean="0"/>
              <a:t>postavili </a:t>
            </a:r>
          </a:p>
          <a:p>
            <a:r>
              <a:rPr lang="cs-CZ" sz="2800" dirty="0" smtClean="0"/>
              <a:t>město Tábor</a:t>
            </a:r>
            <a:r>
              <a:rPr lang="cs-CZ" sz="2800" dirty="0" smtClean="0"/>
              <a:t>,</a:t>
            </a:r>
          </a:p>
          <a:p>
            <a:r>
              <a:rPr lang="cs-CZ" sz="2800" dirty="0" smtClean="0"/>
              <a:t>kde společně hospodařili, připravovali se k boji.</a:t>
            </a:r>
          </a:p>
          <a:p>
            <a:r>
              <a:rPr lang="cs-CZ" sz="2800" dirty="0" smtClean="0"/>
              <a:t>V čele husitských bojovníků stál hejtman </a:t>
            </a:r>
          </a:p>
          <a:p>
            <a:r>
              <a:rPr lang="cs-CZ" sz="2800" dirty="0" smtClean="0"/>
              <a:t>                         JAN ŽIŽKA.</a:t>
            </a:r>
            <a:endParaRPr lang="cs-CZ" sz="28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3212976"/>
            <a:ext cx="5181600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6674" y="2492896"/>
            <a:ext cx="2691710" cy="4149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800"/>
                            </p:stCondLst>
                            <p:childTnLst>
                              <p:par>
                                <p:cTn id="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Zástupný symbol pro obsah 2"/>
          <p:cNvSpPr>
            <a:spLocks noGrp="1"/>
          </p:cNvSpPr>
          <p:nvPr>
            <p:ph idx="1"/>
          </p:nvPr>
        </p:nvSpPr>
        <p:spPr>
          <a:xfrm>
            <a:off x="251520" y="692696"/>
            <a:ext cx="8355905" cy="6453187"/>
          </a:xfrm>
        </p:spPr>
        <p:txBody>
          <a:bodyPr rtlCol="0">
            <a:normAutofit fontScale="92500" lnSpcReduction="100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cs-CZ" sz="2800" b="1" dirty="0" smtClean="0">
                <a:solidFill>
                  <a:srgbClr val="C00000"/>
                </a:solidFill>
              </a:rPr>
              <a:t> </a:t>
            </a:r>
          </a:p>
          <a:p>
            <a:pPr marL="274320" indent="-274320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cs-CZ" sz="2800" b="1" dirty="0" smtClean="0">
              <a:solidFill>
                <a:srgbClr val="C00000"/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cs-CZ" sz="2800" b="1" dirty="0" smtClean="0">
              <a:solidFill>
                <a:srgbClr val="C00000"/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cs-CZ" sz="2800" b="1" dirty="0" smtClean="0">
                <a:solidFill>
                  <a:srgbClr val="C00000"/>
                </a:solidFill>
              </a:rPr>
              <a:t> </a:t>
            </a:r>
          </a:p>
          <a:p>
            <a:pPr marL="274320" indent="-274320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cs-CZ" sz="2800" b="1" dirty="0" smtClean="0">
                <a:solidFill>
                  <a:srgbClr val="C00000"/>
                </a:solidFill>
              </a:rPr>
              <a:t>  </a:t>
            </a:r>
            <a:r>
              <a:rPr lang="cs-CZ" sz="2800" b="1" dirty="0" smtClean="0">
                <a:solidFill>
                  <a:srgbClr val="C00000"/>
                </a:solidFill>
              </a:rPr>
              <a:t>       </a:t>
            </a:r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Jan </a:t>
            </a:r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Lucemburský</a:t>
            </a: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+ </a:t>
            </a:r>
            <a:r>
              <a:rPr lang="cs-CZ" sz="28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Eliška </a:t>
            </a:r>
            <a:r>
              <a:rPr lang="cs-CZ" sz="28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Přemyslovna</a:t>
            </a:r>
          </a:p>
          <a:p>
            <a:pPr marL="274320" indent="-274320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cs-CZ" sz="2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274320" indent="-274320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cs-CZ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                         </a:t>
            </a:r>
            <a:r>
              <a:rPr lang="cs-CZ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</a:t>
            </a:r>
            <a:r>
              <a:rPr lang="cs-CZ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↓</a:t>
            </a:r>
          </a:p>
          <a:p>
            <a:pPr marL="274320" indent="-274320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                   </a:t>
            </a: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</a:t>
            </a:r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Karel IV</a:t>
            </a:r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pPr marL="274320" indent="-274320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cs-CZ" sz="2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</a:t>
            </a:r>
            <a:r>
              <a:rPr lang="cs-CZ" sz="28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Blanka z </a:t>
            </a:r>
            <a:r>
              <a:rPr lang="cs-CZ" sz="2800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Valois</a:t>
            </a:r>
            <a:r>
              <a:rPr lang="cs-CZ" sz="28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Anna Falcká</a:t>
            </a:r>
            <a:endParaRPr lang="cs-CZ" sz="2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cs-CZ" sz="28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Anna </a:t>
            </a:r>
            <a:r>
              <a:rPr lang="cs-CZ" sz="2800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Svídnická</a:t>
            </a:r>
            <a:r>
              <a:rPr lang="cs-CZ" sz="28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Eliška Pomořanská</a:t>
            </a:r>
            <a:endParaRPr lang="cs-CZ" sz="2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274320" indent="-274320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         ↓                 </a:t>
            </a: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↓                </a:t>
            </a:r>
            <a:r>
              <a:rPr lang="cs-CZ" sz="2800" dirty="0" smtClean="0">
                <a:solidFill>
                  <a:srgbClr val="C00000"/>
                </a:solidFill>
              </a:rPr>
              <a:t> </a:t>
            </a:r>
            <a:r>
              <a:rPr lang="cs-CZ" sz="2800" dirty="0" smtClean="0">
                <a:solidFill>
                  <a:srgbClr val="C00000"/>
                </a:solidFill>
              </a:rPr>
              <a:t>↘</a:t>
            </a:r>
          </a:p>
          <a:p>
            <a:pPr marL="274320" indent="-274320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cs-CZ" sz="3500" dirty="0" smtClean="0">
                <a:solidFill>
                  <a:srgbClr val="C00000"/>
                </a:solidFill>
              </a:rPr>
              <a:t>    </a:t>
            </a:r>
            <a:r>
              <a:rPr lang="cs-CZ" sz="3500" b="1" dirty="0" smtClean="0">
                <a:solidFill>
                  <a:srgbClr val="C00000"/>
                </a:solidFill>
              </a:rPr>
              <a:t>Václav </a:t>
            </a:r>
            <a:r>
              <a:rPr lang="cs-CZ" sz="3500" b="1" dirty="0" smtClean="0">
                <a:solidFill>
                  <a:srgbClr val="C00000"/>
                </a:solidFill>
              </a:rPr>
              <a:t>IV.  </a:t>
            </a:r>
            <a:r>
              <a:rPr lang="cs-CZ" sz="3500" b="1" dirty="0" smtClean="0">
                <a:solidFill>
                  <a:srgbClr val="C00000"/>
                </a:solidFill>
              </a:rPr>
              <a:t>  </a:t>
            </a:r>
            <a:r>
              <a:rPr lang="cs-CZ" sz="2800" b="1" dirty="0" smtClean="0">
                <a:solidFill>
                  <a:srgbClr val="C00000"/>
                </a:solidFill>
              </a:rPr>
              <a:t>Zikmund </a:t>
            </a:r>
            <a:r>
              <a:rPr lang="cs-CZ" sz="2800" dirty="0" smtClean="0">
                <a:solidFill>
                  <a:srgbClr val="C00000"/>
                </a:solidFill>
              </a:rPr>
              <a:t>  </a:t>
            </a:r>
            <a:r>
              <a:rPr lang="cs-CZ" sz="2800" dirty="0" smtClean="0">
                <a:solidFill>
                  <a:srgbClr val="C00000"/>
                </a:solidFill>
              </a:rPr>
              <a:t>   Jan </a:t>
            </a:r>
            <a:r>
              <a:rPr lang="cs-CZ" sz="2800" dirty="0" smtClean="0">
                <a:solidFill>
                  <a:srgbClr val="C00000"/>
                </a:solidFill>
              </a:rPr>
              <a:t>Zhořelecký</a:t>
            </a:r>
          </a:p>
          <a:p>
            <a:pPr marL="274320" indent="-274320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cs-CZ" sz="2800" dirty="0" smtClean="0">
                <a:solidFill>
                  <a:srgbClr val="C00000"/>
                </a:solidFill>
              </a:rPr>
              <a:t>                                            </a:t>
            </a:r>
            <a:r>
              <a:rPr lang="cs-CZ" sz="2800" dirty="0" smtClean="0">
                <a:solidFill>
                  <a:srgbClr val="C00000"/>
                </a:solidFill>
              </a:rPr>
              <a:t>        </a:t>
            </a:r>
            <a:endParaRPr lang="cs-CZ" sz="2800" dirty="0" smtClean="0">
              <a:solidFill>
                <a:srgbClr val="C00000"/>
              </a:solidFill>
            </a:endParaRPr>
          </a:p>
          <a:p>
            <a:pPr marL="274320" indent="-274320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cs-CZ" sz="2800" dirty="0" smtClean="0"/>
              <a:t>                             </a:t>
            </a: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 r="3333" b="-267"/>
          <a:stretch>
            <a:fillRect/>
          </a:stretch>
        </p:blipFill>
        <p:spPr bwMode="auto">
          <a:xfrm>
            <a:off x="1259632" y="188640"/>
            <a:ext cx="1512168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 r="-4077" b="10835"/>
          <a:stretch>
            <a:fillRect/>
          </a:stretch>
        </p:blipFill>
        <p:spPr bwMode="auto">
          <a:xfrm>
            <a:off x="4302901" y="476672"/>
            <a:ext cx="1565243" cy="1777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 cstate="print"/>
          <a:srcRect r="6897" b="13793"/>
          <a:stretch>
            <a:fillRect/>
          </a:stretch>
        </p:blipFill>
        <p:spPr bwMode="auto">
          <a:xfrm>
            <a:off x="6156176" y="2852936"/>
            <a:ext cx="1296144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2000" fill="hold"/>
                                        <p:tgtEl>
                                          <p:spTgt spid="614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7038" y="404664"/>
            <a:ext cx="6667210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V této době vládl v českých zemích</a:t>
            </a:r>
          </a:p>
          <a:p>
            <a:r>
              <a:rPr lang="cs-CZ" sz="3200" dirty="0" smtClean="0"/>
              <a:t>syn císaře Karla IV.  VÁCLAV IV.</a:t>
            </a:r>
          </a:p>
          <a:p>
            <a:endParaRPr lang="cs-CZ" sz="3200" dirty="0" smtClean="0"/>
          </a:p>
          <a:p>
            <a:r>
              <a:rPr lang="cs-CZ" sz="3200" dirty="0" smtClean="0"/>
              <a:t>Václav byl milován</a:t>
            </a:r>
          </a:p>
          <a:p>
            <a:r>
              <a:rPr lang="cs-CZ" sz="3200" dirty="0" smtClean="0"/>
              <a:t>m</a:t>
            </a:r>
            <a:r>
              <a:rPr lang="cs-CZ" sz="3200" dirty="0" smtClean="0"/>
              <a:t>ezi lidem a měšťany, </a:t>
            </a:r>
          </a:p>
          <a:p>
            <a:r>
              <a:rPr lang="cs-CZ" sz="3200" dirty="0" smtClean="0"/>
              <a:t>neměli ho rádi páni.</a:t>
            </a:r>
          </a:p>
          <a:p>
            <a:r>
              <a:rPr lang="cs-CZ" sz="3200" smtClean="0"/>
              <a:t>Václav IV. </a:t>
            </a:r>
            <a:r>
              <a:rPr lang="cs-CZ" sz="3200" dirty="0" smtClean="0"/>
              <a:t>neměl v lásce</a:t>
            </a:r>
          </a:p>
          <a:p>
            <a:r>
              <a:rPr lang="cs-CZ" sz="3200" dirty="0" smtClean="0"/>
              <a:t>v</a:t>
            </a:r>
            <a:r>
              <a:rPr lang="cs-CZ" sz="3200" dirty="0" smtClean="0"/>
              <a:t>ysoké církevní hodnostáře.</a:t>
            </a:r>
          </a:p>
          <a:p>
            <a:r>
              <a:rPr lang="cs-CZ" sz="3200" dirty="0" smtClean="0"/>
              <a:t> </a:t>
            </a:r>
          </a:p>
          <a:p>
            <a:r>
              <a:rPr lang="cs-CZ" sz="3200" dirty="0" smtClean="0"/>
              <a:t> </a:t>
            </a:r>
            <a:endParaRPr lang="cs-CZ" sz="3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36418" y="2060848"/>
            <a:ext cx="264795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07504" y="1628800"/>
            <a:ext cx="3868367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Husitům byl zprvu </a:t>
            </a:r>
          </a:p>
          <a:p>
            <a:r>
              <a:rPr lang="cs-CZ" sz="3200" dirty="0" smtClean="0"/>
              <a:t>nakloněn, když však</a:t>
            </a:r>
          </a:p>
          <a:p>
            <a:r>
              <a:rPr lang="cs-CZ" sz="3200" dirty="0" smtClean="0"/>
              <a:t>husité začali ničit </a:t>
            </a:r>
          </a:p>
          <a:p>
            <a:r>
              <a:rPr lang="cs-CZ" sz="3200" dirty="0" smtClean="0"/>
              <a:t>k</a:t>
            </a:r>
            <a:r>
              <a:rPr lang="cs-CZ" sz="3200" dirty="0" smtClean="0"/>
              <a:t>láštery a vyhánět </a:t>
            </a:r>
          </a:p>
          <a:p>
            <a:r>
              <a:rPr lang="cs-CZ" sz="3200" dirty="0" smtClean="0"/>
              <a:t>k</a:t>
            </a:r>
            <a:r>
              <a:rPr lang="cs-CZ" sz="3200" dirty="0" smtClean="0"/>
              <a:t>něze, vystoupil </a:t>
            </a:r>
          </a:p>
          <a:p>
            <a:r>
              <a:rPr lang="cs-CZ" sz="3200" dirty="0" smtClean="0"/>
              <a:t>p</a:t>
            </a:r>
            <a:r>
              <a:rPr lang="cs-CZ" sz="3200" dirty="0" smtClean="0"/>
              <a:t>roti nim.</a:t>
            </a:r>
            <a:endParaRPr lang="cs-CZ" sz="32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836712"/>
            <a:ext cx="3930261" cy="576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76672"/>
            <a:ext cx="7383753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Když se Václav IV. v červenci 1419</a:t>
            </a:r>
          </a:p>
          <a:p>
            <a:r>
              <a:rPr lang="cs-CZ" sz="3200" dirty="0" smtClean="0"/>
              <a:t>dozvěděl o tom, co se stalo před</a:t>
            </a:r>
          </a:p>
          <a:p>
            <a:r>
              <a:rPr lang="cs-CZ" sz="3200" dirty="0" smtClean="0"/>
              <a:t>n</a:t>
            </a:r>
            <a:r>
              <a:rPr lang="cs-CZ" sz="3200" dirty="0" smtClean="0"/>
              <a:t>ovoměstskou radnicí, rozzlobil se tak,</a:t>
            </a:r>
          </a:p>
          <a:p>
            <a:r>
              <a:rPr lang="cs-CZ" sz="3200" dirty="0" smtClean="0"/>
              <a:t>že to u něj vyvolalo záchvat mozkové </a:t>
            </a:r>
          </a:p>
          <a:p>
            <a:r>
              <a:rPr lang="cs-CZ" sz="3200" dirty="0" smtClean="0"/>
              <a:t>mrtvice a zemřel.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3212976"/>
            <a:ext cx="4458072" cy="3259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476672"/>
            <a:ext cx="80648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/>
              <a:t>Papež vyhlásil proti </a:t>
            </a:r>
            <a:r>
              <a:rPr lang="cs-CZ" sz="2800" dirty="0" smtClean="0"/>
              <a:t>Čechům křižáckou výpravu.</a:t>
            </a:r>
            <a:endParaRPr lang="cs-CZ" sz="2800" dirty="0" smtClean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3068960"/>
            <a:ext cx="4991100" cy="340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988840"/>
            <a:ext cx="3425524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323528" y="980728"/>
            <a:ext cx="7560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Křižácké výpravy vyhlašovala církev proti pohanům nebo kacířům.</a:t>
            </a:r>
            <a:endParaRPr lang="cs-CZ" sz="2400" dirty="0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476672"/>
            <a:ext cx="77048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/>
              <a:t>Císař Zikmund, Václavův </a:t>
            </a:r>
            <a:r>
              <a:rPr lang="cs-CZ" sz="3200" dirty="0" smtClean="0"/>
              <a:t>bratr, </a:t>
            </a:r>
            <a:endParaRPr lang="cs-CZ" sz="3200" dirty="0" smtClean="0"/>
          </a:p>
          <a:p>
            <a:r>
              <a:rPr lang="cs-CZ" sz="3200" dirty="0" smtClean="0"/>
              <a:t>se postavil do </a:t>
            </a:r>
            <a:r>
              <a:rPr lang="cs-CZ" sz="3200" dirty="0" smtClean="0"/>
              <a:t>čela této </a:t>
            </a:r>
            <a:r>
              <a:rPr lang="cs-CZ" sz="3200" dirty="0" smtClean="0"/>
              <a:t>křižácké </a:t>
            </a:r>
            <a:r>
              <a:rPr lang="cs-CZ" sz="3200" dirty="0" smtClean="0"/>
              <a:t>výpravy.</a:t>
            </a:r>
            <a:endParaRPr lang="cs-CZ" sz="32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772816"/>
            <a:ext cx="2476500" cy="421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1988840"/>
            <a:ext cx="5257800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4067944" y="6237312"/>
            <a:ext cx="7425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hlinkClick r:id="rId4"/>
              </a:rPr>
              <a:t>video</a:t>
            </a:r>
            <a:endParaRPr lang="cs-CZ" dirty="0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Přiřaď události k letopočtům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57600" lvl="8" indent="0">
              <a:buNone/>
            </a:pPr>
            <a:r>
              <a:rPr lang="cs-CZ" dirty="0" smtClean="0"/>
              <a:t>	</a:t>
            </a:r>
            <a:endParaRPr lang="cs-CZ" dirty="0"/>
          </a:p>
        </p:txBody>
      </p:sp>
      <p:sp>
        <p:nvSpPr>
          <p:cNvPr id="6" name="Šipka dolů 5"/>
          <p:cNvSpPr/>
          <p:nvPr/>
        </p:nvSpPr>
        <p:spPr>
          <a:xfrm>
            <a:off x="683568" y="1484784"/>
            <a:ext cx="1656184" cy="52925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115616" y="1772816"/>
            <a:ext cx="792088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1415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1097498" y="3284984"/>
            <a:ext cx="810206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1419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1115616" y="5085184"/>
            <a:ext cx="792088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1420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4572000" y="3356992"/>
            <a:ext cx="3096344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Upálení mistra J. Husa</a:t>
            </a:r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4572000" y="2204864"/>
            <a:ext cx="3096344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Založení </a:t>
            </a:r>
            <a:r>
              <a:rPr lang="cs-CZ" dirty="0" smtClean="0"/>
              <a:t>Tábora</a:t>
            </a:r>
            <a:endParaRPr lang="cs-CZ" dirty="0"/>
          </a:p>
        </p:txBody>
      </p:sp>
      <p:sp>
        <p:nvSpPr>
          <p:cNvPr id="23" name="Obdélník 22"/>
          <p:cNvSpPr/>
          <p:nvPr/>
        </p:nvSpPr>
        <p:spPr>
          <a:xfrm>
            <a:off x="4572000" y="4509120"/>
            <a:ext cx="3096344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Začátek husitských válek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6012160" y="1340768"/>
            <a:ext cx="252028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0476654"/>
      </p:ext>
    </p:extLst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Přiřaď události k letopočtům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57600" lvl="8" indent="0">
              <a:buNone/>
            </a:pPr>
            <a:r>
              <a:rPr lang="cs-CZ" dirty="0" smtClean="0"/>
              <a:t>	</a:t>
            </a:r>
            <a:endParaRPr lang="cs-CZ" dirty="0"/>
          </a:p>
        </p:txBody>
      </p:sp>
      <p:sp>
        <p:nvSpPr>
          <p:cNvPr id="6" name="Šipka dolů 5"/>
          <p:cNvSpPr/>
          <p:nvPr/>
        </p:nvSpPr>
        <p:spPr>
          <a:xfrm>
            <a:off x="683568" y="1484784"/>
            <a:ext cx="1656184" cy="52925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115616" y="1772816"/>
            <a:ext cx="792088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1415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1097498" y="3284984"/>
            <a:ext cx="810206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1419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1115616" y="5085184"/>
            <a:ext cx="792088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1420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4572000" y="3356992"/>
            <a:ext cx="3096344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Upálení mistra J. Husa</a:t>
            </a:r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4572000" y="2204864"/>
            <a:ext cx="3096344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Založení </a:t>
            </a:r>
            <a:r>
              <a:rPr lang="cs-CZ" dirty="0" smtClean="0"/>
              <a:t>Tábora</a:t>
            </a:r>
            <a:endParaRPr lang="cs-CZ" dirty="0"/>
          </a:p>
        </p:txBody>
      </p:sp>
      <p:sp>
        <p:nvSpPr>
          <p:cNvPr id="23" name="Obdélník 22"/>
          <p:cNvSpPr/>
          <p:nvPr/>
        </p:nvSpPr>
        <p:spPr>
          <a:xfrm>
            <a:off x="4572000" y="4509120"/>
            <a:ext cx="3096344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Začátek husitských válek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6012160" y="1340768"/>
            <a:ext cx="252028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13" name="Přímá spojovací šipka 12"/>
          <p:cNvCxnSpPr>
            <a:stCxn id="21" idx="1"/>
          </p:cNvCxnSpPr>
          <p:nvPr/>
        </p:nvCxnSpPr>
        <p:spPr>
          <a:xfrm flipH="1">
            <a:off x="1979712" y="2348880"/>
            <a:ext cx="2592288" cy="2880320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>
            <a:stCxn id="18" idx="1"/>
            <a:endCxn id="7" idx="3"/>
          </p:cNvCxnSpPr>
          <p:nvPr/>
        </p:nvCxnSpPr>
        <p:spPr>
          <a:xfrm flipH="1" flipV="1">
            <a:off x="1907704" y="1952836"/>
            <a:ext cx="2664296" cy="1548172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>
            <a:endCxn id="9" idx="3"/>
          </p:cNvCxnSpPr>
          <p:nvPr/>
        </p:nvCxnSpPr>
        <p:spPr>
          <a:xfrm flipH="1" flipV="1">
            <a:off x="1907704" y="3429000"/>
            <a:ext cx="2880320" cy="1080120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20476654"/>
      </p:ext>
    </p:extLst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véPole 10"/>
          <p:cNvSpPr txBox="1"/>
          <p:nvPr/>
        </p:nvSpPr>
        <p:spPr>
          <a:xfrm>
            <a:off x="107504" y="4221088"/>
            <a:ext cx="8142294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rabicPeriod"/>
            </a:pPr>
            <a:r>
              <a:rPr lang="cs-CZ" sz="2400" dirty="0" smtClean="0"/>
              <a:t>Svěcené kolečko nekvašeného chleba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 </a:t>
            </a:r>
            <a:r>
              <a:rPr lang="cs-CZ" sz="2400" dirty="0" smtClean="0"/>
              <a:t>Placení za odpuštění hříchu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 </a:t>
            </a:r>
            <a:r>
              <a:rPr lang="cs-CZ" sz="2400" dirty="0" smtClean="0"/>
              <a:t>Kazatel v kapli Betlémské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 </a:t>
            </a:r>
            <a:r>
              <a:rPr lang="cs-CZ" sz="2400" dirty="0" smtClean="0"/>
              <a:t>Nástupce Husův, kazatel v chrámu Panny Marie Sněžné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 </a:t>
            </a:r>
            <a:r>
              <a:rPr lang="cs-CZ" sz="2400" dirty="0" smtClean="0"/>
              <a:t>Husité založili město …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 </a:t>
            </a:r>
            <a:r>
              <a:rPr lang="cs-CZ" sz="2400" dirty="0" smtClean="0"/>
              <a:t>Kaple, ve které kázal Jan Hus se jmenovala …</a:t>
            </a:r>
          </a:p>
          <a:p>
            <a:pPr marL="342900" indent="-342900">
              <a:buAutoNum type="arabicPeriod"/>
            </a:pP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11560" y="404664"/>
            <a:ext cx="58769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Stoupenci učení Jana Husa si říkali:</a:t>
            </a:r>
            <a:endParaRPr lang="cs-CZ" sz="2800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323528" y="1124744"/>
          <a:ext cx="7416827" cy="3024336"/>
        </p:xfrm>
        <a:graphic>
          <a:graphicData uri="http://schemas.openxmlformats.org/drawingml/2006/table">
            <a:tbl>
              <a:tblPr/>
              <a:tblGrid>
                <a:gridCol w="674257"/>
                <a:gridCol w="674257"/>
                <a:gridCol w="674257"/>
                <a:gridCol w="674257"/>
                <a:gridCol w="674257"/>
                <a:gridCol w="674257"/>
                <a:gridCol w="674257"/>
                <a:gridCol w="674257"/>
                <a:gridCol w="674257"/>
                <a:gridCol w="674257"/>
                <a:gridCol w="674257"/>
              </a:tblGrid>
              <a:tr h="504056"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1.</a:t>
                      </a:r>
                    </a:p>
                  </a:txBody>
                  <a:tcPr marL="8659" marR="8659" marT="86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2.</a:t>
                      </a:r>
                    </a:p>
                  </a:txBody>
                  <a:tcPr marL="8659" marR="8659" marT="86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3.</a:t>
                      </a:r>
                    </a:p>
                  </a:txBody>
                  <a:tcPr marL="8659" marR="8659" marT="86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659" marR="8659" marT="865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659" marR="8659" marT="865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</a:t>
                      </a:r>
                    </a:p>
                  </a:txBody>
                  <a:tcPr marL="8659" marR="8659" marT="86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5.</a:t>
                      </a:r>
                    </a:p>
                  </a:txBody>
                  <a:tcPr marL="8659" marR="8659" marT="86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659" marR="8659" marT="865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6.</a:t>
                      </a:r>
                    </a:p>
                  </a:txBody>
                  <a:tcPr marL="8659" marR="8659" marT="86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véPole 10"/>
          <p:cNvSpPr txBox="1"/>
          <p:nvPr/>
        </p:nvSpPr>
        <p:spPr>
          <a:xfrm>
            <a:off x="107504" y="4221088"/>
            <a:ext cx="8142294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rabicPeriod"/>
            </a:pPr>
            <a:r>
              <a:rPr lang="cs-CZ" sz="2400" dirty="0" smtClean="0"/>
              <a:t>Svěcené kolečko nekvašeného chleba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 </a:t>
            </a:r>
            <a:r>
              <a:rPr lang="cs-CZ" sz="2400" dirty="0" smtClean="0"/>
              <a:t>Placení za odpuštění hříchu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 </a:t>
            </a:r>
            <a:r>
              <a:rPr lang="cs-CZ" sz="2400" dirty="0" smtClean="0"/>
              <a:t>Kazatel v kapli Betlémské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 </a:t>
            </a:r>
            <a:r>
              <a:rPr lang="cs-CZ" sz="2400" dirty="0" smtClean="0"/>
              <a:t>Nástupce Husův, kazatel v chrámu Panny Marie Sněžné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 </a:t>
            </a:r>
            <a:r>
              <a:rPr lang="cs-CZ" sz="2400" dirty="0" smtClean="0"/>
              <a:t>Husité založili město …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 </a:t>
            </a:r>
            <a:r>
              <a:rPr lang="cs-CZ" sz="2400" dirty="0" smtClean="0"/>
              <a:t>Kaple, ve které kázal Jan Hus se jmenovala …</a:t>
            </a:r>
          </a:p>
          <a:p>
            <a:pPr marL="342900" indent="-342900">
              <a:buAutoNum type="arabicPeriod"/>
            </a:pP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11560" y="404664"/>
            <a:ext cx="58769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Stoupenci učení Jana Husa si říkali:</a:t>
            </a:r>
            <a:endParaRPr lang="cs-CZ" sz="2800" dirty="0"/>
          </a:p>
        </p:txBody>
      </p:sp>
      <p:graphicFrame>
        <p:nvGraphicFramePr>
          <p:cNvPr id="13" name="Tabulka 12"/>
          <p:cNvGraphicFramePr>
            <a:graphicFrameLocks noGrp="1"/>
          </p:cNvGraphicFramePr>
          <p:nvPr/>
        </p:nvGraphicFramePr>
        <p:xfrm>
          <a:off x="683568" y="980728"/>
          <a:ext cx="6696745" cy="3096342"/>
        </p:xfrm>
        <a:graphic>
          <a:graphicData uri="http://schemas.openxmlformats.org/drawingml/2006/table">
            <a:tbl>
              <a:tblPr/>
              <a:tblGrid>
                <a:gridCol w="608795"/>
                <a:gridCol w="608795"/>
                <a:gridCol w="608795"/>
                <a:gridCol w="608795"/>
                <a:gridCol w="608795"/>
                <a:gridCol w="608795"/>
                <a:gridCol w="608795"/>
                <a:gridCol w="608795"/>
                <a:gridCol w="608795"/>
                <a:gridCol w="608795"/>
                <a:gridCol w="608795"/>
              </a:tblGrid>
              <a:tr h="516057"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1.</a:t>
                      </a:r>
                    </a:p>
                  </a:txBody>
                  <a:tcPr marL="8659" marR="8659" marT="86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</a:t>
                      </a: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</a:t>
                      </a: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</a:t>
                      </a: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</a:t>
                      </a: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</a:t>
                      </a: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</a:t>
                      </a: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516057"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</a:t>
                      </a:r>
                    </a:p>
                  </a:txBody>
                  <a:tcPr marL="8659" marR="8659" marT="86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</a:t>
                      </a: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</a:t>
                      </a: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</a:t>
                      </a: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U</a:t>
                      </a: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</a:t>
                      </a: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</a:t>
                      </a: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</a:t>
                      </a: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</a:t>
                      </a: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16057"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</a:t>
                      </a:r>
                    </a:p>
                  </a:txBody>
                  <a:tcPr marL="8659" marR="8659" marT="86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659" marR="8659" marT="865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</a:t>
                      </a: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U</a:t>
                      </a: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</a:t>
                      </a: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659" marR="8659" marT="865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6057"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</a:t>
                      </a:r>
                    </a:p>
                  </a:txBody>
                  <a:tcPr marL="8659" marR="8659" marT="86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Ž</a:t>
                      </a: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</a:t>
                      </a: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</a:t>
                      </a: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</a:t>
                      </a: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</a:t>
                      </a: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</a:t>
                      </a: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</a:t>
                      </a: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Ý</a:t>
                      </a: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6057"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5.</a:t>
                      </a:r>
                    </a:p>
                  </a:txBody>
                  <a:tcPr marL="8659" marR="8659" marT="86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659" marR="8659" marT="865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</a:t>
                      </a: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Á</a:t>
                      </a: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</a:t>
                      </a: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</a:t>
                      </a: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</a:t>
                      </a: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6057"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6.</a:t>
                      </a:r>
                    </a:p>
                  </a:txBody>
                  <a:tcPr marL="8659" marR="8659" marT="86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</a:t>
                      </a: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</a:t>
                      </a: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</a:t>
                      </a: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</a:t>
                      </a: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É</a:t>
                      </a: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</a:t>
                      </a: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</a:t>
                      </a: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</a:t>
                      </a: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Á</a:t>
                      </a: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59" marR="8659" marT="86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836712"/>
            <a:ext cx="22894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Použité zdroje:</a:t>
            </a:r>
            <a:endParaRPr lang="cs-CZ" sz="2400" dirty="0"/>
          </a:p>
        </p:txBody>
      </p:sp>
      <p:sp>
        <p:nvSpPr>
          <p:cNvPr id="3" name="Obdélník 2"/>
          <p:cNvSpPr/>
          <p:nvPr/>
        </p:nvSpPr>
        <p:spPr>
          <a:xfrm>
            <a:off x="0" y="1484784"/>
            <a:ext cx="8244408" cy="81253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husitstvi.cz</a:t>
            </a:r>
            <a:r>
              <a:rPr lang="cs-CZ" dirty="0" smtClean="0">
                <a:hlinkClick r:id="rId2"/>
              </a:rPr>
              <a:t>/pic/</a:t>
            </a:r>
            <a:r>
              <a:rPr lang="cs-CZ" dirty="0" err="1" smtClean="0">
                <a:hlinkClick r:id="rId2"/>
              </a:rPr>
              <a:t>forum</a:t>
            </a:r>
            <a:r>
              <a:rPr lang="cs-CZ" dirty="0" smtClean="0">
                <a:hlinkClick r:id="rId2"/>
              </a:rPr>
              <a:t>/prapor.</a:t>
            </a:r>
            <a:r>
              <a:rPr lang="cs-CZ" dirty="0" err="1" smtClean="0">
                <a:hlinkClick r:id="rId2"/>
              </a:rPr>
              <a:t>jpg</a:t>
            </a:r>
            <a:endParaRPr lang="cs-CZ" dirty="0" smtClean="0">
              <a:hlinkClick r:id="rId2"/>
            </a:endParaRPr>
          </a:p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husitstvi.cz</a:t>
            </a:r>
            <a:r>
              <a:rPr lang="cs-CZ" dirty="0" smtClean="0">
                <a:hlinkClick r:id="rId2"/>
              </a:rPr>
              <a:t>/pic/</a:t>
            </a:r>
            <a:r>
              <a:rPr lang="cs-CZ" dirty="0" err="1" smtClean="0">
                <a:hlinkClick r:id="rId2"/>
              </a:rPr>
              <a:t>forum</a:t>
            </a:r>
            <a:r>
              <a:rPr lang="cs-CZ" dirty="0" smtClean="0">
                <a:hlinkClick r:id="rId2"/>
              </a:rPr>
              <a:t>/prapor3.jpg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http://svatosovi.bloguje.cz/img/imgp3937.jpg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http://nd01.jxs.cz/204/333/6d7e8e71bd_5411969_o2.jpg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http://upload.wikimedia.org/wikipedia/commons/5/57/Karel_Svoboda_Defenestrace.jpg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http://upload.wikimedia.org/wikipedia/commons/2/24/Liebscher%2C_Adolf_-_Svr%C5%BEen%C3%AD_kon%C5%A1el%C5%AF_s_Novom%C4%9Bstsk%C3%A9_radnice_30._%C4%8Dervence_1419.jpg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http://mojemesto.sedmicka.cz/data/image/mesta/tabor/Tabor_1800.jpg</a:t>
            </a:r>
            <a:endParaRPr lang="cs-CZ" dirty="0" smtClean="0"/>
          </a:p>
          <a:p>
            <a:r>
              <a:rPr lang="cs-CZ" dirty="0" smtClean="0">
                <a:hlinkClick r:id="rId8"/>
              </a:rPr>
              <a:t>http://www.</a:t>
            </a:r>
            <a:r>
              <a:rPr lang="cs-CZ" dirty="0" err="1" smtClean="0">
                <a:hlinkClick r:id="rId8"/>
              </a:rPr>
              <a:t>jcnews.cz</a:t>
            </a:r>
            <a:r>
              <a:rPr lang="cs-CZ" dirty="0" smtClean="0">
                <a:hlinkClick r:id="rId8"/>
              </a:rPr>
              <a:t>/</a:t>
            </a:r>
            <a:r>
              <a:rPr lang="cs-CZ" dirty="0" err="1" smtClean="0">
                <a:hlinkClick r:id="rId8"/>
              </a:rPr>
              <a:t>wp</a:t>
            </a:r>
            <a:r>
              <a:rPr lang="cs-CZ" dirty="0" smtClean="0">
                <a:hlinkClick r:id="rId8"/>
              </a:rPr>
              <a:t>-</a:t>
            </a:r>
            <a:r>
              <a:rPr lang="cs-CZ" dirty="0" err="1" smtClean="0">
                <a:hlinkClick r:id="rId8"/>
              </a:rPr>
              <a:t>content</a:t>
            </a:r>
            <a:r>
              <a:rPr lang="cs-CZ" dirty="0" smtClean="0">
                <a:hlinkClick r:id="rId8"/>
              </a:rPr>
              <a:t>/</a:t>
            </a:r>
            <a:r>
              <a:rPr lang="cs-CZ" dirty="0" err="1" smtClean="0">
                <a:hlinkClick r:id="rId8"/>
              </a:rPr>
              <a:t>uploads</a:t>
            </a:r>
            <a:r>
              <a:rPr lang="cs-CZ" dirty="0" smtClean="0">
                <a:hlinkClick r:id="rId8"/>
              </a:rPr>
              <a:t>/2011/04/</a:t>
            </a:r>
            <a:r>
              <a:rPr lang="cs-CZ" dirty="0" err="1" smtClean="0">
                <a:hlinkClick r:id="rId8"/>
              </a:rPr>
              <a:t>jcnews</a:t>
            </a:r>
            <a:r>
              <a:rPr lang="cs-CZ" dirty="0" smtClean="0">
                <a:hlinkClick r:id="rId8"/>
              </a:rPr>
              <a:t>-Jan-%C5%</a:t>
            </a:r>
            <a:r>
              <a:rPr lang="cs-CZ" dirty="0" err="1" smtClean="0">
                <a:hlinkClick r:id="rId8"/>
              </a:rPr>
              <a:t>BDi</a:t>
            </a:r>
            <a:r>
              <a:rPr lang="cs-CZ" dirty="0" smtClean="0">
                <a:hlinkClick r:id="rId8"/>
              </a:rPr>
              <a:t>%C5%</a:t>
            </a:r>
            <a:r>
              <a:rPr lang="cs-CZ" dirty="0" err="1" smtClean="0">
                <a:hlinkClick r:id="rId8"/>
              </a:rPr>
              <a:t>BEka</a:t>
            </a:r>
            <a:r>
              <a:rPr lang="cs-CZ" dirty="0" smtClean="0">
                <a:hlinkClick r:id="rId8"/>
              </a:rPr>
              <a:t>-z-Trocnova.</a:t>
            </a:r>
            <a:r>
              <a:rPr lang="cs-CZ" dirty="0" err="1" smtClean="0">
                <a:hlinkClick r:id="rId8"/>
              </a:rPr>
              <a:t>jpg</a:t>
            </a:r>
            <a:endParaRPr lang="cs-CZ" dirty="0" smtClean="0"/>
          </a:p>
          <a:p>
            <a:r>
              <a:rPr lang="cs-CZ" dirty="0" smtClean="0">
                <a:hlinkClick r:id="rId9"/>
              </a:rPr>
              <a:t>http://www.</a:t>
            </a:r>
            <a:r>
              <a:rPr lang="cs-CZ" dirty="0" err="1" smtClean="0">
                <a:hlinkClick r:id="rId9"/>
              </a:rPr>
              <a:t>ceskyduchodce.cz</a:t>
            </a:r>
            <a:r>
              <a:rPr lang="cs-CZ" dirty="0" smtClean="0">
                <a:hlinkClick r:id="rId9"/>
              </a:rPr>
              <a:t>/</a:t>
            </a:r>
            <a:r>
              <a:rPr lang="cs-CZ" dirty="0" err="1" smtClean="0">
                <a:hlinkClick r:id="rId9"/>
              </a:rPr>
              <a:t>wp</a:t>
            </a:r>
            <a:r>
              <a:rPr lang="cs-CZ" dirty="0" smtClean="0">
                <a:hlinkClick r:id="rId9"/>
              </a:rPr>
              <a:t>- </a:t>
            </a:r>
            <a:r>
              <a:rPr lang="cs-CZ" dirty="0" err="1" smtClean="0">
                <a:hlinkClick r:id="rId9"/>
              </a:rPr>
              <a:t>content</a:t>
            </a:r>
            <a:r>
              <a:rPr lang="cs-CZ" dirty="0" smtClean="0">
                <a:hlinkClick r:id="rId9"/>
              </a:rPr>
              <a:t>/</a:t>
            </a:r>
            <a:r>
              <a:rPr lang="cs-CZ" dirty="0" err="1" smtClean="0">
                <a:hlinkClick r:id="rId9"/>
              </a:rPr>
              <a:t>uploads</a:t>
            </a:r>
            <a:r>
              <a:rPr lang="cs-CZ" dirty="0" smtClean="0">
                <a:hlinkClick r:id="rId9"/>
              </a:rPr>
              <a:t>/2011/02/</a:t>
            </a:r>
            <a:r>
              <a:rPr lang="cs-CZ" dirty="0" err="1" smtClean="0">
                <a:hlinkClick r:id="rId9"/>
              </a:rPr>
              <a:t>janlucemb.gif</a:t>
            </a:r>
            <a:endParaRPr lang="cs-CZ" dirty="0" smtClean="0"/>
          </a:p>
          <a:p>
            <a:r>
              <a:rPr lang="cs-CZ" dirty="0" smtClean="0">
                <a:hlinkClick r:id="rId10"/>
              </a:rPr>
              <a:t>http://</a:t>
            </a:r>
            <a:r>
              <a:rPr lang="cs-CZ" dirty="0" smtClean="0">
                <a:hlinkClick r:id="rId10"/>
              </a:rPr>
              <a:t>rany-stredovek.ic.cz/img/vrcholny-stredovek/big/eliska-premyslovna.jpg</a:t>
            </a:r>
            <a:endParaRPr lang="cs-CZ" dirty="0" smtClean="0"/>
          </a:p>
          <a:p>
            <a:r>
              <a:rPr lang="cs-CZ" dirty="0" smtClean="0">
                <a:hlinkClick r:id="rId11"/>
              </a:rPr>
              <a:t>http://</a:t>
            </a:r>
            <a:r>
              <a:rPr lang="cs-CZ" dirty="0" smtClean="0">
                <a:hlinkClick r:id="rId11"/>
              </a:rPr>
              <a:t>img.blesk.cz/img/1/full/30261-img-import.jpg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836712"/>
            <a:ext cx="770485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muzeumkarlovamostu.cz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files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Vaclav</a:t>
            </a:r>
            <a:r>
              <a:rPr lang="cs-CZ" dirty="0" smtClean="0">
                <a:hlinkClick r:id="rId2"/>
              </a:rPr>
              <a:t>%20IV%20-%20socha.jpg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malotridka.ic.cz/gallery/historie95.jpg</a:t>
            </a:r>
            <a:endParaRPr lang="cs-CZ" dirty="0" smtClean="0">
              <a:hlinkClick r:id="rId4"/>
            </a:endParaRPr>
          </a:p>
          <a:p>
            <a:r>
              <a:rPr lang="cs-CZ" dirty="0" smtClean="0">
                <a:hlinkClick r:id="rId4"/>
              </a:rPr>
              <a:t>http</a:t>
            </a:r>
            <a:r>
              <a:rPr lang="cs-CZ" dirty="0" smtClean="0">
                <a:hlinkClick r:id="rId4"/>
              </a:rPr>
              <a:t>://</a:t>
            </a:r>
            <a:r>
              <a:rPr lang="cs-CZ" dirty="0" smtClean="0">
                <a:hlinkClick r:id="rId4"/>
              </a:rPr>
              <a:t>malotridka.ic.cz/gallery/historie93.jpg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upload.wikimedia.org/wikipedia/commons/1/10/Die_deutschen_Kaiser_Siegmund.jpg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http://upload.wikimedia.org/wikipedia/commons/0/05/Adolf_Liebscher_-_Bitva_na_ho%C5%99e_V%C3%ADtkov%C4%9B_dne_14._%</a:t>
            </a:r>
            <a:r>
              <a:rPr lang="cs-CZ" dirty="0" smtClean="0">
                <a:hlinkClick r:id="rId6"/>
              </a:rPr>
              <a:t>C4%8Dervence_roku_1420.jpg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www.</a:t>
            </a:r>
            <a:r>
              <a:rPr lang="cs-CZ" dirty="0" err="1" smtClean="0">
                <a:hlinkClick r:id="rId7"/>
              </a:rPr>
              <a:t>narmyslenka.cz</a:t>
            </a:r>
            <a:r>
              <a:rPr lang="cs-CZ" dirty="0" smtClean="0">
                <a:hlinkClick r:id="rId7"/>
              </a:rPr>
              <a:t>/image/200706222330_</a:t>
            </a:r>
            <a:r>
              <a:rPr lang="cs-CZ" dirty="0" err="1" smtClean="0">
                <a:hlinkClick r:id="rId7"/>
              </a:rPr>
              <a:t>korsriddare.jpg</a:t>
            </a:r>
            <a:endParaRPr lang="cs-CZ" dirty="0" smtClean="0"/>
          </a:p>
          <a:p>
            <a:r>
              <a:rPr lang="cs-CZ" dirty="0" smtClean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files.stredoveke-mince.webnode.cz/200000074-69f9c6af41/g10.jpg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1951</TotalTime>
  <Words>644</Words>
  <Application>Microsoft Office PowerPoint</Application>
  <PresentationFormat>Předvádění na obrazovce (4:3)</PresentationFormat>
  <Paragraphs>201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Bohatý</vt:lpstr>
      <vt:lpstr>Snímek 1</vt:lpstr>
      <vt:lpstr>ZAČÁTEK HUSITSKÝCH VÁLEK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Přiřaď události k letopočtům</vt:lpstr>
      <vt:lpstr>Přiřaď události k letopočtům</vt:lpstr>
      <vt:lpstr>Snímek 17</vt:lpstr>
      <vt:lpstr>Snímek 18</vt:lpstr>
      <vt:lpstr>Snímek 19</vt:lpstr>
      <vt:lpstr>Snímek 20</vt:lpstr>
    </vt:vector>
  </TitlesOfParts>
  <Company>Chlumec nad Cidlinou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Přicházejí  Slované</dc:title>
  <dc:creator>ZŠP</dc:creator>
  <cp:lastModifiedBy>Dana</cp:lastModifiedBy>
  <cp:revision>164</cp:revision>
  <dcterms:created xsi:type="dcterms:W3CDTF">2011-09-08T18:14:33Z</dcterms:created>
  <dcterms:modified xsi:type="dcterms:W3CDTF">2012-05-08T12:13:27Z</dcterms:modified>
</cp:coreProperties>
</file>