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62" r:id="rId3"/>
    <p:sldId id="259" r:id="rId4"/>
    <p:sldId id="260" r:id="rId5"/>
    <p:sldId id="264" r:id="rId6"/>
    <p:sldId id="263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2710187-2E42-4115-A7B3-2BE021C19932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EBF94CD-6295-4C57-B267-97CC4E3D4F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43EC558-B9FF-4211-820C-7A8C6819162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9B0A458-34FB-44AE-92B3-909A50A0483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A383C-FB37-4181-8501-6397F067CC90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55E7D-6FF8-40F5-ACCC-2BC381BA73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C04A9-9A97-4BCA-99D1-867847C84BFB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1D57CB-6A32-4CF9-AD45-5777860407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BEB47-79DE-4940-BDAD-F97CD152740F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2C02C-8476-4DDA-AEF3-5E9CEC810B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16D7E-B744-4607-AD6A-20F74ED5702A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2C772-2CD4-453A-B3E4-2D3263B4A4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01EE0-682B-400F-8DFB-5490F12F2433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9BD4A-0DD2-4F59-8698-86FDDF17A3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07C7C-467F-40AC-A984-228676C975B0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71ECC-A174-4731-AFED-933C2C9C28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289F3-9797-4257-88B3-F7393A16A3B2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BD567-ECDB-4C97-8E55-414B880507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D9EC6-C8C1-444F-AEAC-B557EA0C6138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767C0-6837-40AB-8937-1F75C4F9F2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DED9B-8C69-4561-810A-62674E74015F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B2C94-6288-494D-9A14-932AE86BE0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38FC4-9FD0-434F-8444-8D98B1D75C5E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E5A6A-37FC-42BF-867B-03A9FDA6B1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3088D-519A-47C9-9203-0ED60711BBB2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69B8A-6738-4CF7-A978-A4756A07B7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972CF41-489D-4F10-9201-DB55BD9AEB42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94D1779-A2AC-465E-A9CD-4ABE6CFAB7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ransition spd="slow">
    <p:checker/>
  </p:transition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800" b="1" dirty="0" smtClean="0">
                <a:latin typeface="+mn-lt"/>
              </a:rPr>
              <a:t>Procvičování porovnávání a sčítání zlomků</a:t>
            </a: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56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14339" name="TextovéPole 5"/>
          <p:cNvSpPr txBox="1">
            <a:spLocks noChangeArrowheads="1"/>
          </p:cNvSpPr>
          <p:nvPr/>
        </p:nvSpPr>
        <p:spPr bwMode="auto">
          <a:xfrm flipH="1">
            <a:off x="611188" y="373063"/>
            <a:ext cx="8208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>
                <a:latin typeface="Calibri" pitchFamily="34" charset="0"/>
              </a:rPr>
              <a:t>VY_32_INOVACE_032_Porovnávání a sčítání zlomků</a:t>
            </a:r>
            <a:endParaRPr lang="cs-CZ">
              <a:latin typeface="Franklin Gothic Book"/>
            </a:endParaRP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149725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4"/>
          <p:cNvSpPr txBox="1">
            <a:spLocks noChangeArrowheads="1"/>
          </p:cNvSpPr>
          <p:nvPr/>
        </p:nvSpPr>
        <p:spPr bwMode="auto">
          <a:xfrm>
            <a:off x="387350" y="2060575"/>
            <a:ext cx="84963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>
                <a:solidFill>
                  <a:schemeClr val="tx2"/>
                </a:solidFill>
                <a:latin typeface="Franklin Gothic Book"/>
              </a:rPr>
              <a:t>Autor</a:t>
            </a:r>
            <a:r>
              <a:rPr lang="cs-CZ" sz="1600">
                <a:solidFill>
                  <a:schemeClr val="tx2"/>
                </a:solidFill>
                <a:latin typeface="Franklin Gothic Book"/>
              </a:rPr>
              <a:t>: Mgr. Zuzana Zágoršeková</a:t>
            </a:r>
          </a:p>
          <a:p>
            <a:r>
              <a:rPr lang="cs-CZ" sz="1600" b="1">
                <a:solidFill>
                  <a:schemeClr val="tx2"/>
                </a:solidFill>
                <a:latin typeface="Franklin Gothic Book"/>
              </a:rPr>
              <a:t>Vytvořeno</a:t>
            </a:r>
            <a:r>
              <a:rPr lang="cs-CZ" sz="1600">
                <a:solidFill>
                  <a:schemeClr val="tx2"/>
                </a:solidFill>
                <a:latin typeface="Franklin Gothic Book"/>
              </a:rPr>
              <a:t>: 20.10.2011</a:t>
            </a:r>
          </a:p>
          <a:p>
            <a:r>
              <a:rPr lang="cs-CZ" sz="1600" b="1">
                <a:solidFill>
                  <a:schemeClr val="tx2"/>
                </a:solidFill>
                <a:latin typeface="Franklin Gothic Book"/>
              </a:rPr>
              <a:t>Stupeň a typ vzdělávání</a:t>
            </a:r>
            <a:r>
              <a:rPr lang="cs-CZ" sz="1600">
                <a:solidFill>
                  <a:schemeClr val="tx2"/>
                </a:solidFill>
                <a:latin typeface="Franklin Gothic Book"/>
              </a:rPr>
              <a:t>:  II. Stupeň – základní, 7. ročník</a:t>
            </a:r>
          </a:p>
          <a:p>
            <a:endParaRPr lang="cs-CZ" sz="1600">
              <a:solidFill>
                <a:schemeClr val="tx2"/>
              </a:solidFill>
              <a:latin typeface="Franklin Gothic Book"/>
            </a:endParaRPr>
          </a:p>
          <a:p>
            <a:r>
              <a:rPr lang="cs-CZ" sz="1600" b="1">
                <a:solidFill>
                  <a:schemeClr val="tx2"/>
                </a:solidFill>
                <a:latin typeface="Franklin Gothic Book"/>
              </a:rPr>
              <a:t>Vzdělávací oblast: </a:t>
            </a:r>
            <a:r>
              <a:rPr lang="cs-CZ" sz="1600">
                <a:solidFill>
                  <a:schemeClr val="tx2"/>
                </a:solidFill>
                <a:latin typeface="Franklin Gothic Book"/>
              </a:rPr>
              <a:t>Inovace</a:t>
            </a:r>
          </a:p>
          <a:p>
            <a:r>
              <a:rPr lang="cs-CZ" sz="1600" b="1">
                <a:solidFill>
                  <a:schemeClr val="tx2"/>
                </a:solidFill>
                <a:latin typeface="Franklin Gothic Book"/>
              </a:rPr>
              <a:t>Vzdělávací obor: Matematika</a:t>
            </a:r>
            <a:endParaRPr lang="cs-CZ" sz="1600">
              <a:solidFill>
                <a:schemeClr val="tx2"/>
              </a:solidFill>
              <a:latin typeface="Franklin Gothic Book"/>
            </a:endParaRPr>
          </a:p>
          <a:p>
            <a:r>
              <a:rPr lang="cs-CZ" sz="1600" b="1">
                <a:solidFill>
                  <a:schemeClr val="tx2"/>
                </a:solidFill>
                <a:latin typeface="Franklin Gothic Book"/>
              </a:rPr>
              <a:t>Téma: Procvičování porovnávání a sčítání zlomků</a:t>
            </a:r>
            <a:endParaRPr lang="cs-CZ" sz="1600">
              <a:solidFill>
                <a:schemeClr val="tx2"/>
              </a:solidFill>
              <a:latin typeface="Franklin Gothic Book"/>
            </a:endParaRPr>
          </a:p>
          <a:p>
            <a:endParaRPr lang="cs-CZ" sz="1600">
              <a:solidFill>
                <a:schemeClr val="tx2"/>
              </a:solidFill>
              <a:latin typeface="Franklin Gothic Book"/>
            </a:endParaRPr>
          </a:p>
          <a:p>
            <a:r>
              <a:rPr lang="cs-CZ" sz="1600" b="1">
                <a:solidFill>
                  <a:schemeClr val="tx2"/>
                </a:solidFill>
                <a:latin typeface="Franklin Gothic Book"/>
              </a:rPr>
              <a:t>Anotace:</a:t>
            </a:r>
            <a:r>
              <a:rPr lang="cs-CZ" sz="1600">
                <a:solidFill>
                  <a:schemeClr val="tx2"/>
                </a:solidFill>
                <a:latin typeface="Franklin Gothic Book"/>
              </a:rPr>
              <a:t> příklady počítají žáci do sešitu. Řešení píše jeden žák na interaktivní tabuli, ostatní si píší do sešitu </a:t>
            </a:r>
          </a:p>
          <a:p>
            <a:endParaRPr lang="cs-CZ" sz="1600">
              <a:solidFill>
                <a:schemeClr val="tx2"/>
              </a:solidFill>
              <a:latin typeface="Franklin Gothic Book"/>
            </a:endParaRPr>
          </a:p>
          <a:p>
            <a:r>
              <a:rPr lang="cs-CZ" sz="1600" b="1">
                <a:solidFill>
                  <a:schemeClr val="tx2"/>
                </a:solidFill>
                <a:latin typeface="Franklin Gothic Book"/>
              </a:rPr>
              <a:t>Druh učebního materiálu</a:t>
            </a:r>
            <a:r>
              <a:rPr lang="cs-CZ" sz="1600">
                <a:solidFill>
                  <a:schemeClr val="tx2"/>
                </a:solidFill>
                <a:latin typeface="Franklin Gothic Book"/>
              </a:rPr>
              <a:t>: pracovní list</a:t>
            </a:r>
          </a:p>
          <a:p>
            <a:endParaRPr lang="cs-CZ" sz="1600">
              <a:solidFill>
                <a:schemeClr val="tx2"/>
              </a:solidFill>
              <a:latin typeface="Franklin Gothic Book"/>
            </a:endParaRPr>
          </a:p>
          <a:p>
            <a:r>
              <a:rPr lang="cs-CZ" sz="1600" b="1">
                <a:solidFill>
                  <a:schemeClr val="tx2"/>
                </a:solidFill>
                <a:latin typeface="Franklin Gothic Book"/>
              </a:rPr>
              <a:t>Očekávaný výstup</a:t>
            </a:r>
            <a:r>
              <a:rPr lang="cs-CZ" sz="1600">
                <a:solidFill>
                  <a:schemeClr val="tx2"/>
                </a:solidFill>
                <a:latin typeface="Franklin Gothic Book"/>
              </a:rPr>
              <a:t>: </a:t>
            </a:r>
          </a:p>
          <a:p>
            <a:r>
              <a:rPr lang="cs-CZ" sz="1600">
                <a:solidFill>
                  <a:schemeClr val="tx2"/>
                </a:solidFill>
                <a:latin typeface="Franklin Gothic Book"/>
              </a:rPr>
              <a:t>žák si zopakuje porovnávání a sčítání zlomků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4925" y="766763"/>
            <a:ext cx="914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cs-CZ" sz="2800" b="1" dirty="0" smtClean="0">
                <a:latin typeface="+mn-lt"/>
              </a:rPr>
              <a:t>Procvičování porovnávání a sčítání zlomků</a:t>
            </a:r>
            <a:endParaRPr lang="cs-CZ" sz="2800" b="1" dirty="0">
              <a:latin typeface="+mn-lt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 noRot="1" noChangeAspect="1" noMove="1" noResize="1" noEditPoints="1" noAdjustHandles="1" noChangeArrowheads="1" noChangeShapeType="1" noTextEdit="1"/>
          </p:cNvSpPr>
          <p:nvPr>
            <p:ph sz="half" idx="1"/>
          </p:nvPr>
        </p:nvSpPr>
        <p:spPr>
          <a:xfrm>
            <a:off x="304800" y="188640"/>
            <a:ext cx="4191000" cy="6552728"/>
          </a:xfrm>
          <a:blipFill rotWithShape="1">
            <a:blip r:embed="rId3" cstate="print"/>
            <a:stretch>
              <a:fillRect l="-2907" t="-837" r="-2907"/>
            </a:stretch>
          </a:blipFill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6" name="Zástupný symbol pro obsah 5"/>
          <p:cNvSpPr>
            <a:spLocks noGrp="1" noRot="1" noChangeAspect="1" noMove="1" noResize="1" noEditPoints="1" noAdjustHandles="1" noChangeArrowheads="1" noChangeShapeType="1" noTextEdit="1"/>
          </p:cNvSpPr>
          <p:nvPr>
            <p:ph sz="half" idx="2"/>
          </p:nvPr>
        </p:nvSpPr>
        <p:spPr>
          <a:xfrm>
            <a:off x="4648200" y="188640"/>
            <a:ext cx="4343400" cy="6552728"/>
          </a:xfrm>
          <a:blipFill rotWithShape="1">
            <a:blip r:embed="rId4" cstate="print"/>
            <a:stretch>
              <a:fillRect l="-2949" t="-837" r="-4494"/>
            </a:stretch>
          </a:blipFill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79388" y="107950"/>
            <a:ext cx="40576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Řešení sčítání zlomků: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12725" y="711200"/>
            <a:ext cx="1911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Skupina A</a:t>
            </a:r>
          </a:p>
        </p:txBody>
      </p:sp>
      <p:sp>
        <p:nvSpPr>
          <p:cNvPr id="7" name="TextovéPole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1520" y="1412776"/>
            <a:ext cx="3047629" cy="616964"/>
          </a:xfrm>
          <a:prstGeom prst="rect">
            <a:avLst/>
          </a:prstGeom>
          <a:blipFill rotWithShape="1">
            <a:blip r:embed="rId3" cstate="print"/>
            <a:stretch>
              <a:fillRect l="-3000" b="-8911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</a:rPr>
              <a:t> 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4413250" y="711200"/>
            <a:ext cx="19415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Skupina B</a:t>
            </a:r>
          </a:p>
        </p:txBody>
      </p:sp>
      <p:sp>
        <p:nvSpPr>
          <p:cNvPr id="10" name="TextovéPole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83968" y="1350954"/>
            <a:ext cx="3288080" cy="621837"/>
          </a:xfrm>
          <a:prstGeom prst="rect">
            <a:avLst/>
          </a:prstGeom>
          <a:blipFill rotWithShape="1">
            <a:blip r:embed="rId4" cstate="print"/>
            <a:stretch>
              <a:fillRect l="-2968" b="-8824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</a:rPr>
              <a:t> 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107950" y="2349500"/>
            <a:ext cx="88741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Franklin Gothic Book"/>
              </a:rPr>
              <a:t>Počítání dalších příkladů: počítání některých na interaktivní tabuli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1520" y="260648"/>
            <a:ext cx="8712968" cy="3307059"/>
          </a:xfrm>
          <a:prstGeom prst="rect">
            <a:avLst/>
          </a:prstGeom>
          <a:blipFill rotWithShape="1">
            <a:blip r:embed="rId2" cstate="print"/>
            <a:stretch>
              <a:fillRect l="-1049" t="-1292" b="-923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</a:rPr>
              <a:t> 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89382" y="188640"/>
            <a:ext cx="9252520" cy="9144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atin typeface="+mn-lt"/>
              </a:rPr>
              <a:t>Použité zdroje</a:t>
            </a: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292600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ovéPole 2"/>
          <p:cNvSpPr txBox="1">
            <a:spLocks noChangeArrowheads="1"/>
          </p:cNvSpPr>
          <p:nvPr/>
        </p:nvSpPr>
        <p:spPr bwMode="auto">
          <a:xfrm>
            <a:off x="679450" y="1412875"/>
            <a:ext cx="77549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chemeClr val="tx2"/>
                </a:solidFill>
                <a:latin typeface="Franklin Gothic Book"/>
              </a:rPr>
              <a:t>Veškeré obrázky a texty jsou dílem autora prezentace.</a:t>
            </a:r>
            <a:endParaRPr lang="cs-CZ" sz="2000">
              <a:solidFill>
                <a:schemeClr val="tx2"/>
              </a:solidFill>
              <a:latin typeface="Franklin Gothic Book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87</TotalTime>
  <Words>96</Words>
  <Application>Microsoft Office PowerPoint</Application>
  <PresentationFormat>Předvádění na obrazovce (4:3)</PresentationFormat>
  <Paragraphs>27</Paragraphs>
  <Slides>6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9</vt:i4>
      </vt:variant>
      <vt:variant>
        <vt:lpstr>Nadpisy snímků</vt:lpstr>
      </vt:variant>
      <vt:variant>
        <vt:i4>6</vt:i4>
      </vt:variant>
    </vt:vector>
  </HeadingPairs>
  <TitlesOfParts>
    <vt:vector size="20" baseType="lpstr">
      <vt:lpstr>Franklin Gothic Book</vt:lpstr>
      <vt:lpstr>Arial</vt:lpstr>
      <vt:lpstr>Franklin Gothic Medium</vt:lpstr>
      <vt:lpstr>Wingdings 2</vt:lpstr>
      <vt:lpstr>Calibri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Snímek 1</vt:lpstr>
      <vt:lpstr>Snímek 2</vt:lpstr>
      <vt:lpstr>Snímek 3</vt:lpstr>
      <vt:lpstr>Snímek 4</vt:lpstr>
      <vt:lpstr>Snímek 5</vt:lpstr>
      <vt:lpstr>Snímek 6</vt:lpstr>
    </vt:vector>
  </TitlesOfParts>
  <Company>eMachines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Procvičování porovnávání a sčítání zlomků </dc:title>
  <dc:creator>Valued eMachines Customer</dc:creator>
  <cp:lastModifiedBy>Maminka</cp:lastModifiedBy>
  <cp:revision>18</cp:revision>
  <dcterms:created xsi:type="dcterms:W3CDTF">2011-10-20T14:29:25Z</dcterms:created>
  <dcterms:modified xsi:type="dcterms:W3CDTF">2012-03-07T08:02:04Z</dcterms:modified>
</cp:coreProperties>
</file>