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64" r:id="rId4"/>
    <p:sldId id="256" r:id="rId5"/>
    <p:sldId id="259" r:id="rId6"/>
    <p:sldId id="257" r:id="rId7"/>
    <p:sldId id="258" r:id="rId8"/>
    <p:sldId id="260" r:id="rId9"/>
    <p:sldId id="261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VY_52_INOVACE_14_Měření třecí síly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Měření třecí síly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B71A27-7C9B-4F7B-BCBC-EFF9D7087054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64C52E9-B058-4484-8FD8-1FC74772732C}" type="presOf" srcId="{EBC41103-E2E5-4D48-9B4B-425520D3D098}" destId="{50C2F88D-8688-44C2-A854-691F34009D3B}" srcOrd="0" destOrd="0" presId="urn:microsoft.com/office/officeart/2005/8/layout/target3"/>
    <dgm:cxn modelId="{FDD4508E-F30D-447E-8420-EDCB73373F6F}" type="presOf" srcId="{C73C7642-F245-4585-8F88-243F9FAEF6CA}" destId="{97289DF2-90F4-4EC2-A9FC-633B00BAB610}" srcOrd="0" destOrd="0" presId="urn:microsoft.com/office/officeart/2005/8/layout/target3"/>
    <dgm:cxn modelId="{52557D15-F0C4-4D27-9AD6-EBA3BF2FBDEF}" type="presOf" srcId="{FBBFC3EA-9D9D-4F3A-BEA6-9C2C0E46BF20}" destId="{832BF48F-0145-4429-9E02-8FCA946CCE9E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D31667EC-C207-4DA8-88ED-A93A2F9F25E3}" type="presOf" srcId="{DAEA276B-ECF9-46F6-A7D3-4693B2D32BC4}" destId="{F69A1436-182C-465B-AD7F-FE48E0C090C1}" srcOrd="1" destOrd="0" presId="urn:microsoft.com/office/officeart/2005/8/layout/target3"/>
    <dgm:cxn modelId="{4CB63BC2-4A31-4D4B-8E91-3D266945511E}" type="presOf" srcId="{DAEA276B-ECF9-46F6-A7D3-4693B2D32BC4}" destId="{CDED6FE3-AD8F-4ACC-B6B8-710EDDD97598}" srcOrd="0" destOrd="0" presId="urn:microsoft.com/office/officeart/2005/8/layout/target3"/>
    <dgm:cxn modelId="{2982E44C-911B-41E3-9103-51176F5A9041}" type="presOf" srcId="{39F8B381-5807-488E-AC22-73DD4140ED4A}" destId="{71045F8C-00FA-488E-A7BD-E2E6753D979D}" srcOrd="0" destOrd="0" presId="urn:microsoft.com/office/officeart/2005/8/layout/target3"/>
    <dgm:cxn modelId="{EB394E68-E4E8-4F51-B80E-AE3A80C45F87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F0157B5-36E2-4A9E-B18E-067E7966268B}" type="presOf" srcId="{C73C7642-F245-4585-8F88-243F9FAEF6CA}" destId="{AA41A67C-3D3F-4AE9-9E0F-5D7F7BB2E741}" srcOrd="1" destOrd="0" presId="urn:microsoft.com/office/officeart/2005/8/layout/target3"/>
    <dgm:cxn modelId="{AFF4C04D-3B8A-4CAE-8D22-1DE4452AB904}" type="presOf" srcId="{445C7998-7549-48B0-BD68-D4F0167F02E5}" destId="{BC35EE03-4121-4EF9-923D-7CB6D30D358D}" srcOrd="0" destOrd="0" presId="urn:microsoft.com/office/officeart/2005/8/layout/target3"/>
    <dgm:cxn modelId="{65249E2B-6CD5-4D62-B8EE-8448211B4CB4}" type="presOf" srcId="{019433A1-1324-4DE1-9E6F-32B851095F74}" destId="{A3817367-F2BC-482F-8832-FA00B51DCCF3}" srcOrd="0" destOrd="0" presId="urn:microsoft.com/office/officeart/2005/8/layout/target3"/>
    <dgm:cxn modelId="{A3DEF783-C7D7-413F-950F-45EF356F8261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B114D18-1A21-4CA1-8A68-A874319DB8EA}" type="presOf" srcId="{EBC41103-E2E5-4D48-9B4B-425520D3D098}" destId="{F969C235-9271-4D34-B740-D627A121CAD0}" srcOrd="1" destOrd="0" presId="urn:microsoft.com/office/officeart/2005/8/layout/target3"/>
    <dgm:cxn modelId="{7D86BED3-5121-43F7-A629-065973031EC8}" type="presParOf" srcId="{71045F8C-00FA-488E-A7BD-E2E6753D979D}" destId="{3577EC6B-C980-4F34-8C69-4365E7B8FC8C}" srcOrd="0" destOrd="0" presId="urn:microsoft.com/office/officeart/2005/8/layout/target3"/>
    <dgm:cxn modelId="{76457EC4-21AF-4EE2-A700-A77A3E664AA8}" type="presParOf" srcId="{71045F8C-00FA-488E-A7BD-E2E6753D979D}" destId="{6940EB87-DC1D-4BC3-9408-9AC2E1FFC039}" srcOrd="1" destOrd="0" presId="urn:microsoft.com/office/officeart/2005/8/layout/target3"/>
    <dgm:cxn modelId="{4E852B91-245D-4ABA-A994-857C3209A272}" type="presParOf" srcId="{71045F8C-00FA-488E-A7BD-E2E6753D979D}" destId="{BC35EE03-4121-4EF9-923D-7CB6D30D358D}" srcOrd="2" destOrd="0" presId="urn:microsoft.com/office/officeart/2005/8/layout/target3"/>
    <dgm:cxn modelId="{5F9A809C-06ED-468C-932F-13D460015C9B}" type="presParOf" srcId="{71045F8C-00FA-488E-A7BD-E2E6753D979D}" destId="{C95EEA27-3CBF-4645-A92D-9D8AF5C1CBFC}" srcOrd="3" destOrd="0" presId="urn:microsoft.com/office/officeart/2005/8/layout/target3"/>
    <dgm:cxn modelId="{CAB9100B-F296-46F6-8B30-ADAD8624322C}" type="presParOf" srcId="{71045F8C-00FA-488E-A7BD-E2E6753D979D}" destId="{851BB866-B6AE-4566-893F-4C635BA974FC}" srcOrd="4" destOrd="0" presId="urn:microsoft.com/office/officeart/2005/8/layout/target3"/>
    <dgm:cxn modelId="{FB79D345-B7CD-462E-AB14-FBBE0010CA67}" type="presParOf" srcId="{71045F8C-00FA-488E-A7BD-E2E6753D979D}" destId="{643EA938-EDE0-4533-ACCC-D2BD6F3A527C}" srcOrd="5" destOrd="0" presId="urn:microsoft.com/office/officeart/2005/8/layout/target3"/>
    <dgm:cxn modelId="{2CF9D180-3833-42E2-A062-42E7AE26AE3D}" type="presParOf" srcId="{71045F8C-00FA-488E-A7BD-E2E6753D979D}" destId="{92F31B18-D66D-4CC7-89B9-378928DE877D}" srcOrd="6" destOrd="0" presId="urn:microsoft.com/office/officeart/2005/8/layout/target3"/>
    <dgm:cxn modelId="{A507F32C-68DA-404D-BB8F-847D28478E2C}" type="presParOf" srcId="{71045F8C-00FA-488E-A7BD-E2E6753D979D}" destId="{902074E1-B931-4618-97F1-FADBE82E9C3C}" srcOrd="7" destOrd="0" presId="urn:microsoft.com/office/officeart/2005/8/layout/target3"/>
    <dgm:cxn modelId="{F15DBCBA-B92D-4C73-94AC-F9A0C080F64C}" type="presParOf" srcId="{71045F8C-00FA-488E-A7BD-E2E6753D979D}" destId="{A3817367-F2BC-482F-8832-FA00B51DCCF3}" srcOrd="8" destOrd="0" presId="urn:microsoft.com/office/officeart/2005/8/layout/target3"/>
    <dgm:cxn modelId="{B540220E-AC8C-4B29-85CD-CDEC67DBAC9C}" type="presParOf" srcId="{71045F8C-00FA-488E-A7BD-E2E6753D979D}" destId="{626ABFF6-56C8-4386-B662-68EC364EED9D}" srcOrd="9" destOrd="0" presId="urn:microsoft.com/office/officeart/2005/8/layout/target3"/>
    <dgm:cxn modelId="{9DA0A5CD-F958-4B3C-AEA6-AAA83A31DEA5}" type="presParOf" srcId="{71045F8C-00FA-488E-A7BD-E2E6753D979D}" destId="{6DB11F1C-D028-4800-9625-6611CA9DE6D4}" srcOrd="10" destOrd="0" presId="urn:microsoft.com/office/officeart/2005/8/layout/target3"/>
    <dgm:cxn modelId="{826CD206-7BFD-4FFF-BA52-D4A764242732}" type="presParOf" srcId="{71045F8C-00FA-488E-A7BD-E2E6753D979D}" destId="{CDED6FE3-AD8F-4ACC-B6B8-710EDDD97598}" srcOrd="11" destOrd="0" presId="urn:microsoft.com/office/officeart/2005/8/layout/target3"/>
    <dgm:cxn modelId="{E20EEF86-E601-411A-AEBD-B94FFA7F5FCE}" type="presParOf" srcId="{71045F8C-00FA-488E-A7BD-E2E6753D979D}" destId="{397AC6D7-84A6-4150-958F-83C92D9ACF38}" srcOrd="12" destOrd="0" presId="urn:microsoft.com/office/officeart/2005/8/layout/target3"/>
    <dgm:cxn modelId="{15C72AB5-D6B8-4A15-BFDD-E6B6A6CF5D33}" type="presParOf" srcId="{71045F8C-00FA-488E-A7BD-E2E6753D979D}" destId="{D7419528-33A6-416D-9E64-B3F7915C5149}" srcOrd="13" destOrd="0" presId="urn:microsoft.com/office/officeart/2005/8/layout/target3"/>
    <dgm:cxn modelId="{A2787F8F-2B5B-4E86-BB31-42D7B612F3C6}" type="presParOf" srcId="{71045F8C-00FA-488E-A7BD-E2E6753D979D}" destId="{97289DF2-90F4-4EC2-A9FC-633B00BAB610}" srcOrd="14" destOrd="0" presId="urn:microsoft.com/office/officeart/2005/8/layout/target3"/>
    <dgm:cxn modelId="{50E9F4DE-C0BC-40CC-96F2-C0675483BEC9}" type="presParOf" srcId="{71045F8C-00FA-488E-A7BD-E2E6753D979D}" destId="{234EBA9D-95B4-4C20-A84E-6F65F1085DC6}" srcOrd="15" destOrd="0" presId="urn:microsoft.com/office/officeart/2005/8/layout/target3"/>
    <dgm:cxn modelId="{BD7454CD-796B-4A61-A823-ABA5EABEE917}" type="presParOf" srcId="{71045F8C-00FA-488E-A7BD-E2E6753D979D}" destId="{12255512-213F-41DF-90A6-8B4CD74A2B52}" srcOrd="16" destOrd="0" presId="urn:microsoft.com/office/officeart/2005/8/layout/target3"/>
    <dgm:cxn modelId="{09CEB0B8-9B2B-4C1B-88CB-E90C1928A8F5}" type="presParOf" srcId="{71045F8C-00FA-488E-A7BD-E2E6753D979D}" destId="{50C2F88D-8688-44C2-A854-691F34009D3B}" srcOrd="17" destOrd="0" presId="urn:microsoft.com/office/officeart/2005/8/layout/target3"/>
    <dgm:cxn modelId="{A6C6A64A-C40A-4084-9016-6EEDADFCA93F}" type="presParOf" srcId="{71045F8C-00FA-488E-A7BD-E2E6753D979D}" destId="{4D19AB04-24FA-40C2-B203-52AE3D15E171}" srcOrd="18" destOrd="0" presId="urn:microsoft.com/office/officeart/2005/8/layout/target3"/>
    <dgm:cxn modelId="{C9EE2E26-206A-4447-987E-365835ACE7E1}" type="presParOf" srcId="{71045F8C-00FA-488E-A7BD-E2E6753D979D}" destId="{832BF48F-0145-4429-9E02-8FCA946CCE9E}" srcOrd="19" destOrd="0" presId="urn:microsoft.com/office/officeart/2005/8/layout/target3"/>
    <dgm:cxn modelId="{4A965829-FF33-49A1-994B-30D4B32F7266}" type="presParOf" srcId="{71045F8C-00FA-488E-A7BD-E2E6753D979D}" destId="{E7297F21-D4FD-4A41-AE58-814D01A6B5E7}" srcOrd="20" destOrd="0" presId="urn:microsoft.com/office/officeart/2005/8/layout/target3"/>
    <dgm:cxn modelId="{63862836-D690-4763-8EEC-34AC04FA5BF0}" type="presParOf" srcId="{71045F8C-00FA-488E-A7BD-E2E6753D979D}" destId="{F69A1436-182C-465B-AD7F-FE48E0C090C1}" srcOrd="21" destOrd="0" presId="urn:microsoft.com/office/officeart/2005/8/layout/target3"/>
    <dgm:cxn modelId="{22F84E05-CC26-4816-AB7B-60A7AC19081A}" type="presParOf" srcId="{71045F8C-00FA-488E-A7BD-E2E6753D979D}" destId="{AA41A67C-3D3F-4AE9-9E0F-5D7F7BB2E741}" srcOrd="22" destOrd="0" presId="urn:microsoft.com/office/officeart/2005/8/layout/target3"/>
    <dgm:cxn modelId="{7272A405-530D-4B5B-B0EC-C1563EE1E44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VY_52_INOVACE_14_Měření třecí síly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dirty="0" smtClean="0"/>
            <a:t>Měření třecí síly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323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5315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210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6856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163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220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4307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9579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972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587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74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52123-4487-45C0-947B-F3B41D8201F9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EDBED-75D5-4624-BBB4-B992BFC129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899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618591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546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802175"/>
              </p:ext>
            </p:extLst>
          </p:nvPr>
        </p:nvGraphicFramePr>
        <p:xfrm>
          <a:off x="1524000" y="1397000"/>
          <a:ext cx="6096000" cy="347980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Dřevěný</a:t>
                      </a:r>
                      <a:r>
                        <a:rPr lang="cs-CZ" baseline="0" dirty="0" smtClean="0"/>
                        <a:t> k</a:t>
                      </a:r>
                      <a:r>
                        <a:rPr lang="cs-CZ" dirty="0" smtClean="0"/>
                        <a:t>vádr se stěnami z různého materiálu, siloměr,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 a výklad nového </a:t>
                      </a:r>
                      <a:r>
                        <a:rPr lang="cs-CZ" dirty="0" smtClean="0"/>
                        <a:t>učiva, podpora aktivity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dirty="0" smtClean="0"/>
                        <a:t>Zápis</a:t>
                      </a:r>
                      <a:r>
                        <a:rPr lang="cs-CZ" baseline="0" dirty="0" smtClean="0"/>
                        <a:t> poznámek do sešitů, otázky ústně; žáci se přesvědčí pokusy o velikosti třecí síly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380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Měření třecí síly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7.ročník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279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47870" y="544917"/>
            <a:ext cx="6816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Na čem závisí velikost třecí síly?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3793949"/>
            <a:ext cx="5434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Které druhy tření známe?</a:t>
            </a:r>
          </a:p>
        </p:txBody>
      </p:sp>
      <p:pic>
        <p:nvPicPr>
          <p:cNvPr id="1026" name="Picture 2" descr="C:\Users\Krejsová\AppData\Local\Microsoft\Windows\Temporary Internet Files\Content.IE5\1WIF3LAY\MC900197730[1].wmf"/>
          <p:cNvPicPr>
            <a:picLocks noChangeAspect="1" noChangeArrowheads="1"/>
          </p:cNvPicPr>
          <p:nvPr/>
        </p:nvPicPr>
        <p:blipFill>
          <a:blip r:embed="rId2" cstate="print">
            <a:lum bright="-4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835" y="4581128"/>
            <a:ext cx="2202809" cy="197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rejsová\AppData\Local\Microsoft\Windows\Temporary Internet Files\Content.IE5\TK90EAW9\MP9004327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36" y="4797152"/>
            <a:ext cx="2104857" cy="183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rejsová\AppData\Local\Microsoft\Windows\Temporary Internet Files\Content.IE5\DL1NC0EJ\MP90039944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745" y="3517030"/>
            <a:ext cx="1640647" cy="205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rejsová\AppData\Local\Microsoft\Windows\Temporary Internet Files\Content.IE5\DL1NC0EJ\MP90042304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173" y="4673161"/>
            <a:ext cx="1864115" cy="186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rejsová\AppData\Local\Microsoft\Windows\Temporary Internet Files\Content.IE5\DL1NC0EJ\MC9004465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0" y="1412776"/>
            <a:ext cx="298792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Krejsová\AppData\Local\Microsoft\Windows\Temporary Internet Files\Content.IE5\1B2SDQKH\MC90012897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675" y="1162688"/>
            <a:ext cx="2284140" cy="226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Krejsová\AppData\Local\Microsoft\Windows\Temporary Internet Files\Content.IE5\1B2SDQKH\MC90039661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240" y="1302728"/>
            <a:ext cx="2002805" cy="18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69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Obdélník 74"/>
          <p:cNvSpPr/>
          <p:nvPr/>
        </p:nvSpPr>
        <p:spPr>
          <a:xfrm>
            <a:off x="179512" y="4087395"/>
            <a:ext cx="8568952" cy="26236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6" name="Skupina 55"/>
          <p:cNvGrpSpPr/>
          <p:nvPr/>
        </p:nvGrpSpPr>
        <p:grpSpPr>
          <a:xfrm>
            <a:off x="315924" y="505503"/>
            <a:ext cx="4305123" cy="1292983"/>
            <a:chOff x="315924" y="505503"/>
            <a:chExt cx="4305123" cy="1292983"/>
          </a:xfrm>
        </p:grpSpPr>
        <p:grpSp>
          <p:nvGrpSpPr>
            <p:cNvPr id="23" name="Skupina 22"/>
            <p:cNvGrpSpPr/>
            <p:nvPr/>
          </p:nvGrpSpPr>
          <p:grpSpPr>
            <a:xfrm>
              <a:off x="315924" y="505503"/>
              <a:ext cx="2808312" cy="1292983"/>
              <a:chOff x="1043608" y="1988840"/>
              <a:chExt cx="3528392" cy="2160240"/>
            </a:xfrm>
            <a:solidFill>
              <a:schemeClr val="tx2">
                <a:lumMod val="20000"/>
                <a:lumOff val="80000"/>
              </a:schemeClr>
            </a:solidFill>
          </p:grpSpPr>
          <p:grpSp>
            <p:nvGrpSpPr>
              <p:cNvPr id="24" name="Skupina 23"/>
              <p:cNvGrpSpPr/>
              <p:nvPr/>
            </p:nvGrpSpPr>
            <p:grpSpPr>
              <a:xfrm>
                <a:off x="1043608" y="1988840"/>
                <a:ext cx="3528392" cy="2160240"/>
                <a:chOff x="1043608" y="1988840"/>
                <a:chExt cx="3528392" cy="2160240"/>
              </a:xfrm>
              <a:grpFill/>
            </p:grpSpPr>
            <p:sp>
              <p:nvSpPr>
                <p:cNvPr id="26" name="Obdélník 25"/>
                <p:cNvSpPr/>
                <p:nvPr/>
              </p:nvSpPr>
              <p:spPr>
                <a:xfrm>
                  <a:off x="1043608" y="2708920"/>
                  <a:ext cx="2808312" cy="144016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27" name="Přímá spojnice 26"/>
                <p:cNvCxnSpPr/>
                <p:nvPr/>
              </p:nvCxnSpPr>
              <p:spPr>
                <a:xfrm flipV="1">
                  <a:off x="1043608" y="1988840"/>
                  <a:ext cx="648072" cy="72008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Přímá spojnice 27"/>
                <p:cNvCxnSpPr/>
                <p:nvPr/>
              </p:nvCxnSpPr>
              <p:spPr>
                <a:xfrm>
                  <a:off x="1691680" y="1988840"/>
                  <a:ext cx="2880320" cy="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Přímá spojnice 28"/>
                <p:cNvCxnSpPr/>
                <p:nvPr/>
              </p:nvCxnSpPr>
              <p:spPr>
                <a:xfrm flipH="1">
                  <a:off x="3851920" y="1988840"/>
                  <a:ext cx="720080" cy="72008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Přímá spojnice 29"/>
                <p:cNvCxnSpPr/>
                <p:nvPr/>
              </p:nvCxnSpPr>
              <p:spPr>
                <a:xfrm flipH="1">
                  <a:off x="3851920" y="3429000"/>
                  <a:ext cx="720080" cy="72008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5" name="Přímá spojnice 24"/>
              <p:cNvCxnSpPr/>
              <p:nvPr/>
            </p:nvCxnSpPr>
            <p:spPr>
              <a:xfrm>
                <a:off x="4572000" y="1988840"/>
                <a:ext cx="0" cy="1440160"/>
              </a:xfrm>
              <a:prstGeom prst="line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Šipka doprava 51"/>
            <p:cNvSpPr/>
            <p:nvPr/>
          </p:nvSpPr>
          <p:spPr>
            <a:xfrm>
              <a:off x="3319685" y="1151995"/>
              <a:ext cx="1301362" cy="504056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276766" y="2684900"/>
            <a:ext cx="4344281" cy="1637617"/>
            <a:chOff x="276766" y="2684900"/>
            <a:chExt cx="4344281" cy="1637617"/>
          </a:xfrm>
        </p:grpSpPr>
        <p:grpSp>
          <p:nvGrpSpPr>
            <p:cNvPr id="19" name="Skupina 18"/>
            <p:cNvGrpSpPr/>
            <p:nvPr/>
          </p:nvGrpSpPr>
          <p:grpSpPr>
            <a:xfrm>
              <a:off x="276766" y="2684900"/>
              <a:ext cx="2704399" cy="1637617"/>
              <a:chOff x="811748" y="1268760"/>
              <a:chExt cx="3580232" cy="2559777"/>
            </a:xfrm>
          </p:grpSpPr>
          <p:sp>
            <p:nvSpPr>
              <p:cNvPr id="16" name="Vývojový diagram: magnetický disk 15"/>
              <p:cNvSpPr/>
              <p:nvPr/>
            </p:nvSpPr>
            <p:spPr>
              <a:xfrm rot="13548768">
                <a:off x="1448370" y="2572301"/>
                <a:ext cx="619614" cy="1892858"/>
              </a:xfrm>
              <a:prstGeom prst="flowChartMagneticDisk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Vývojový diagram: magnetický disk 16"/>
              <p:cNvSpPr/>
              <p:nvPr/>
            </p:nvSpPr>
            <p:spPr>
              <a:xfrm rot="13548768">
                <a:off x="2492487" y="2572301"/>
                <a:ext cx="619614" cy="1892858"/>
              </a:xfrm>
              <a:prstGeom prst="flowChartMagneticDisk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15" name="Skupina 14"/>
              <p:cNvGrpSpPr/>
              <p:nvPr/>
            </p:nvGrpSpPr>
            <p:grpSpPr>
              <a:xfrm>
                <a:off x="863588" y="1268760"/>
                <a:ext cx="3528392" cy="2160240"/>
                <a:chOff x="1043608" y="1988840"/>
                <a:chExt cx="3528392" cy="216024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grpSp>
              <p:nvGrpSpPr>
                <p:cNvPr id="14" name="Skupina 13"/>
                <p:cNvGrpSpPr/>
                <p:nvPr/>
              </p:nvGrpSpPr>
              <p:grpSpPr>
                <a:xfrm>
                  <a:off x="1043608" y="1988840"/>
                  <a:ext cx="3528392" cy="2160240"/>
                  <a:chOff x="1043608" y="1988840"/>
                  <a:chExt cx="3528392" cy="2160240"/>
                </a:xfrm>
                <a:grpFill/>
              </p:grpSpPr>
              <p:sp>
                <p:nvSpPr>
                  <p:cNvPr id="4" name="Obdélník 3"/>
                  <p:cNvSpPr/>
                  <p:nvPr/>
                </p:nvSpPr>
                <p:spPr>
                  <a:xfrm>
                    <a:off x="1043608" y="2708920"/>
                    <a:ext cx="2808312" cy="1440160"/>
                  </a:xfrm>
                  <a:prstGeom prst="rect">
                    <a:avLst/>
                  </a:prstGeom>
                  <a:grp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cxnSp>
                <p:nvCxnSpPr>
                  <p:cNvPr id="6" name="Přímá spojnice 5"/>
                  <p:cNvCxnSpPr/>
                  <p:nvPr/>
                </p:nvCxnSpPr>
                <p:spPr>
                  <a:xfrm flipV="1">
                    <a:off x="1043608" y="1988840"/>
                    <a:ext cx="648072" cy="72008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" name="Přímá spojnice 7"/>
                  <p:cNvCxnSpPr/>
                  <p:nvPr/>
                </p:nvCxnSpPr>
                <p:spPr>
                  <a:xfrm>
                    <a:off x="1691680" y="1988840"/>
                    <a:ext cx="2880320" cy="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" name="Přímá spojnice 9"/>
                  <p:cNvCxnSpPr/>
                  <p:nvPr/>
                </p:nvCxnSpPr>
                <p:spPr>
                  <a:xfrm flipH="1">
                    <a:off x="3851920" y="1988840"/>
                    <a:ext cx="720080" cy="72008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" name="Přímá spojnice 10"/>
                  <p:cNvCxnSpPr/>
                  <p:nvPr/>
                </p:nvCxnSpPr>
                <p:spPr>
                  <a:xfrm flipH="1">
                    <a:off x="3851920" y="3429000"/>
                    <a:ext cx="720080" cy="72008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" name="Přímá spojnice 12"/>
                <p:cNvCxnSpPr/>
                <p:nvPr/>
              </p:nvCxnSpPr>
              <p:spPr>
                <a:xfrm>
                  <a:off x="4572000" y="1988840"/>
                  <a:ext cx="0" cy="144016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4" name="Šipka doprava 53"/>
            <p:cNvSpPr/>
            <p:nvPr/>
          </p:nvSpPr>
          <p:spPr>
            <a:xfrm>
              <a:off x="3319685" y="3041689"/>
              <a:ext cx="1301362" cy="504056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315924" y="4787212"/>
            <a:ext cx="4305123" cy="1773031"/>
            <a:chOff x="315924" y="4787212"/>
            <a:chExt cx="4305123" cy="1773031"/>
          </a:xfrm>
        </p:grpSpPr>
        <p:grpSp>
          <p:nvGrpSpPr>
            <p:cNvPr id="53" name="Skupina 52"/>
            <p:cNvGrpSpPr/>
            <p:nvPr/>
          </p:nvGrpSpPr>
          <p:grpSpPr>
            <a:xfrm>
              <a:off x="315924" y="4787212"/>
              <a:ext cx="2808312" cy="1773031"/>
              <a:chOff x="2933815" y="2888796"/>
              <a:chExt cx="2808312" cy="1773031"/>
            </a:xfrm>
          </p:grpSpPr>
          <p:grpSp>
            <p:nvGrpSpPr>
              <p:cNvPr id="31" name="Skupina 30"/>
              <p:cNvGrpSpPr/>
              <p:nvPr/>
            </p:nvGrpSpPr>
            <p:grpSpPr>
              <a:xfrm>
                <a:off x="2933815" y="3368844"/>
                <a:ext cx="2808312" cy="1292983"/>
                <a:chOff x="1043608" y="1988840"/>
                <a:chExt cx="3528392" cy="216024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grpSp>
              <p:nvGrpSpPr>
                <p:cNvPr id="32" name="Skupina 31"/>
                <p:cNvGrpSpPr/>
                <p:nvPr/>
              </p:nvGrpSpPr>
              <p:grpSpPr>
                <a:xfrm>
                  <a:off x="1043608" y="1988840"/>
                  <a:ext cx="3528392" cy="2160240"/>
                  <a:chOff x="1043608" y="1988840"/>
                  <a:chExt cx="3528392" cy="2160240"/>
                </a:xfrm>
                <a:grpFill/>
              </p:grpSpPr>
              <p:sp>
                <p:nvSpPr>
                  <p:cNvPr id="34" name="Obdélník 33"/>
                  <p:cNvSpPr/>
                  <p:nvPr/>
                </p:nvSpPr>
                <p:spPr>
                  <a:xfrm>
                    <a:off x="1043608" y="2708920"/>
                    <a:ext cx="2808312" cy="1440160"/>
                  </a:xfrm>
                  <a:prstGeom prst="rect">
                    <a:avLst/>
                  </a:prstGeom>
                  <a:grp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cxnSp>
                <p:nvCxnSpPr>
                  <p:cNvPr id="35" name="Přímá spojnice 34"/>
                  <p:cNvCxnSpPr/>
                  <p:nvPr/>
                </p:nvCxnSpPr>
                <p:spPr>
                  <a:xfrm flipV="1">
                    <a:off x="1043608" y="1988840"/>
                    <a:ext cx="648072" cy="72008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Přímá spojnice 35"/>
                  <p:cNvCxnSpPr/>
                  <p:nvPr/>
                </p:nvCxnSpPr>
                <p:spPr>
                  <a:xfrm>
                    <a:off x="1691680" y="1988840"/>
                    <a:ext cx="2880320" cy="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Přímá spojnice 36"/>
                  <p:cNvCxnSpPr/>
                  <p:nvPr/>
                </p:nvCxnSpPr>
                <p:spPr>
                  <a:xfrm flipH="1">
                    <a:off x="3851920" y="1988840"/>
                    <a:ext cx="720080" cy="72008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Přímá spojnice 37"/>
                  <p:cNvCxnSpPr/>
                  <p:nvPr/>
                </p:nvCxnSpPr>
                <p:spPr>
                  <a:xfrm flipH="1">
                    <a:off x="3851920" y="3429000"/>
                    <a:ext cx="720080" cy="720080"/>
                  </a:xfrm>
                  <a:prstGeom prst="line">
                    <a:avLst/>
                  </a:prstGeom>
                  <a:grpFill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3" name="Přímá spojnice 32"/>
                <p:cNvCxnSpPr/>
                <p:nvPr/>
              </p:nvCxnSpPr>
              <p:spPr>
                <a:xfrm>
                  <a:off x="4572000" y="1988840"/>
                  <a:ext cx="0" cy="144016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" name="Skupina 45"/>
              <p:cNvGrpSpPr/>
              <p:nvPr/>
            </p:nvGrpSpPr>
            <p:grpSpPr>
              <a:xfrm>
                <a:off x="3635896" y="2924417"/>
                <a:ext cx="415512" cy="659924"/>
                <a:chOff x="4539133" y="2708920"/>
                <a:chExt cx="535716" cy="875421"/>
              </a:xfrm>
            </p:grpSpPr>
            <p:sp>
              <p:nvSpPr>
                <p:cNvPr id="47" name="Obdélník 46"/>
                <p:cNvSpPr/>
                <p:nvPr/>
              </p:nvSpPr>
              <p:spPr>
                <a:xfrm>
                  <a:off x="4757794" y="2708920"/>
                  <a:ext cx="98394" cy="36004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48" name="Vývojový diagram: zpoždění 47"/>
                <p:cNvSpPr/>
                <p:nvPr/>
              </p:nvSpPr>
              <p:spPr>
                <a:xfrm rot="16200000">
                  <a:off x="4467126" y="2976618"/>
                  <a:ext cx="679730" cy="535716"/>
                </a:xfrm>
                <a:prstGeom prst="flowChartDelay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49" name="Skupina 48"/>
              <p:cNvGrpSpPr/>
              <p:nvPr/>
            </p:nvGrpSpPr>
            <p:grpSpPr>
              <a:xfrm>
                <a:off x="4609822" y="2888796"/>
                <a:ext cx="415512" cy="659924"/>
                <a:chOff x="4539133" y="2708920"/>
                <a:chExt cx="535716" cy="875421"/>
              </a:xfrm>
            </p:grpSpPr>
            <p:sp>
              <p:nvSpPr>
                <p:cNvPr id="50" name="Obdélník 49"/>
                <p:cNvSpPr/>
                <p:nvPr/>
              </p:nvSpPr>
              <p:spPr>
                <a:xfrm>
                  <a:off x="4757794" y="2708920"/>
                  <a:ext cx="98394" cy="36004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1" name="Vývojový diagram: zpoždění 50"/>
                <p:cNvSpPr/>
                <p:nvPr/>
              </p:nvSpPr>
              <p:spPr>
                <a:xfrm rot="16200000">
                  <a:off x="4467126" y="2976618"/>
                  <a:ext cx="679730" cy="535716"/>
                </a:xfrm>
                <a:prstGeom prst="flowChartDelay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sp>
          <p:nvSpPr>
            <p:cNvPr id="55" name="Šipka doprava 54"/>
            <p:cNvSpPr/>
            <p:nvPr/>
          </p:nvSpPr>
          <p:spPr>
            <a:xfrm>
              <a:off x="3319685" y="5720734"/>
              <a:ext cx="1301362" cy="504056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3" name="Obdélník 72"/>
          <p:cNvSpPr/>
          <p:nvPr/>
        </p:nvSpPr>
        <p:spPr>
          <a:xfrm>
            <a:off x="179512" y="1798486"/>
            <a:ext cx="8568952" cy="26236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179512" y="6560243"/>
            <a:ext cx="8568952" cy="26236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8" name="Skupina 77"/>
          <p:cNvGrpSpPr/>
          <p:nvPr/>
        </p:nvGrpSpPr>
        <p:grpSpPr>
          <a:xfrm>
            <a:off x="179513" y="1404024"/>
            <a:ext cx="4441534" cy="3249112"/>
            <a:chOff x="340890" y="1582989"/>
            <a:chExt cx="4123098" cy="2766768"/>
          </a:xfrm>
        </p:grpSpPr>
        <p:sp>
          <p:nvSpPr>
            <p:cNvPr id="76" name="Zaoblený obdélník 75"/>
            <p:cNvSpPr/>
            <p:nvPr/>
          </p:nvSpPr>
          <p:spPr>
            <a:xfrm>
              <a:off x="340890" y="1582989"/>
              <a:ext cx="4123098" cy="2766768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TextovéPole 76"/>
            <p:cNvSpPr txBox="1"/>
            <p:nvPr/>
          </p:nvSpPr>
          <p:spPr>
            <a:xfrm>
              <a:off x="913091" y="1905515"/>
              <a:ext cx="2978696" cy="2339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dirty="0" smtClean="0">
                  <a:solidFill>
                    <a:schemeClr val="accent1">
                      <a:lumMod val="75000"/>
                    </a:schemeClr>
                  </a:solidFill>
                </a:rPr>
                <a:t>Porovnej velikost třecí síly v těchto případech</a:t>
              </a:r>
            </a:p>
            <a:p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02325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6087E-6 L 0.57657 0.0067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19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77778E-6 -4.49584E-6 L 0.58264 -4.49584E-6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3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08788E-7 L 0.57656 -0.00185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1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687322" y="1356505"/>
            <a:ext cx="6840760" cy="748254"/>
            <a:chOff x="59517" y="2475727"/>
            <a:chExt cx="8384276" cy="897905"/>
          </a:xfrm>
        </p:grpSpPr>
        <p:grpSp>
          <p:nvGrpSpPr>
            <p:cNvPr id="3" name="Skupina 2"/>
            <p:cNvGrpSpPr/>
            <p:nvPr/>
          </p:nvGrpSpPr>
          <p:grpSpPr>
            <a:xfrm>
              <a:off x="59517" y="2475727"/>
              <a:ext cx="2264427" cy="897905"/>
              <a:chOff x="1043608" y="1988840"/>
              <a:chExt cx="3528392" cy="2160240"/>
            </a:xfrm>
            <a:solidFill>
              <a:schemeClr val="tx2">
                <a:lumMod val="20000"/>
                <a:lumOff val="80000"/>
              </a:schemeClr>
            </a:solidFill>
          </p:grpSpPr>
          <p:grpSp>
            <p:nvGrpSpPr>
              <p:cNvPr id="5" name="Skupina 4"/>
              <p:cNvGrpSpPr/>
              <p:nvPr/>
            </p:nvGrpSpPr>
            <p:grpSpPr>
              <a:xfrm>
                <a:off x="1043608" y="1988840"/>
                <a:ext cx="3528392" cy="2160240"/>
                <a:chOff x="1043608" y="1988840"/>
                <a:chExt cx="3528392" cy="2160240"/>
              </a:xfrm>
              <a:grpFill/>
            </p:grpSpPr>
            <p:sp>
              <p:nvSpPr>
                <p:cNvPr id="7" name="Obdélník 6"/>
                <p:cNvSpPr/>
                <p:nvPr/>
              </p:nvSpPr>
              <p:spPr>
                <a:xfrm>
                  <a:off x="1043608" y="2708920"/>
                  <a:ext cx="2808312" cy="144016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8" name="Přímá spojnice 7"/>
                <p:cNvCxnSpPr/>
                <p:nvPr/>
              </p:nvCxnSpPr>
              <p:spPr>
                <a:xfrm flipV="1">
                  <a:off x="1043608" y="1988840"/>
                  <a:ext cx="648072" cy="72008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Přímá spojnice 8"/>
                <p:cNvCxnSpPr/>
                <p:nvPr/>
              </p:nvCxnSpPr>
              <p:spPr>
                <a:xfrm>
                  <a:off x="1691680" y="1988840"/>
                  <a:ext cx="2880320" cy="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Přímá spojnice 9"/>
                <p:cNvCxnSpPr/>
                <p:nvPr/>
              </p:nvCxnSpPr>
              <p:spPr>
                <a:xfrm flipH="1">
                  <a:off x="3851920" y="1988840"/>
                  <a:ext cx="720080" cy="72008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Přímá spojnice 10"/>
                <p:cNvCxnSpPr/>
                <p:nvPr/>
              </p:nvCxnSpPr>
              <p:spPr>
                <a:xfrm flipH="1">
                  <a:off x="3851920" y="3429000"/>
                  <a:ext cx="720080" cy="720080"/>
                </a:xfrm>
                <a:prstGeom prst="line">
                  <a:avLst/>
                </a:prstGeom>
                <a:grpFill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6" name="Přímá spojnice 5"/>
              <p:cNvCxnSpPr/>
              <p:nvPr/>
            </p:nvCxnSpPr>
            <p:spPr>
              <a:xfrm>
                <a:off x="4572000" y="1988840"/>
                <a:ext cx="0" cy="1440160"/>
              </a:xfrm>
              <a:prstGeom prst="line">
                <a:avLst/>
              </a:prstGeom>
              <a:grpFill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" name="Šipka doprava 3"/>
            <p:cNvSpPr/>
            <p:nvPr/>
          </p:nvSpPr>
          <p:spPr>
            <a:xfrm>
              <a:off x="6128860" y="2672156"/>
              <a:ext cx="2314933" cy="29822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7" name="Skupina 16"/>
            <p:cNvGrpSpPr/>
            <p:nvPr/>
          </p:nvGrpSpPr>
          <p:grpSpPr>
            <a:xfrm>
              <a:off x="2915817" y="2641755"/>
              <a:ext cx="3888431" cy="432575"/>
              <a:chOff x="3464519" y="2708393"/>
              <a:chExt cx="5211937" cy="432575"/>
            </a:xfrm>
          </p:grpSpPr>
          <p:sp>
            <p:nvSpPr>
              <p:cNvPr id="12" name="Obdélník 11"/>
              <p:cNvSpPr/>
              <p:nvPr/>
            </p:nvSpPr>
            <p:spPr>
              <a:xfrm>
                <a:off x="4788024" y="2708393"/>
                <a:ext cx="3888432" cy="43257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16" name="Skupina 15"/>
              <p:cNvGrpSpPr/>
              <p:nvPr/>
            </p:nvGrpSpPr>
            <p:grpSpPr>
              <a:xfrm>
                <a:off x="3464519" y="2708393"/>
                <a:ext cx="1323505" cy="432575"/>
                <a:chOff x="3464519" y="2708393"/>
                <a:chExt cx="1323505" cy="432575"/>
              </a:xfrm>
            </p:grpSpPr>
            <p:sp>
              <p:nvSpPr>
                <p:cNvPr id="13" name="Obdélník 12"/>
                <p:cNvSpPr/>
                <p:nvPr/>
              </p:nvSpPr>
              <p:spPr>
                <a:xfrm>
                  <a:off x="4355976" y="2708393"/>
                  <a:ext cx="432048" cy="432575"/>
                </a:xfrm>
                <a:prstGeom prst="rect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" name="Obdélník 13"/>
                <p:cNvSpPr/>
                <p:nvPr/>
              </p:nvSpPr>
              <p:spPr>
                <a:xfrm>
                  <a:off x="3464519" y="2708393"/>
                  <a:ext cx="432048" cy="432575"/>
                </a:xfrm>
                <a:prstGeom prst="rect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" name="Obdélník 14"/>
                <p:cNvSpPr/>
                <p:nvPr/>
              </p:nvSpPr>
              <p:spPr>
                <a:xfrm>
                  <a:off x="3896567" y="2708393"/>
                  <a:ext cx="432048" cy="432575"/>
                </a:xfrm>
                <a:prstGeom prst="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grpSp>
          <p:nvGrpSpPr>
            <p:cNvPr id="22" name="Skupina 21"/>
            <p:cNvGrpSpPr/>
            <p:nvPr/>
          </p:nvGrpSpPr>
          <p:grpSpPr>
            <a:xfrm rot="10800000">
              <a:off x="2016122" y="2783478"/>
              <a:ext cx="949419" cy="278232"/>
              <a:chOff x="2016123" y="2700574"/>
              <a:chExt cx="949419" cy="278232"/>
            </a:xfrm>
          </p:grpSpPr>
          <p:cxnSp>
            <p:nvCxnSpPr>
              <p:cNvPr id="19" name="Přímá spojnice se šipkou 18"/>
              <p:cNvCxnSpPr/>
              <p:nvPr/>
            </p:nvCxnSpPr>
            <p:spPr>
              <a:xfrm>
                <a:off x="2016123" y="2858041"/>
                <a:ext cx="949419" cy="0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Ovál 19"/>
              <p:cNvSpPr/>
              <p:nvPr/>
            </p:nvSpPr>
            <p:spPr>
              <a:xfrm>
                <a:off x="2059516" y="2700574"/>
                <a:ext cx="307821" cy="2782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" name="TextovéPole 1"/>
          <p:cNvSpPr txBox="1"/>
          <p:nvPr/>
        </p:nvSpPr>
        <p:spPr>
          <a:xfrm>
            <a:off x="334513" y="2204864"/>
            <a:ext cx="4559261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Zaznamenal 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t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yto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 hodnoty: </a:t>
            </a:r>
          </a:p>
          <a:p>
            <a:pPr marL="342900" indent="-342900">
              <a:buAutoNum type="alphaLcParenR"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 3N</a:t>
            </a:r>
          </a:p>
          <a:p>
            <a:pPr marL="342900" indent="-342900">
              <a:buAutoNum type="alphaLcParenR"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 2N</a:t>
            </a:r>
          </a:p>
          <a:p>
            <a:pPr marL="342900" indent="-342900">
              <a:buAutoNum type="alphaLcParenR"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 1N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1310947" y="548680"/>
            <a:ext cx="44740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Pepa měřil třecí sílu. </a:t>
            </a:r>
          </a:p>
          <a:p>
            <a:endParaRPr lang="cs-CZ" dirty="0"/>
          </a:p>
        </p:txBody>
      </p:sp>
      <p:grpSp>
        <p:nvGrpSpPr>
          <p:cNvPr id="2048" name="Skupina 2047"/>
          <p:cNvGrpSpPr/>
          <p:nvPr/>
        </p:nvGrpSpPr>
        <p:grpSpPr>
          <a:xfrm>
            <a:off x="389490" y="2870535"/>
            <a:ext cx="7992238" cy="3769716"/>
            <a:chOff x="389490" y="2870535"/>
            <a:chExt cx="7992238" cy="3769716"/>
          </a:xfrm>
        </p:grpSpPr>
        <p:sp>
          <p:nvSpPr>
            <p:cNvPr id="18" name="TextovéPole 17"/>
            <p:cNvSpPr txBox="1"/>
            <p:nvPr/>
          </p:nvSpPr>
          <p:spPr>
            <a:xfrm>
              <a:off x="3188255" y="2870535"/>
              <a:ext cx="519347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ea typeface="+mj-ea"/>
                  <a:cs typeface="+mj-cs"/>
                </a:rPr>
                <a:t>Zapomněl však už napsat,</a:t>
              </a:r>
            </a:p>
            <a:p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ea typeface="+mj-ea"/>
                  <a:cs typeface="+mj-cs"/>
                </a:rPr>
                <a:t> ve kterém případě to bylo. </a:t>
              </a:r>
              <a:endParaRPr lang="cs-CZ" sz="3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endParaRPr>
            </a:p>
            <a:p>
              <a:pPr algn="ctr"/>
              <a:r>
                <a:rPr lang="cs-CZ" sz="32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ea typeface="+mj-ea"/>
                  <a:cs typeface="+mj-cs"/>
                </a:rPr>
                <a:t>                          Pomoz </a:t>
              </a: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ea typeface="+mj-ea"/>
                  <a:cs typeface="+mj-cs"/>
                </a:rPr>
                <a:t>mu!</a:t>
              </a:r>
            </a:p>
          </p:txBody>
        </p:sp>
        <p:grpSp>
          <p:nvGrpSpPr>
            <p:cNvPr id="31" name="Skupina 30"/>
            <p:cNvGrpSpPr/>
            <p:nvPr/>
          </p:nvGrpSpPr>
          <p:grpSpPr>
            <a:xfrm>
              <a:off x="389490" y="4440195"/>
              <a:ext cx="6392917" cy="2200056"/>
              <a:chOff x="389490" y="4440195"/>
              <a:chExt cx="6392917" cy="2200056"/>
            </a:xfrm>
          </p:grpSpPr>
          <p:grpSp>
            <p:nvGrpSpPr>
              <p:cNvPr id="26" name="Skupina 25"/>
              <p:cNvGrpSpPr/>
              <p:nvPr/>
            </p:nvGrpSpPr>
            <p:grpSpPr>
              <a:xfrm>
                <a:off x="389490" y="4771544"/>
                <a:ext cx="1853134" cy="1868707"/>
                <a:chOff x="389490" y="4771544"/>
                <a:chExt cx="1853134" cy="1868707"/>
              </a:xfrm>
            </p:grpSpPr>
            <p:pic>
              <p:nvPicPr>
                <p:cNvPr id="2050" name="Picture 2" descr="C:\Users\Krejsová\AppData\Local\Microsoft\Windows\Temporary Internet Files\Content.IE5\1B2SDQKH\MP900313963[1].jpg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9490" y="4771544"/>
                  <a:ext cx="1853134" cy="186870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5" name="TextovéPole 24"/>
                <p:cNvSpPr txBox="1"/>
                <p:nvPr/>
              </p:nvSpPr>
              <p:spPr>
                <a:xfrm>
                  <a:off x="856995" y="5301208"/>
                  <a:ext cx="1122423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b="1" dirty="0" smtClean="0">
                      <a:solidFill>
                        <a:schemeClr val="accent3">
                          <a:lumMod val="50000"/>
                        </a:schemeClr>
                      </a:solidFill>
                    </a:rPr>
                    <a:t>dřevo</a:t>
                  </a:r>
                  <a:endParaRPr lang="cs-CZ" sz="2800" b="1" dirty="0">
                    <a:solidFill>
                      <a:schemeClr val="accent3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28" name="Skupina 27"/>
              <p:cNvGrpSpPr/>
              <p:nvPr/>
            </p:nvGrpSpPr>
            <p:grpSpPr>
              <a:xfrm>
                <a:off x="5205846" y="4771544"/>
                <a:ext cx="1576561" cy="1682388"/>
                <a:chOff x="5205846" y="4771544"/>
                <a:chExt cx="1576561" cy="1682388"/>
              </a:xfrm>
            </p:grpSpPr>
            <p:sp>
              <p:nvSpPr>
                <p:cNvPr id="21" name="Zaoblený obdélník 20"/>
                <p:cNvSpPr/>
                <p:nvPr/>
              </p:nvSpPr>
              <p:spPr>
                <a:xfrm>
                  <a:off x="5205846" y="4771544"/>
                  <a:ext cx="1576561" cy="1682388"/>
                </a:xfrm>
                <a:prstGeom prst="round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5552338" y="5301208"/>
                  <a:ext cx="883575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b="1" dirty="0" smtClean="0">
                      <a:solidFill>
                        <a:schemeClr val="bg2">
                          <a:lumMod val="25000"/>
                        </a:schemeClr>
                      </a:solidFill>
                    </a:rPr>
                    <a:t>sklo</a:t>
                  </a:r>
                  <a:endParaRPr lang="cs-CZ" sz="2800" b="1" dirty="0">
                    <a:solidFill>
                      <a:schemeClr val="bg2">
                        <a:lumMod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7" name="Skupina 26"/>
              <p:cNvGrpSpPr/>
              <p:nvPr/>
            </p:nvGrpSpPr>
            <p:grpSpPr>
              <a:xfrm>
                <a:off x="2346350" y="4440195"/>
                <a:ext cx="2547424" cy="2013737"/>
                <a:chOff x="2346350" y="4440195"/>
                <a:chExt cx="2547424" cy="2013737"/>
              </a:xfrm>
            </p:grpSpPr>
            <p:pic>
              <p:nvPicPr>
                <p:cNvPr id="2052" name="Picture 4" descr="C:\Users\Krejsová\AppData\Local\Microsoft\Windows\Temporary Internet Files\Content.IE5\TK90EAW9\MC900351174[1].wmf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346350" y="4440195"/>
                  <a:ext cx="2318452" cy="185514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0" name="TextovéPole 29"/>
                <p:cNvSpPr txBox="1"/>
                <p:nvPr/>
              </p:nvSpPr>
              <p:spPr>
                <a:xfrm>
                  <a:off x="3412278" y="5930712"/>
                  <a:ext cx="1481496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b="1" dirty="0" smtClean="0">
                      <a:solidFill>
                        <a:schemeClr val="bg2">
                          <a:lumMod val="25000"/>
                        </a:schemeClr>
                      </a:solidFill>
                    </a:rPr>
                    <a:t>koberec</a:t>
                  </a:r>
                  <a:endParaRPr lang="cs-CZ" sz="2800" b="1" dirty="0">
                    <a:solidFill>
                      <a:schemeClr val="bg2">
                        <a:lumMod val="25000"/>
                      </a:schemeClr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88225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Třecí síla závisí 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tlakové síle, kterou působí těleso kolmo na podložku</a:t>
            </a:r>
          </a:p>
          <a:p>
            <a:r>
              <a:rPr lang="cs-CZ" sz="2800" dirty="0" smtClean="0"/>
              <a:t>na materiálu a drsnosti stykových ploch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Tření    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Při valivém tření je třecí síla asi 20x až 30x menší</a:t>
            </a:r>
            <a:endParaRPr lang="cs-CZ" sz="2800" dirty="0"/>
          </a:p>
          <a:p>
            <a:endParaRPr lang="cs-CZ" sz="28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1907704" y="3570319"/>
            <a:ext cx="2555574" cy="722777"/>
            <a:chOff x="1907704" y="3570319"/>
            <a:chExt cx="2555574" cy="722777"/>
          </a:xfrm>
        </p:grpSpPr>
        <p:sp>
          <p:nvSpPr>
            <p:cNvPr id="4" name="TextovéPole 3"/>
            <p:cNvSpPr txBox="1"/>
            <p:nvPr/>
          </p:nvSpPr>
          <p:spPr>
            <a:xfrm>
              <a:off x="2762171" y="3570319"/>
              <a:ext cx="17011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smykové</a:t>
              </a:r>
            </a:p>
          </p:txBody>
        </p:sp>
        <p:cxnSp>
          <p:nvCxnSpPr>
            <p:cNvPr id="9" name="Přímá spojnice se šipkou 8"/>
            <p:cNvCxnSpPr/>
            <p:nvPr/>
          </p:nvCxnSpPr>
          <p:spPr>
            <a:xfrm flipV="1">
              <a:off x="1907704" y="3831929"/>
              <a:ext cx="854467" cy="461167"/>
            </a:xfrm>
            <a:prstGeom prst="straightConnector1">
              <a:avLst/>
            </a:prstGeom>
            <a:ln w="317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1892503" y="4455659"/>
            <a:ext cx="2570775" cy="581484"/>
            <a:chOff x="1892503" y="4455659"/>
            <a:chExt cx="2570775" cy="581484"/>
          </a:xfrm>
        </p:grpSpPr>
        <p:sp>
          <p:nvSpPr>
            <p:cNvPr id="5" name="TextovéPole 4"/>
            <p:cNvSpPr txBox="1"/>
            <p:nvPr/>
          </p:nvSpPr>
          <p:spPr>
            <a:xfrm>
              <a:off x="3257499" y="4513923"/>
              <a:ext cx="120577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valivé</a:t>
              </a:r>
            </a:p>
          </p:txBody>
        </p:sp>
        <p:cxnSp>
          <p:nvCxnSpPr>
            <p:cNvPr id="10" name="Přímá spojnice se šipkou 9"/>
            <p:cNvCxnSpPr/>
            <p:nvPr/>
          </p:nvCxnSpPr>
          <p:spPr>
            <a:xfrm>
              <a:off x="1892503" y="4455659"/>
              <a:ext cx="1364996" cy="485509"/>
            </a:xfrm>
            <a:prstGeom prst="straightConnector1">
              <a:avLst/>
            </a:prstGeom>
            <a:ln w="317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3521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7504" y="-531440"/>
            <a:ext cx="8892480" cy="1600200"/>
          </a:xfrm>
        </p:spPr>
        <p:txBody>
          <a:bodyPr/>
          <a:lstStyle/>
          <a:p>
            <a:r>
              <a:rPr lang="cs-CZ" sz="3200" dirty="0" smtClean="0"/>
              <a:t>Působí třecí síla i mezi tělesy, které jsou v klidu?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Ano, působí.</a:t>
            </a:r>
          </a:p>
          <a:p>
            <a:pPr marL="0" indent="0">
              <a:buNone/>
            </a:pPr>
            <a:r>
              <a:rPr lang="cs-CZ" sz="2800" dirty="0" smtClean="0"/>
              <a:t>Říkáme jí </a:t>
            </a:r>
            <a:r>
              <a:rPr lang="cs-CZ" sz="2800" b="1" dirty="0" smtClean="0">
                <a:solidFill>
                  <a:srgbClr val="FF0000"/>
                </a:solidFill>
              </a:rPr>
              <a:t>klidová třecí síla</a:t>
            </a:r>
            <a:r>
              <a:rPr lang="cs-CZ" sz="2800" dirty="0" smtClean="0"/>
              <a:t>. 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Kdyby neexistovala klidová třecí síla –</a:t>
            </a:r>
          </a:p>
          <a:p>
            <a:pPr>
              <a:buFontTx/>
              <a:buChar char="-"/>
            </a:pPr>
            <a:r>
              <a:rPr lang="cs-CZ" sz="2800" dirty="0" smtClean="0"/>
              <a:t>nedržely by zavázané tkaničky</a:t>
            </a:r>
          </a:p>
          <a:p>
            <a:pPr>
              <a:buFontTx/>
              <a:buChar char="-"/>
            </a:pPr>
            <a:r>
              <a:rPr lang="cs-CZ" sz="2800" dirty="0" smtClean="0"/>
              <a:t>křída by nedržela na tabuli</a:t>
            </a:r>
          </a:p>
          <a:p>
            <a:pPr>
              <a:buFontTx/>
              <a:buChar char="-"/>
            </a:pPr>
            <a:r>
              <a:rPr lang="cs-CZ" sz="2800" dirty="0" smtClean="0"/>
              <a:t>nábytek by klouzal po podlaze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1988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</a:p>
          <a:p>
            <a:r>
              <a:rPr lang="cs-CZ" dirty="0" smtClean="0"/>
              <a:t>Ilustrace : dílo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604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132</TotalTime>
  <Words>237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Exekutivní</vt:lpstr>
      <vt:lpstr>Motiv systému Office</vt:lpstr>
      <vt:lpstr>Prezentace aplikace PowerPoint</vt:lpstr>
      <vt:lpstr>Anotace</vt:lpstr>
      <vt:lpstr>Měření třecí síly</vt:lpstr>
      <vt:lpstr>Prezentace aplikace PowerPoint</vt:lpstr>
      <vt:lpstr>Prezentace aplikace PowerPoint</vt:lpstr>
      <vt:lpstr>Prezentace aplikace PowerPoint</vt:lpstr>
      <vt:lpstr>Třecí síla závisí na:</vt:lpstr>
      <vt:lpstr>Působí třecí síla i mezi tělesy, které jsou v klidu?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16</cp:revision>
  <dcterms:created xsi:type="dcterms:W3CDTF">2012-03-08T20:16:49Z</dcterms:created>
  <dcterms:modified xsi:type="dcterms:W3CDTF">2012-03-10T16:04:05Z</dcterms:modified>
</cp:coreProperties>
</file>