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57" r:id="rId3"/>
    <p:sldId id="258" r:id="rId4"/>
    <p:sldId id="256" r:id="rId5"/>
    <p:sldId id="260" r:id="rId6"/>
    <p:sldId id="261" r:id="rId7"/>
    <p:sldId id="264" r:id="rId8"/>
    <p:sldId id="262" r:id="rId9"/>
    <p:sldId id="265" r:id="rId10"/>
    <p:sldId id="263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VY_52_INOVACE_16_Význam třecí síly v denní praxi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Význam třecí síly v denní technické praxi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22F6C7-CE12-4985-83FB-4EB8ED933A59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675B67A-F0D3-47A2-B704-11D25C5DF9F1}" type="presOf" srcId="{EBC41103-E2E5-4D48-9B4B-425520D3D098}" destId="{50C2F88D-8688-44C2-A854-691F34009D3B}" srcOrd="0" destOrd="0" presId="urn:microsoft.com/office/officeart/2005/8/layout/target3"/>
    <dgm:cxn modelId="{1E2566AE-8A0A-4771-A274-EAF3F86F5CE2}" type="presOf" srcId="{C73C7642-F245-4585-8F88-243F9FAEF6CA}" destId="{AA41A67C-3D3F-4AE9-9E0F-5D7F7BB2E741}" srcOrd="1" destOrd="0" presId="urn:microsoft.com/office/officeart/2005/8/layout/target3"/>
    <dgm:cxn modelId="{8067357F-E76D-4CE5-AF54-4BD5C972358C}" type="presOf" srcId="{445C7998-7549-48B0-BD68-D4F0167F02E5}" destId="{BC35EE03-4121-4EF9-923D-7CB6D30D358D}" srcOrd="0" destOrd="0" presId="urn:microsoft.com/office/officeart/2005/8/layout/target3"/>
    <dgm:cxn modelId="{E2F65B73-0354-4694-9764-FDC5B43E2F58}" type="presOf" srcId="{EBC41103-E2E5-4D48-9B4B-425520D3D098}" destId="{F969C235-9271-4D34-B740-D627A121CAD0}" srcOrd="1" destOrd="0" presId="urn:microsoft.com/office/officeart/2005/8/layout/target3"/>
    <dgm:cxn modelId="{F0ED9957-21BF-4C49-B156-BDE82FB1CD7F}" type="presOf" srcId="{445C7998-7549-48B0-BD68-D4F0167F02E5}" destId="{4D19AB04-24FA-40C2-B203-52AE3D15E171}" srcOrd="1" destOrd="0" presId="urn:microsoft.com/office/officeart/2005/8/layout/target3"/>
    <dgm:cxn modelId="{6502A61D-D3BD-4259-BD2E-6BC7C950BCB9}" type="presOf" srcId="{019433A1-1324-4DE1-9E6F-32B851095F74}" destId="{A3817367-F2BC-482F-8832-FA00B51DCCF3}" srcOrd="0" destOrd="0" presId="urn:microsoft.com/office/officeart/2005/8/layout/target3"/>
    <dgm:cxn modelId="{010F5E99-C81F-41EB-881C-B717C7D5A80E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C6FE95D-6CC8-4454-A0F2-A1DC8DDC8E0A}" type="presOf" srcId="{019433A1-1324-4DE1-9E6F-32B851095F74}" destId="{E7297F21-D4FD-4A41-AE58-814D01A6B5E7}" srcOrd="1" destOrd="0" presId="urn:microsoft.com/office/officeart/2005/8/layout/target3"/>
    <dgm:cxn modelId="{D65F5317-F542-4316-9709-83DA6E3C93AA}" type="presOf" srcId="{DAEA276B-ECF9-46F6-A7D3-4693B2D32BC4}" destId="{F69A1436-182C-465B-AD7F-FE48E0C090C1}" srcOrd="1" destOrd="0" presId="urn:microsoft.com/office/officeart/2005/8/layout/target3"/>
    <dgm:cxn modelId="{6F2826EA-59DE-468A-B87E-E4CCDF8FD056}" type="presOf" srcId="{FBBFC3EA-9D9D-4F3A-BEA6-9C2C0E46BF20}" destId="{832BF48F-0145-4429-9E02-8FCA946CCE9E}" srcOrd="1" destOrd="0" presId="urn:microsoft.com/office/officeart/2005/8/layout/target3"/>
    <dgm:cxn modelId="{5DAC9AE2-D96F-4490-B311-382EE7863813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CA397CB-9867-42D3-8195-C3549DA0E9BC}" type="presOf" srcId="{39F8B381-5807-488E-AC22-73DD4140ED4A}" destId="{71045F8C-00FA-488E-A7BD-E2E6753D979D}" srcOrd="0" destOrd="0" presId="urn:microsoft.com/office/officeart/2005/8/layout/target3"/>
    <dgm:cxn modelId="{FB6E5521-99A0-4658-9CE9-40ACE3A77A43}" type="presParOf" srcId="{71045F8C-00FA-488E-A7BD-E2E6753D979D}" destId="{3577EC6B-C980-4F34-8C69-4365E7B8FC8C}" srcOrd="0" destOrd="0" presId="urn:microsoft.com/office/officeart/2005/8/layout/target3"/>
    <dgm:cxn modelId="{074F2C28-C2EF-41D5-BF1F-2B99C283AE18}" type="presParOf" srcId="{71045F8C-00FA-488E-A7BD-E2E6753D979D}" destId="{6940EB87-DC1D-4BC3-9408-9AC2E1FFC039}" srcOrd="1" destOrd="0" presId="urn:microsoft.com/office/officeart/2005/8/layout/target3"/>
    <dgm:cxn modelId="{55239C00-178A-4C27-A4F7-3A3440434A75}" type="presParOf" srcId="{71045F8C-00FA-488E-A7BD-E2E6753D979D}" destId="{BC35EE03-4121-4EF9-923D-7CB6D30D358D}" srcOrd="2" destOrd="0" presId="urn:microsoft.com/office/officeart/2005/8/layout/target3"/>
    <dgm:cxn modelId="{5717C3CB-3BFC-4689-B671-1337006F9EFF}" type="presParOf" srcId="{71045F8C-00FA-488E-A7BD-E2E6753D979D}" destId="{C95EEA27-3CBF-4645-A92D-9D8AF5C1CBFC}" srcOrd="3" destOrd="0" presId="urn:microsoft.com/office/officeart/2005/8/layout/target3"/>
    <dgm:cxn modelId="{8D674F3D-F1F3-4785-BC22-4BA918D60266}" type="presParOf" srcId="{71045F8C-00FA-488E-A7BD-E2E6753D979D}" destId="{851BB866-B6AE-4566-893F-4C635BA974FC}" srcOrd="4" destOrd="0" presId="urn:microsoft.com/office/officeart/2005/8/layout/target3"/>
    <dgm:cxn modelId="{09891691-24B5-4ECE-AE52-63F15C812D2F}" type="presParOf" srcId="{71045F8C-00FA-488E-A7BD-E2E6753D979D}" destId="{643EA938-EDE0-4533-ACCC-D2BD6F3A527C}" srcOrd="5" destOrd="0" presId="urn:microsoft.com/office/officeart/2005/8/layout/target3"/>
    <dgm:cxn modelId="{36858A5C-D333-49AD-BAE8-0CF27EED31CD}" type="presParOf" srcId="{71045F8C-00FA-488E-A7BD-E2E6753D979D}" destId="{92F31B18-D66D-4CC7-89B9-378928DE877D}" srcOrd="6" destOrd="0" presId="urn:microsoft.com/office/officeart/2005/8/layout/target3"/>
    <dgm:cxn modelId="{67E4D07E-BB24-458D-A848-C49661BCADAF}" type="presParOf" srcId="{71045F8C-00FA-488E-A7BD-E2E6753D979D}" destId="{902074E1-B931-4618-97F1-FADBE82E9C3C}" srcOrd="7" destOrd="0" presId="urn:microsoft.com/office/officeart/2005/8/layout/target3"/>
    <dgm:cxn modelId="{5BDDA70D-50C0-49A8-8741-B94253644938}" type="presParOf" srcId="{71045F8C-00FA-488E-A7BD-E2E6753D979D}" destId="{A3817367-F2BC-482F-8832-FA00B51DCCF3}" srcOrd="8" destOrd="0" presId="urn:microsoft.com/office/officeart/2005/8/layout/target3"/>
    <dgm:cxn modelId="{DF2BF0A0-F859-4230-A5F5-E1B5B3F6C223}" type="presParOf" srcId="{71045F8C-00FA-488E-A7BD-E2E6753D979D}" destId="{626ABFF6-56C8-4386-B662-68EC364EED9D}" srcOrd="9" destOrd="0" presId="urn:microsoft.com/office/officeart/2005/8/layout/target3"/>
    <dgm:cxn modelId="{EC55DD8D-6E59-463F-AEF6-8A4AC23ABCFC}" type="presParOf" srcId="{71045F8C-00FA-488E-A7BD-E2E6753D979D}" destId="{6DB11F1C-D028-4800-9625-6611CA9DE6D4}" srcOrd="10" destOrd="0" presId="urn:microsoft.com/office/officeart/2005/8/layout/target3"/>
    <dgm:cxn modelId="{E81C3293-AFD6-4ECD-B71E-B0E04DC66FB8}" type="presParOf" srcId="{71045F8C-00FA-488E-A7BD-E2E6753D979D}" destId="{CDED6FE3-AD8F-4ACC-B6B8-710EDDD97598}" srcOrd="11" destOrd="0" presId="urn:microsoft.com/office/officeart/2005/8/layout/target3"/>
    <dgm:cxn modelId="{87809F6B-0F9D-4E34-B728-675018C914C9}" type="presParOf" srcId="{71045F8C-00FA-488E-A7BD-E2E6753D979D}" destId="{397AC6D7-84A6-4150-958F-83C92D9ACF38}" srcOrd="12" destOrd="0" presId="urn:microsoft.com/office/officeart/2005/8/layout/target3"/>
    <dgm:cxn modelId="{B6878DED-BBBE-415F-ACA1-C6B9A72E48A6}" type="presParOf" srcId="{71045F8C-00FA-488E-A7BD-E2E6753D979D}" destId="{D7419528-33A6-416D-9E64-B3F7915C5149}" srcOrd="13" destOrd="0" presId="urn:microsoft.com/office/officeart/2005/8/layout/target3"/>
    <dgm:cxn modelId="{46850029-C032-4FFE-8153-87FF9072A854}" type="presParOf" srcId="{71045F8C-00FA-488E-A7BD-E2E6753D979D}" destId="{97289DF2-90F4-4EC2-A9FC-633B00BAB610}" srcOrd="14" destOrd="0" presId="urn:microsoft.com/office/officeart/2005/8/layout/target3"/>
    <dgm:cxn modelId="{C04306F7-BA44-48AC-9262-B203C6A8E90F}" type="presParOf" srcId="{71045F8C-00FA-488E-A7BD-E2E6753D979D}" destId="{234EBA9D-95B4-4C20-A84E-6F65F1085DC6}" srcOrd="15" destOrd="0" presId="urn:microsoft.com/office/officeart/2005/8/layout/target3"/>
    <dgm:cxn modelId="{E8265822-307E-4035-9F5C-84D3EC35B2EC}" type="presParOf" srcId="{71045F8C-00FA-488E-A7BD-E2E6753D979D}" destId="{12255512-213F-41DF-90A6-8B4CD74A2B52}" srcOrd="16" destOrd="0" presId="urn:microsoft.com/office/officeart/2005/8/layout/target3"/>
    <dgm:cxn modelId="{EAFCA1BC-9BE2-4D0F-B886-A117CA3F96A5}" type="presParOf" srcId="{71045F8C-00FA-488E-A7BD-E2E6753D979D}" destId="{50C2F88D-8688-44C2-A854-691F34009D3B}" srcOrd="17" destOrd="0" presId="urn:microsoft.com/office/officeart/2005/8/layout/target3"/>
    <dgm:cxn modelId="{A6A2577C-FE63-465A-8056-E7AEE0444FAB}" type="presParOf" srcId="{71045F8C-00FA-488E-A7BD-E2E6753D979D}" destId="{4D19AB04-24FA-40C2-B203-52AE3D15E171}" srcOrd="18" destOrd="0" presId="urn:microsoft.com/office/officeart/2005/8/layout/target3"/>
    <dgm:cxn modelId="{B4B230A4-9F8D-4305-A618-43D2C87788E4}" type="presParOf" srcId="{71045F8C-00FA-488E-A7BD-E2E6753D979D}" destId="{832BF48F-0145-4429-9E02-8FCA946CCE9E}" srcOrd="19" destOrd="0" presId="urn:microsoft.com/office/officeart/2005/8/layout/target3"/>
    <dgm:cxn modelId="{F0FBDBE3-85A6-4DEF-9F51-2413336953F4}" type="presParOf" srcId="{71045F8C-00FA-488E-A7BD-E2E6753D979D}" destId="{E7297F21-D4FD-4A41-AE58-814D01A6B5E7}" srcOrd="20" destOrd="0" presId="urn:microsoft.com/office/officeart/2005/8/layout/target3"/>
    <dgm:cxn modelId="{1B392CF1-9329-43E2-B9A7-45E0A9F5016F}" type="presParOf" srcId="{71045F8C-00FA-488E-A7BD-E2E6753D979D}" destId="{F69A1436-182C-465B-AD7F-FE48E0C090C1}" srcOrd="21" destOrd="0" presId="urn:microsoft.com/office/officeart/2005/8/layout/target3"/>
    <dgm:cxn modelId="{F9655037-1F78-44AA-9ECF-8CADA92D6729}" type="presParOf" srcId="{71045F8C-00FA-488E-A7BD-E2E6753D979D}" destId="{AA41A67C-3D3F-4AE9-9E0F-5D7F7BB2E741}" srcOrd="22" destOrd="0" presId="urn:microsoft.com/office/officeart/2005/8/layout/target3"/>
    <dgm:cxn modelId="{B9E139DB-464C-482A-A336-7310830943D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VY_52_INOVACE_16_Význam třecí síly v denní praxi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84168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84168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Význam třecí síly v denní technické praxi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CBBE4B-7F68-403C-9288-04903C78C644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F4DE79-B24A-433D-8CE7-ED6941EACE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687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F4DE79-B24A-433D-8CE7-ED6941EACE2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236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8940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6564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8307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6978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2946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8647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4667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5941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6901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9168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887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FE5B4F-A15E-4C69-8944-5EA1676BA8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74FBD6-7F46-4E2B-8F71-FDE637D8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563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7" Type="http://schemas.openxmlformats.org/officeDocument/2006/relationships/image" Target="../media/image1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20.jpeg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8.wmf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8700733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1998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1247921"/>
              </p:ext>
            </p:extLst>
          </p:nvPr>
        </p:nvGraphicFramePr>
        <p:xfrm>
          <a:off x="1524000" y="1397000"/>
          <a:ext cx="6096000" cy="34848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ukázky ložisek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 a pochopení významu tření v denní praxi</a:t>
                      </a:r>
                      <a:r>
                        <a:rPr lang="cs-CZ" baseline="0" dirty="0" smtClean="0"/>
                        <a:t> ne různých příkladech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Otázky</a:t>
                      </a:r>
                      <a:r>
                        <a:rPr lang="cs-CZ" baseline="0" dirty="0" smtClean="0"/>
                        <a:t> zodpovídat ústně formou diskuse, důležité poznatky zapsat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0816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>Význam třecí síly v denní technické praxi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7.ročník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10998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Krejsová\AppData\Local\Microsoft\Windows\Temporary Internet Files\Content.IE5\1B2SDQKH\MP9004327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866" y="2696023"/>
            <a:ext cx="2692520" cy="17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rejsová\AppData\Local\Microsoft\Windows\Temporary Internet Files\Content.IE5\1B2SDQKH\MC9003403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30018"/>
            <a:ext cx="2216269" cy="1247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rejsová\AppData\Local\Microsoft\Windows\Temporary Internet Files\Content.IE5\TK90EAW9\MC9000713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466" y="179766"/>
            <a:ext cx="1900550" cy="2146424"/>
          </a:xfrm>
          <a:prstGeom prst="rect">
            <a:avLst/>
          </a:prstGeom>
          <a:ln w="101600" cap="sq">
            <a:solidFill>
              <a:schemeClr val="accent1">
                <a:lumMod val="40000"/>
                <a:lumOff val="60000"/>
              </a:schemeClr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1370541" y="4574442"/>
            <a:ext cx="2251765" cy="1776647"/>
            <a:chOff x="1632" y="1248"/>
            <a:chExt cx="2682" cy="2286"/>
          </a:xfrm>
        </p:grpSpPr>
        <p:sp>
          <p:nvSpPr>
            <p:cNvPr id="5" name="Gear"/>
            <p:cNvSpPr>
              <a:spLocks noEditPoints="1" noChangeArrowheads="1"/>
            </p:cNvSpPr>
            <p:nvPr/>
          </p:nvSpPr>
          <p:spPr bwMode="auto">
            <a:xfrm>
              <a:off x="3119" y="1248"/>
              <a:ext cx="1195" cy="1048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  <p:sp>
          <p:nvSpPr>
            <p:cNvPr id="6" name="AutoShape 13"/>
            <p:cNvSpPr>
              <a:spLocks noEditPoints="1" noChangeArrowheads="1"/>
            </p:cNvSpPr>
            <p:nvPr/>
          </p:nvSpPr>
          <p:spPr bwMode="auto">
            <a:xfrm>
              <a:off x="1632" y="1680"/>
              <a:ext cx="1429" cy="1253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  <p:sp>
          <p:nvSpPr>
            <p:cNvPr id="7" name="AutoShape 14"/>
            <p:cNvSpPr>
              <a:spLocks noEditPoints="1" noChangeArrowheads="1"/>
            </p:cNvSpPr>
            <p:nvPr/>
          </p:nvSpPr>
          <p:spPr bwMode="auto">
            <a:xfrm>
              <a:off x="2559" y="2142"/>
              <a:ext cx="1588" cy="1392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</p:grpSp>
      <p:pic>
        <p:nvPicPr>
          <p:cNvPr id="1039" name="Picture 15" descr="C:\Users\Krejsová\AppData\Local\Microsoft\Windows\Temporary Internet Files\Content.IE5\DL1NC0EJ\MP9004230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114167" cy="2696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Krejsová\AppData\Local\Microsoft\Windows\Temporary Internet Files\Content.IE5\1WIF3LAY\MC9004402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096" y="4863882"/>
            <a:ext cx="1957572" cy="168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Krejsová\AppData\Local\Microsoft\Windows\Temporary Internet Files\Content.IE5\TK90EAW9\MC900411362[1].wmf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749" y="3952565"/>
            <a:ext cx="2305251" cy="1850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Krejsová\AppData\Local\Microsoft\Windows\Temporary Internet Files\Content.IE5\DL1NC0EJ\MC9002961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66420">
            <a:off x="5966084" y="333209"/>
            <a:ext cx="3090250" cy="2273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Krejsová\AppData\Local\Microsoft\Windows\Temporary Internet Files\Content.IE5\1WIF3LAY\MC90021665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97584"/>
            <a:ext cx="1872208" cy="3264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83568" y="911096"/>
            <a:ext cx="8208912" cy="4614505"/>
            <a:chOff x="683568" y="911096"/>
            <a:chExt cx="8208912" cy="4614505"/>
          </a:xfrm>
        </p:grpSpPr>
        <p:sp>
          <p:nvSpPr>
            <p:cNvPr id="3" name="TextovéPole 2"/>
            <p:cNvSpPr txBox="1"/>
            <p:nvPr/>
          </p:nvSpPr>
          <p:spPr>
            <a:xfrm>
              <a:off x="683568" y="911096"/>
              <a:ext cx="8208912" cy="1323439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000" b="1" dirty="0"/>
                <a:t>V kterých případech působí tření nepříznivě?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83568" y="4202162"/>
              <a:ext cx="8208912" cy="1323439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000" b="1" dirty="0"/>
                <a:t>M</a:t>
              </a:r>
              <a:r>
                <a:rPr lang="cs-CZ" sz="4000" b="1" dirty="0" smtClean="0"/>
                <a:t>ůže být pro nás třecí síla užitečná?</a:t>
              </a:r>
              <a:endParaRPr lang="cs-CZ" sz="4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245153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620688"/>
            <a:ext cx="7632848" cy="1728192"/>
          </a:xfrm>
        </p:spPr>
        <p:txBody>
          <a:bodyPr/>
          <a:lstStyle/>
          <a:p>
            <a:r>
              <a:rPr lang="cs-CZ" sz="4400" b="1" dirty="0" smtClean="0"/>
              <a:t/>
            </a:r>
            <a:br>
              <a:rPr lang="cs-CZ" sz="4400" b="1" dirty="0" smtClean="0"/>
            </a:br>
            <a:r>
              <a:rPr lang="cs-CZ" sz="4400" b="1" dirty="0"/>
              <a:t/>
            </a:r>
            <a:br>
              <a:rPr lang="cs-CZ" sz="4400" b="1" dirty="0"/>
            </a:br>
            <a:r>
              <a:rPr lang="cs-CZ" sz="4400" b="1" dirty="0" smtClean="0"/>
              <a:t/>
            </a:r>
            <a:br>
              <a:rPr lang="cs-CZ" sz="4400" b="1" dirty="0" smtClean="0"/>
            </a:br>
            <a:r>
              <a:rPr lang="cs-CZ" sz="4400" b="1" dirty="0"/>
              <a:t/>
            </a:r>
            <a:br>
              <a:rPr lang="cs-CZ" sz="4400" b="1" dirty="0"/>
            </a:br>
            <a:r>
              <a:rPr lang="cs-CZ" sz="4400" b="1" dirty="0" smtClean="0"/>
              <a:t/>
            </a:r>
            <a:br>
              <a:rPr lang="cs-CZ" sz="4400" b="1" dirty="0" smtClean="0"/>
            </a:br>
            <a:r>
              <a:rPr lang="cs-CZ" sz="4400" b="1" dirty="0" smtClean="0"/>
              <a:t/>
            </a:r>
            <a:br>
              <a:rPr lang="cs-CZ" sz="4400" b="1" dirty="0" smtClean="0"/>
            </a:br>
            <a:r>
              <a:rPr lang="cs-CZ" sz="3600" b="1" dirty="0" smtClean="0"/>
              <a:t>V </a:t>
            </a:r>
            <a:r>
              <a:rPr lang="cs-CZ" sz="3600" b="1" dirty="0"/>
              <a:t>kterých případech působí tření nepříznivě?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pic>
        <p:nvPicPr>
          <p:cNvPr id="7" name="Picture 2" descr="C:\Users\Krejsová\AppData\Local\Microsoft\Windows\Temporary Internet Files\Content.IE5\1B2SDQKH\MP9004327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96752"/>
            <a:ext cx="2692520" cy="17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11"/>
          <p:cNvGrpSpPr>
            <a:grpSpLocks/>
          </p:cNvGrpSpPr>
          <p:nvPr/>
        </p:nvGrpSpPr>
        <p:grpSpPr bwMode="auto">
          <a:xfrm>
            <a:off x="534090" y="4099576"/>
            <a:ext cx="2251765" cy="1776647"/>
            <a:chOff x="1632" y="1248"/>
            <a:chExt cx="2682" cy="2286"/>
          </a:xfrm>
        </p:grpSpPr>
        <p:sp>
          <p:nvSpPr>
            <p:cNvPr id="9" name="Gear"/>
            <p:cNvSpPr>
              <a:spLocks noEditPoints="1" noChangeArrowheads="1"/>
            </p:cNvSpPr>
            <p:nvPr/>
          </p:nvSpPr>
          <p:spPr bwMode="auto">
            <a:xfrm>
              <a:off x="3119" y="1248"/>
              <a:ext cx="1195" cy="1048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  <p:sp>
          <p:nvSpPr>
            <p:cNvPr id="10" name="AutoShape 13"/>
            <p:cNvSpPr>
              <a:spLocks noEditPoints="1" noChangeArrowheads="1"/>
            </p:cNvSpPr>
            <p:nvPr/>
          </p:nvSpPr>
          <p:spPr bwMode="auto">
            <a:xfrm>
              <a:off x="1632" y="1680"/>
              <a:ext cx="1429" cy="1253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  <p:sp>
          <p:nvSpPr>
            <p:cNvPr id="11" name="AutoShape 14"/>
            <p:cNvSpPr>
              <a:spLocks noEditPoints="1" noChangeArrowheads="1"/>
            </p:cNvSpPr>
            <p:nvPr/>
          </p:nvSpPr>
          <p:spPr bwMode="auto">
            <a:xfrm>
              <a:off x="2559" y="2142"/>
              <a:ext cx="1588" cy="1392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</p:grpSp>
      <p:pic>
        <p:nvPicPr>
          <p:cNvPr id="1027" name="Picture 3" descr="C:\Users\Krejsová\AppData\Local\Microsoft\Windows\Temporary Internet Files\Content.IE5\1B2SDQKH\MM90020537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764" y="3284984"/>
            <a:ext cx="1883984" cy="1345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rejsová\AppData\Local\Microsoft\Windows\Temporary Internet Files\Content.IE5\1B2SDQKH\MC9003564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1967" y="3623591"/>
            <a:ext cx="3105742" cy="2597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rejsová\AppData\Local\Microsoft\Windows\Temporary Internet Files\Content.IE5\1B2SDQKH\MC9000201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2532553" cy="3069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Krejsová\AppData\Local\Microsoft\Windows\Temporary Internet Files\Content.IE5\DL1NC0EJ\MC9000787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4876" y="4794380"/>
            <a:ext cx="2207452" cy="1920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Krejsová\AppData\Local\Microsoft\Windows\Temporary Internet Files\Content.IE5\DL1NC0EJ\MP90043867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3" y="1601249"/>
            <a:ext cx="2388537" cy="159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Blesk 11"/>
          <p:cNvSpPr/>
          <p:nvPr/>
        </p:nvSpPr>
        <p:spPr>
          <a:xfrm rot="20000953">
            <a:off x="4089535" y="6369291"/>
            <a:ext cx="343357" cy="434799"/>
          </a:xfrm>
          <a:prstGeom prst="lightningBol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Blesk 24"/>
          <p:cNvSpPr/>
          <p:nvPr/>
        </p:nvSpPr>
        <p:spPr>
          <a:xfrm rot="1402766" flipH="1">
            <a:off x="5287347" y="6262128"/>
            <a:ext cx="537522" cy="649121"/>
          </a:xfrm>
          <a:prstGeom prst="lightningBol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669020" y="1931079"/>
            <a:ext cx="8013875" cy="382343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/>
              <a:t>Stykové plochy se o sebe odírají, třou, zahřívají se, opotřebovávají se. Někdy třecí sílu musíme zbytečně překonávat třeba při  přemisťování předmětů. </a:t>
            </a:r>
          </a:p>
          <a:p>
            <a:r>
              <a:rPr lang="cs-CZ" sz="2800" dirty="0" smtClean="0"/>
              <a:t>Příčinou je příliš velká třecí síla.</a:t>
            </a:r>
          </a:p>
          <a:p>
            <a:r>
              <a:rPr lang="cs-CZ" sz="2800" dirty="0" smtClean="0"/>
              <a:t>V těchto případech </a:t>
            </a:r>
            <a:r>
              <a:rPr lang="cs-CZ" sz="3200" dirty="0" smtClean="0">
                <a:solidFill>
                  <a:srgbClr val="FFC000"/>
                </a:solidFill>
              </a:rPr>
              <a:t>třecí sílu zmenšujeme.</a:t>
            </a:r>
            <a:endParaRPr lang="cs-CZ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129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Třecí sílu zmenšujeme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upravujeme plochy součástek broušením, leštěním…</a:t>
            </a:r>
          </a:p>
          <a:p>
            <a:r>
              <a:rPr lang="cs-CZ" sz="2800" dirty="0" smtClean="0"/>
              <a:t>oddělujeme je od sebe vrstvou oleje, vazelíny, vody - tobogán…</a:t>
            </a:r>
          </a:p>
          <a:p>
            <a:r>
              <a:rPr lang="cs-CZ" sz="2800" dirty="0" smtClean="0"/>
              <a:t>používáme kuličková, válečková ložiska…</a:t>
            </a:r>
          </a:p>
          <a:p>
            <a:r>
              <a:rPr lang="cs-CZ" sz="2800" dirty="0" smtClean="0"/>
              <a:t>apod.</a:t>
            </a:r>
            <a:endParaRPr lang="cs-CZ" sz="2800" dirty="0"/>
          </a:p>
        </p:txBody>
      </p:sp>
      <p:pic>
        <p:nvPicPr>
          <p:cNvPr id="5122" name="Picture 2" descr="C:\Users\Krejsová\AppData\Local\Microsoft\Windows\Temporary Internet Files\Content.IE5\DL1NC0EJ\MC9003268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76604"/>
            <a:ext cx="1800200" cy="219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Krejsová\AppData\Local\Microsoft\Windows\Temporary Internet Files\Content.IE5\24NWSEIX\MC9001506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365104"/>
            <a:ext cx="1814170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4679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4" descr="C:\Users\Krejsová\AppData\Local\Microsoft\Windows\Temporary Internet Files\Content.IE5\1B2SDQKH\MP9004230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972" y="1124743"/>
            <a:ext cx="2362267" cy="2362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980728"/>
          </a:xfrm>
        </p:spPr>
        <p:txBody>
          <a:bodyPr/>
          <a:lstStyle/>
          <a:p>
            <a:r>
              <a:rPr lang="cs-CZ" sz="3600" b="1" dirty="0"/>
              <a:t>Může být pro nás třecí síla užitečná?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pic>
        <p:nvPicPr>
          <p:cNvPr id="4" name="Picture 6" descr="C:\Users\Krejsová\AppData\Local\Microsoft\Windows\Temporary Internet Files\Content.IE5\1WIF3LAY\MP900201334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6" descr="C:\Users\Krejsová\AppData\Local\Microsoft\Windows\Temporary Internet Files\Content.IE5\1WIF3LAY\MC900440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096" y="4863882"/>
            <a:ext cx="1957572" cy="168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Krejsová\AppData\Local\Microsoft\Windows\Temporary Internet Files\Content.IE5\DL1NC0EJ\MP9004255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008112"/>
            <a:ext cx="1945202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Krejsová\AppData\Local\Microsoft\Windows\Temporary Internet Files\Content.IE5\1B2SDQKH\MC9004113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393843"/>
            <a:ext cx="2528988" cy="203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rejsová\AppData\Local\Microsoft\Windows\Temporary Internet Files\Content.IE5\24NWSEIX\MP90039944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195404"/>
            <a:ext cx="1941420" cy="2427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rejsová\AppData\Local\Microsoft\Windows\Temporary Internet Files\Content.IE5\1B2SDQKH\MC9002905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666678"/>
            <a:ext cx="1775988" cy="183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ový popisek 18"/>
          <p:cNvSpPr/>
          <p:nvPr/>
        </p:nvSpPr>
        <p:spPr>
          <a:xfrm>
            <a:off x="899592" y="2387167"/>
            <a:ext cx="7703440" cy="336630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/>
              <a:t>Třecí sílu naopak potřebujeme při chůzi, pohonu řemenem, při jízdě autem, vlakem, při brždění, na náledí…</a:t>
            </a:r>
          </a:p>
          <a:p>
            <a:r>
              <a:rPr lang="cs-CZ" sz="2800" dirty="0" smtClean="0"/>
              <a:t>V těchto případech je třecí síla příliš malá.</a:t>
            </a:r>
          </a:p>
          <a:p>
            <a:r>
              <a:rPr lang="cs-CZ" sz="2800" dirty="0" smtClean="0"/>
              <a:t>V těchto případech </a:t>
            </a:r>
            <a:r>
              <a:rPr lang="cs-CZ" sz="3200" b="1" dirty="0" smtClean="0">
                <a:solidFill>
                  <a:srgbClr val="FFC000"/>
                </a:solidFill>
              </a:rPr>
              <a:t>třecí sílu zvětšujeme.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5" name="Výbuch 2 4"/>
          <p:cNvSpPr/>
          <p:nvPr/>
        </p:nvSpPr>
        <p:spPr>
          <a:xfrm>
            <a:off x="395536" y="764704"/>
            <a:ext cx="3384376" cy="223224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ANO</a:t>
            </a:r>
            <a:r>
              <a:rPr lang="cs-CZ" sz="4400" b="1" dirty="0" smtClean="0">
                <a:solidFill>
                  <a:srgbClr val="FFC000"/>
                </a:solidFill>
              </a:rPr>
              <a:t> </a:t>
            </a:r>
            <a:endParaRPr lang="cs-CZ" sz="4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703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4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4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řecí </a:t>
            </a:r>
            <a:r>
              <a:rPr lang="cs-CZ" dirty="0"/>
              <a:t>sílu zvětšujeme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sypeme silnice, chodníky při náledí štěrkem</a:t>
            </a:r>
          </a:p>
          <a:p>
            <a:r>
              <a:rPr lang="cs-CZ" sz="2800" dirty="0" smtClean="0"/>
              <a:t>používáme zimní pneumatiky s hrubším vzorkem</a:t>
            </a:r>
          </a:p>
          <a:p>
            <a:r>
              <a:rPr lang="cs-CZ" sz="2800" dirty="0" smtClean="0"/>
              <a:t>v horách na sněhu používáme sněhové řetězy</a:t>
            </a:r>
          </a:p>
          <a:p>
            <a:r>
              <a:rPr lang="cs-CZ" sz="2800" dirty="0" smtClean="0"/>
              <a:t>měníme včas brzdová obložení</a:t>
            </a:r>
          </a:p>
          <a:p>
            <a:r>
              <a:rPr lang="cs-CZ" sz="2800" dirty="0" smtClean="0"/>
              <a:t>v zimě a do hor nosíme boty s drsnou podrážkou</a:t>
            </a:r>
            <a:endParaRPr lang="cs-CZ" sz="2800" dirty="0"/>
          </a:p>
        </p:txBody>
      </p:sp>
      <p:pic>
        <p:nvPicPr>
          <p:cNvPr id="6152" name="Picture 8" descr="C:\Users\Krejsová\AppData\Local\Microsoft\Windows\Temporary Internet Files\Content.IE5\TK90EAW9\MC9004404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44195"/>
            <a:ext cx="2239144" cy="223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Krejsová\AppData\Local\Microsoft\Windows\Temporary Internet Files\Content.IE5\1WIF3LAY\MP9003874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177127"/>
            <a:ext cx="1684505" cy="236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2562672" y="4285718"/>
            <a:ext cx="1784125" cy="1460642"/>
            <a:chOff x="5940152" y="3068960"/>
            <a:chExt cx="2807956" cy="2005683"/>
          </a:xfrm>
        </p:grpSpPr>
        <p:pic>
          <p:nvPicPr>
            <p:cNvPr id="15" name="Picture 2" descr="C:\Users\Krejsová\AppData\Local\Microsoft\Windows\Temporary Internet Files\Content.IE5\DL1NC0EJ\MP900386038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940152" y="3068960"/>
              <a:ext cx="2807956" cy="20056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7" descr="C:\Users\Krejsová\AppData\Local\Microsoft\Windows\Temporary Internet Files\Content.IE5\1B2SDQKH\MC900411362[2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52" y="3212976"/>
              <a:ext cx="1503709" cy="12073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7" name="Picture 9" descr="C:\Users\Krejsová\AppData\Local\Microsoft\Windows\Temporary Internet Files\Content.IE5\24NWSEIX\MC9003515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573925"/>
            <a:ext cx="1588883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063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4400" dirty="0" smtClean="0"/>
              <a:t>Procvičení</a:t>
            </a:r>
            <a:endParaRPr lang="cs-CZ" sz="44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0" y="1124744"/>
            <a:ext cx="9036496" cy="525658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Proč se ti tkaničky u bot, které jsou z umělých vláken, rozvážou snadněji než tkaničky bavlněné?</a:t>
            </a:r>
          </a:p>
          <a:p>
            <a:r>
              <a:rPr lang="cs-CZ" sz="2800" dirty="0" smtClean="0"/>
              <a:t>U bavlněných tkaniček je větší klidová třecí síla.</a:t>
            </a:r>
          </a:p>
          <a:p>
            <a:r>
              <a:rPr lang="cs-CZ" sz="2800" dirty="0">
                <a:solidFill>
                  <a:schemeClr val="tx2"/>
                </a:solidFill>
              </a:rPr>
              <a:t>Proč při hraní houslista potírá smyčec kalafunou?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alafuna se nanáší </a:t>
            </a:r>
            <a:r>
              <a:rPr lang="cs-CZ" sz="2800" dirty="0"/>
              <a:t>na žíně smyčců pro </a:t>
            </a:r>
            <a:r>
              <a:rPr lang="cs-CZ" sz="2800" dirty="0" smtClean="0"/>
              <a:t>zvýšení třecí síly.</a:t>
            </a:r>
          </a:p>
          <a:p>
            <a:r>
              <a:rPr lang="cs-CZ" sz="2800" dirty="0">
                <a:solidFill>
                  <a:schemeClr val="tx2"/>
                </a:solidFill>
              </a:rPr>
              <a:t>Co uděláš, když ti nejde sundat z prstu prstýnek?</a:t>
            </a:r>
          </a:p>
          <a:p>
            <a:r>
              <a:rPr lang="cs-CZ" sz="2800" dirty="0"/>
              <a:t>Ruce si namydlím a prstýnek snáze stáhnu – zmenším třecí </a:t>
            </a:r>
            <a:r>
              <a:rPr lang="cs-CZ" sz="2800" dirty="0" smtClean="0"/>
              <a:t>sílu.</a:t>
            </a:r>
            <a:endParaRPr lang="cs-CZ" sz="2800" dirty="0"/>
          </a:p>
        </p:txBody>
      </p:sp>
      <p:pic>
        <p:nvPicPr>
          <p:cNvPr id="2052" name="Picture 4" descr="C:\Users\Krejsová\AppData\Local\Microsoft\Windows\Temporary Internet Files\Content.IE5\HW1QB9ZW\MC9002328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5093" y="1268760"/>
            <a:ext cx="1153131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rejsová\AppData\Local\Microsoft\Windows\Temporary Internet Files\Content.IE5\HW1QB9ZW\MC9002901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6588">
            <a:off x="4193157" y="5451303"/>
            <a:ext cx="1160227" cy="1276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9881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-603448"/>
            <a:ext cx="8229600" cy="1600200"/>
          </a:xfrm>
        </p:spPr>
        <p:txBody>
          <a:bodyPr/>
          <a:lstStyle/>
          <a:p>
            <a:r>
              <a:rPr lang="cs-CZ" dirty="0"/>
              <a:t>Procvičení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48829" y="1052736"/>
            <a:ext cx="8435280" cy="5472608"/>
          </a:xfrm>
        </p:spPr>
        <p:txBody>
          <a:bodyPr>
            <a:normAutofit lnSpcReduction="10000"/>
          </a:bodyPr>
          <a:lstStyle/>
          <a:p>
            <a:r>
              <a:rPr lang="cs-CZ" sz="3000" dirty="0">
                <a:solidFill>
                  <a:schemeClr val="tx2"/>
                </a:solidFill>
              </a:rPr>
              <a:t>Co poradíš kamarádovi, který nemá dost sil k přemístění velké skříně po podlaze?</a:t>
            </a:r>
          </a:p>
          <a:p>
            <a:r>
              <a:rPr lang="cs-CZ" sz="3000" dirty="0" smtClean="0"/>
              <a:t>Podlož si pod skříň stěhovací válečky </a:t>
            </a:r>
            <a:r>
              <a:rPr lang="cs-CZ" sz="3000" dirty="0" smtClean="0">
                <a:sym typeface="Wingdings" pitchFamily="2" charset="2"/>
              </a:rPr>
              <a:t></a:t>
            </a:r>
            <a:endParaRPr lang="cs-CZ" sz="3000" dirty="0"/>
          </a:p>
          <a:p>
            <a:r>
              <a:rPr lang="cs-CZ" sz="3000" dirty="0">
                <a:solidFill>
                  <a:schemeClr val="tx2"/>
                </a:solidFill>
              </a:rPr>
              <a:t>Proč jsou pod hlavičkou hřebíku příčné vrypy?</a:t>
            </a:r>
          </a:p>
          <a:p>
            <a:r>
              <a:rPr lang="cs-CZ" sz="3000" dirty="0" smtClean="0"/>
              <a:t>Zvýší se klidová třecí síla.</a:t>
            </a:r>
            <a:endParaRPr lang="cs-CZ" sz="3000" dirty="0"/>
          </a:p>
          <a:p>
            <a:r>
              <a:rPr lang="cs-CZ" sz="3000" dirty="0">
                <a:solidFill>
                  <a:schemeClr val="tx2"/>
                </a:solidFill>
              </a:rPr>
              <a:t>Jak se podařilo ve starověkém Egyptě lidem postavit pyramidy, když neměli současné stroje?</a:t>
            </a:r>
          </a:p>
          <a:p>
            <a:r>
              <a:rPr lang="cs-CZ" sz="3000" dirty="0" smtClean="0"/>
              <a:t>Využívali valivé tření, při kterém je třecí síla menší.</a:t>
            </a:r>
            <a:endParaRPr lang="cs-CZ" sz="3000" dirty="0"/>
          </a:p>
          <a:p>
            <a:endParaRPr lang="cs-CZ" dirty="0"/>
          </a:p>
        </p:txBody>
      </p:sp>
      <p:pic>
        <p:nvPicPr>
          <p:cNvPr id="1026" name="Picture 2" descr="C:\Users\Krejsová\AppData\Local\Microsoft\Windows\Temporary Internet Files\Content.IE5\56TU68TU\MC9002905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636350">
            <a:off x="7222183" y="2513387"/>
            <a:ext cx="1515281" cy="156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542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www.office.microsoft.com</a:t>
            </a: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3728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428</TotalTime>
  <Words>408</Words>
  <Application>Microsoft Office PowerPoint</Application>
  <PresentationFormat>Předvádění na obrazovce (4:3)</PresentationFormat>
  <Paragraphs>58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Exekutivní</vt:lpstr>
      <vt:lpstr>Motiv systému Office</vt:lpstr>
      <vt:lpstr>Prezentace aplikace PowerPoint</vt:lpstr>
      <vt:lpstr>Anotace</vt:lpstr>
      <vt:lpstr>Význam třecí síly v denní technické praxi </vt:lpstr>
      <vt:lpstr>Prezentace aplikace PowerPoint</vt:lpstr>
      <vt:lpstr>      V kterých případech působí tření nepříznivě? </vt:lpstr>
      <vt:lpstr>Třecí sílu zmenšujeme</vt:lpstr>
      <vt:lpstr>Může být pro nás třecí síla užitečná? </vt:lpstr>
      <vt:lpstr>Třecí sílu zvětšujeme</vt:lpstr>
      <vt:lpstr>Procvičení</vt:lpstr>
      <vt:lpstr>Procvičení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27</cp:revision>
  <dcterms:created xsi:type="dcterms:W3CDTF">2012-03-10T16:06:51Z</dcterms:created>
  <dcterms:modified xsi:type="dcterms:W3CDTF">2012-03-16T12:19:58Z</dcterms:modified>
</cp:coreProperties>
</file>