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70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DAE4"/>
    <a:srgbClr val="FD6780"/>
    <a:srgbClr val="FECED6"/>
    <a:srgbClr val="FFFF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VY_52_INOVACE_19_Účinky gravitační síly Země na kapalinu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Účinky gravitační síly Země na kapalinu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198F82-3C7D-44D3-99D3-4143E064B314}" type="presOf" srcId="{C73C7642-F245-4585-8F88-243F9FAEF6CA}" destId="{AA41A67C-3D3F-4AE9-9E0F-5D7F7BB2E741}" srcOrd="1" destOrd="0" presId="urn:microsoft.com/office/officeart/2005/8/layout/target3"/>
    <dgm:cxn modelId="{4403FF8C-E429-4601-BF3B-CC441C9BC1BD}" type="presOf" srcId="{019433A1-1324-4DE1-9E6F-32B851095F74}" destId="{E7297F21-D4FD-4A41-AE58-814D01A6B5E7}" srcOrd="1" destOrd="0" presId="urn:microsoft.com/office/officeart/2005/8/layout/target3"/>
    <dgm:cxn modelId="{9B6F90B8-44AA-4709-B1B4-025F1453F5C5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0561909-57FE-446D-8E4A-7D142A7D65AC}" type="presOf" srcId="{DAEA276B-ECF9-46F6-A7D3-4693B2D32BC4}" destId="{CDED6FE3-AD8F-4ACC-B6B8-710EDDD97598}" srcOrd="0" destOrd="0" presId="urn:microsoft.com/office/officeart/2005/8/layout/target3"/>
    <dgm:cxn modelId="{B3134F1B-8093-47AE-A9FF-68E001F3B9D7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7D846EA-1D12-4791-910E-BA7B4348914F}" type="presOf" srcId="{019433A1-1324-4DE1-9E6F-32B851095F74}" destId="{A3817367-F2BC-482F-8832-FA00B51DCCF3}" srcOrd="0" destOrd="0" presId="urn:microsoft.com/office/officeart/2005/8/layout/target3"/>
    <dgm:cxn modelId="{B60477AD-AF26-4F2E-BB3F-7F8936F6845C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FF6A58-B8A9-49E7-BBC0-99FFE8E3755C}" type="presOf" srcId="{445C7998-7549-48B0-BD68-D4F0167F02E5}" destId="{BC35EE03-4121-4EF9-923D-7CB6D30D358D}" srcOrd="0" destOrd="0" presId="urn:microsoft.com/office/officeart/2005/8/layout/target3"/>
    <dgm:cxn modelId="{87E4349A-D525-4D7C-AEDD-697F6BDA2433}" type="presOf" srcId="{EBC41103-E2E5-4D48-9B4B-425520D3D098}" destId="{50C2F88D-8688-44C2-A854-691F34009D3B}" srcOrd="0" destOrd="0" presId="urn:microsoft.com/office/officeart/2005/8/layout/target3"/>
    <dgm:cxn modelId="{57093477-74A3-4390-A953-86423C8EFBA6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7125450-68EF-42FA-A178-25841AD62D73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B254922-49F3-4E93-80D8-4AA69A92DCBB}" type="presOf" srcId="{445C7998-7549-48B0-BD68-D4F0167F02E5}" destId="{4D19AB04-24FA-40C2-B203-52AE3D15E171}" srcOrd="1" destOrd="0" presId="urn:microsoft.com/office/officeart/2005/8/layout/target3"/>
    <dgm:cxn modelId="{08E69C56-174D-45C6-8F63-7B48FF2568BE}" type="presOf" srcId="{EBC41103-E2E5-4D48-9B4B-425520D3D098}" destId="{F969C235-9271-4D34-B740-D627A121CAD0}" srcOrd="1" destOrd="0" presId="urn:microsoft.com/office/officeart/2005/8/layout/target3"/>
    <dgm:cxn modelId="{D468AF54-9846-4EB4-B38B-E3C48FB9FCB8}" type="presParOf" srcId="{71045F8C-00FA-488E-A7BD-E2E6753D979D}" destId="{3577EC6B-C980-4F34-8C69-4365E7B8FC8C}" srcOrd="0" destOrd="0" presId="urn:microsoft.com/office/officeart/2005/8/layout/target3"/>
    <dgm:cxn modelId="{FA75763D-DEB9-4000-B82F-A0A886CB23E8}" type="presParOf" srcId="{71045F8C-00FA-488E-A7BD-E2E6753D979D}" destId="{6940EB87-DC1D-4BC3-9408-9AC2E1FFC039}" srcOrd="1" destOrd="0" presId="urn:microsoft.com/office/officeart/2005/8/layout/target3"/>
    <dgm:cxn modelId="{5D3ACF8C-DAA3-4A99-B533-C2B87A604BB3}" type="presParOf" srcId="{71045F8C-00FA-488E-A7BD-E2E6753D979D}" destId="{BC35EE03-4121-4EF9-923D-7CB6D30D358D}" srcOrd="2" destOrd="0" presId="urn:microsoft.com/office/officeart/2005/8/layout/target3"/>
    <dgm:cxn modelId="{ED6738F6-3CD3-45DD-854F-80343E4868DD}" type="presParOf" srcId="{71045F8C-00FA-488E-A7BD-E2E6753D979D}" destId="{C95EEA27-3CBF-4645-A92D-9D8AF5C1CBFC}" srcOrd="3" destOrd="0" presId="urn:microsoft.com/office/officeart/2005/8/layout/target3"/>
    <dgm:cxn modelId="{26794F98-3795-491C-B8F0-8AA729408F8B}" type="presParOf" srcId="{71045F8C-00FA-488E-A7BD-E2E6753D979D}" destId="{851BB866-B6AE-4566-893F-4C635BA974FC}" srcOrd="4" destOrd="0" presId="urn:microsoft.com/office/officeart/2005/8/layout/target3"/>
    <dgm:cxn modelId="{36DA2392-80E4-4020-9653-28BF5AB17C03}" type="presParOf" srcId="{71045F8C-00FA-488E-A7BD-E2E6753D979D}" destId="{643EA938-EDE0-4533-ACCC-D2BD6F3A527C}" srcOrd="5" destOrd="0" presId="urn:microsoft.com/office/officeart/2005/8/layout/target3"/>
    <dgm:cxn modelId="{F900D296-AA41-4BAD-B58A-D90AD6921A9F}" type="presParOf" srcId="{71045F8C-00FA-488E-A7BD-E2E6753D979D}" destId="{92F31B18-D66D-4CC7-89B9-378928DE877D}" srcOrd="6" destOrd="0" presId="urn:microsoft.com/office/officeart/2005/8/layout/target3"/>
    <dgm:cxn modelId="{EA4518DA-5C6A-46D8-A054-ED24956DA61B}" type="presParOf" srcId="{71045F8C-00FA-488E-A7BD-E2E6753D979D}" destId="{902074E1-B931-4618-97F1-FADBE82E9C3C}" srcOrd="7" destOrd="0" presId="urn:microsoft.com/office/officeart/2005/8/layout/target3"/>
    <dgm:cxn modelId="{A924A65D-9402-4C57-9FE9-BEED73093E17}" type="presParOf" srcId="{71045F8C-00FA-488E-A7BD-E2E6753D979D}" destId="{A3817367-F2BC-482F-8832-FA00B51DCCF3}" srcOrd="8" destOrd="0" presId="urn:microsoft.com/office/officeart/2005/8/layout/target3"/>
    <dgm:cxn modelId="{40C00FC9-172C-487B-8F36-F89FAD1997DE}" type="presParOf" srcId="{71045F8C-00FA-488E-A7BD-E2E6753D979D}" destId="{626ABFF6-56C8-4386-B662-68EC364EED9D}" srcOrd="9" destOrd="0" presId="urn:microsoft.com/office/officeart/2005/8/layout/target3"/>
    <dgm:cxn modelId="{C3908F36-5EBA-473C-8A61-534CDFCAD1B5}" type="presParOf" srcId="{71045F8C-00FA-488E-A7BD-E2E6753D979D}" destId="{6DB11F1C-D028-4800-9625-6611CA9DE6D4}" srcOrd="10" destOrd="0" presId="urn:microsoft.com/office/officeart/2005/8/layout/target3"/>
    <dgm:cxn modelId="{0F50106E-0180-428D-BAB7-414FF7F9A89C}" type="presParOf" srcId="{71045F8C-00FA-488E-A7BD-E2E6753D979D}" destId="{CDED6FE3-AD8F-4ACC-B6B8-710EDDD97598}" srcOrd="11" destOrd="0" presId="urn:microsoft.com/office/officeart/2005/8/layout/target3"/>
    <dgm:cxn modelId="{2C4ED4BD-BBEB-43E5-8674-F72A9EF16F9F}" type="presParOf" srcId="{71045F8C-00FA-488E-A7BD-E2E6753D979D}" destId="{397AC6D7-84A6-4150-958F-83C92D9ACF38}" srcOrd="12" destOrd="0" presId="urn:microsoft.com/office/officeart/2005/8/layout/target3"/>
    <dgm:cxn modelId="{F6E62436-3E3E-4F0F-9A46-CC0EA3384327}" type="presParOf" srcId="{71045F8C-00FA-488E-A7BD-E2E6753D979D}" destId="{D7419528-33A6-416D-9E64-B3F7915C5149}" srcOrd="13" destOrd="0" presId="urn:microsoft.com/office/officeart/2005/8/layout/target3"/>
    <dgm:cxn modelId="{BA9DBE62-0F35-45E3-94DF-2BC6F9456FF1}" type="presParOf" srcId="{71045F8C-00FA-488E-A7BD-E2E6753D979D}" destId="{97289DF2-90F4-4EC2-A9FC-633B00BAB610}" srcOrd="14" destOrd="0" presId="urn:microsoft.com/office/officeart/2005/8/layout/target3"/>
    <dgm:cxn modelId="{7BD24F5D-269B-4E0B-91AA-361B8534E195}" type="presParOf" srcId="{71045F8C-00FA-488E-A7BD-E2E6753D979D}" destId="{234EBA9D-95B4-4C20-A84E-6F65F1085DC6}" srcOrd="15" destOrd="0" presId="urn:microsoft.com/office/officeart/2005/8/layout/target3"/>
    <dgm:cxn modelId="{2F3FAB78-6247-4DC8-8316-0D50FB7EA447}" type="presParOf" srcId="{71045F8C-00FA-488E-A7BD-E2E6753D979D}" destId="{12255512-213F-41DF-90A6-8B4CD74A2B52}" srcOrd="16" destOrd="0" presId="urn:microsoft.com/office/officeart/2005/8/layout/target3"/>
    <dgm:cxn modelId="{C2BEB3F1-D28A-472E-8E30-29021BBC143E}" type="presParOf" srcId="{71045F8C-00FA-488E-A7BD-E2E6753D979D}" destId="{50C2F88D-8688-44C2-A854-691F34009D3B}" srcOrd="17" destOrd="0" presId="urn:microsoft.com/office/officeart/2005/8/layout/target3"/>
    <dgm:cxn modelId="{1CCB361C-E1AB-44FA-92E1-F7B7C6947B82}" type="presParOf" srcId="{71045F8C-00FA-488E-A7BD-E2E6753D979D}" destId="{4D19AB04-24FA-40C2-B203-52AE3D15E171}" srcOrd="18" destOrd="0" presId="urn:microsoft.com/office/officeart/2005/8/layout/target3"/>
    <dgm:cxn modelId="{A01624D5-008E-4D1D-B072-25FD0B0F504D}" type="presParOf" srcId="{71045F8C-00FA-488E-A7BD-E2E6753D979D}" destId="{832BF48F-0145-4429-9E02-8FCA946CCE9E}" srcOrd="19" destOrd="0" presId="urn:microsoft.com/office/officeart/2005/8/layout/target3"/>
    <dgm:cxn modelId="{ACC590ED-DE9D-4AB1-B8D1-76C936F174E4}" type="presParOf" srcId="{71045F8C-00FA-488E-A7BD-E2E6753D979D}" destId="{E7297F21-D4FD-4A41-AE58-814D01A6B5E7}" srcOrd="20" destOrd="0" presId="urn:microsoft.com/office/officeart/2005/8/layout/target3"/>
    <dgm:cxn modelId="{FE0A114A-0E07-4F64-89DE-274033D12BA9}" type="presParOf" srcId="{71045F8C-00FA-488E-A7BD-E2E6753D979D}" destId="{F69A1436-182C-465B-AD7F-FE48E0C090C1}" srcOrd="21" destOrd="0" presId="urn:microsoft.com/office/officeart/2005/8/layout/target3"/>
    <dgm:cxn modelId="{7F127958-A8CE-4294-A998-48C44B08C9FD}" type="presParOf" srcId="{71045F8C-00FA-488E-A7BD-E2E6753D979D}" destId="{AA41A67C-3D3F-4AE9-9E0F-5D7F7BB2E741}" srcOrd="22" destOrd="0" presId="urn:microsoft.com/office/officeart/2005/8/layout/target3"/>
    <dgm:cxn modelId="{B9814551-A3DA-4846-AA3A-BE96B267711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VY_52_INOVACE_19_Účinky gravitační síly Země na kapalinu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Účinky gravitační síly Země na kapalinu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02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3403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09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353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735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3762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7251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6293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2085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7515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703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61598-EB21-454D-8A35-348DBCCF8C1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20365-BBC6-4EC8-BA32-4C8FBEB29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648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12468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703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338832"/>
              </p:ext>
            </p:extLst>
          </p:nvPr>
        </p:nvGraphicFramePr>
        <p:xfrm>
          <a:off x="1524000" y="1397000"/>
          <a:ext cx="6096000" cy="37541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nádoba</a:t>
                      </a:r>
                      <a:r>
                        <a:rPr lang="cs-CZ" baseline="0" dirty="0" smtClean="0"/>
                        <a:t> s otvory, mikroténový sáček, trubice s tenkou blánou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nového učiva, procvičení probraného učiva na příkladech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Při</a:t>
                      </a:r>
                      <a:r>
                        <a:rPr lang="cs-CZ" baseline="0" dirty="0" smtClean="0"/>
                        <a:t> pokusech se přesvědčí o existenci tlakové síly, zápis poznámek do sešitů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177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 algn="l"/>
            <a:r>
              <a:rPr lang="cs-CZ" sz="5400" dirty="0" smtClean="0"/>
              <a:t>Účinky gravitační síly Země na kapalinu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31640" y="4653136"/>
            <a:ext cx="6400800" cy="12192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7. 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0466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03114" y="2780928"/>
            <a:ext cx="1767525" cy="3085098"/>
            <a:chOff x="703114" y="2780928"/>
            <a:chExt cx="1767525" cy="3085098"/>
          </a:xfrm>
        </p:grpSpPr>
        <p:grpSp>
          <p:nvGrpSpPr>
            <p:cNvPr id="14" name="Skupina 13"/>
            <p:cNvGrpSpPr/>
            <p:nvPr/>
          </p:nvGrpSpPr>
          <p:grpSpPr>
            <a:xfrm>
              <a:off x="703114" y="2780928"/>
              <a:ext cx="1767525" cy="3085098"/>
              <a:chOff x="4417965" y="1246075"/>
              <a:chExt cx="2498741" cy="3892367"/>
            </a:xfrm>
          </p:grpSpPr>
          <p:grpSp>
            <p:nvGrpSpPr>
              <p:cNvPr id="10" name="Skupina 9"/>
              <p:cNvGrpSpPr/>
              <p:nvPr/>
            </p:nvGrpSpPr>
            <p:grpSpPr>
              <a:xfrm>
                <a:off x="5354451" y="1246075"/>
                <a:ext cx="1060704" cy="1359238"/>
                <a:chOff x="5354451" y="1246075"/>
                <a:chExt cx="1060704" cy="1359238"/>
              </a:xfrm>
            </p:grpSpPr>
            <p:sp>
              <p:nvSpPr>
                <p:cNvPr id="8" name="Rovnoramenný trojúhelník 7"/>
                <p:cNvSpPr/>
                <p:nvPr/>
              </p:nvSpPr>
              <p:spPr>
                <a:xfrm rot="10800000">
                  <a:off x="5354451" y="1246075"/>
                  <a:ext cx="1060704" cy="1130424"/>
                </a:xfrm>
                <a:prstGeom prst="triangl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Rovnoramenný trojúhelník 8"/>
                <p:cNvSpPr/>
                <p:nvPr/>
              </p:nvSpPr>
              <p:spPr>
                <a:xfrm rot="14618394">
                  <a:off x="5720674" y="2032158"/>
                  <a:ext cx="596237" cy="550074"/>
                </a:xfrm>
                <a:prstGeom prst="triangle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1" name="Slza 10"/>
              <p:cNvSpPr/>
              <p:nvPr/>
            </p:nvSpPr>
            <p:spPr>
              <a:xfrm rot="19220191">
                <a:off x="4417965" y="2752279"/>
                <a:ext cx="2498741" cy="2386163"/>
              </a:xfrm>
              <a:prstGeom prst="teardrop">
                <a:avLst/>
              </a:prstGeom>
              <a:blipFill>
                <a:blip r:embed="rId2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Volný tvar 11"/>
              <p:cNvSpPr/>
              <p:nvPr/>
            </p:nvSpPr>
            <p:spPr>
              <a:xfrm rot="14658586">
                <a:off x="5899235" y="2240204"/>
                <a:ext cx="1120357" cy="800656"/>
              </a:xfrm>
              <a:custGeom>
                <a:avLst/>
                <a:gdLst>
                  <a:gd name="connsiteX0" fmla="*/ 1542098 w 1542098"/>
                  <a:gd name="connsiteY0" fmla="*/ 0 h 365760"/>
                  <a:gd name="connsiteX1" fmla="*/ 64991 w 1542098"/>
                  <a:gd name="connsiteY1" fmla="*/ 281354 h 365760"/>
                  <a:gd name="connsiteX2" fmla="*/ 261938 w 1542098"/>
                  <a:gd name="connsiteY2" fmla="*/ 337625 h 365760"/>
                  <a:gd name="connsiteX3" fmla="*/ 261938 w 1542098"/>
                  <a:gd name="connsiteY3" fmla="*/ 365760 h 3657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2098" h="365760">
                    <a:moveTo>
                      <a:pt x="1542098" y="0"/>
                    </a:moveTo>
                    <a:cubicBezTo>
                      <a:pt x="910224" y="112541"/>
                      <a:pt x="278351" y="225083"/>
                      <a:pt x="64991" y="281354"/>
                    </a:cubicBezTo>
                    <a:cubicBezTo>
                      <a:pt x="-148369" y="337625"/>
                      <a:pt x="229113" y="323557"/>
                      <a:pt x="261938" y="337625"/>
                    </a:cubicBezTo>
                    <a:cubicBezTo>
                      <a:pt x="294762" y="351693"/>
                      <a:pt x="278350" y="358726"/>
                      <a:pt x="261938" y="365760"/>
                    </a:cubicBezTo>
                  </a:path>
                </a:pathLst>
              </a:custGeom>
              <a:noFill/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Volný tvar 12"/>
              <p:cNvSpPr/>
              <p:nvPr/>
            </p:nvSpPr>
            <p:spPr>
              <a:xfrm rot="18795071">
                <a:off x="4613682" y="2796550"/>
                <a:ext cx="1542098" cy="365761"/>
              </a:xfrm>
              <a:custGeom>
                <a:avLst/>
                <a:gdLst>
                  <a:gd name="connsiteX0" fmla="*/ 1542098 w 1542098"/>
                  <a:gd name="connsiteY0" fmla="*/ 0 h 365760"/>
                  <a:gd name="connsiteX1" fmla="*/ 64991 w 1542098"/>
                  <a:gd name="connsiteY1" fmla="*/ 281354 h 365760"/>
                  <a:gd name="connsiteX2" fmla="*/ 261938 w 1542098"/>
                  <a:gd name="connsiteY2" fmla="*/ 337625 h 365760"/>
                  <a:gd name="connsiteX3" fmla="*/ 261938 w 1542098"/>
                  <a:gd name="connsiteY3" fmla="*/ 365760 h 3657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2098" h="365760">
                    <a:moveTo>
                      <a:pt x="1542098" y="0"/>
                    </a:moveTo>
                    <a:cubicBezTo>
                      <a:pt x="910224" y="112541"/>
                      <a:pt x="278351" y="225083"/>
                      <a:pt x="64991" y="281354"/>
                    </a:cubicBezTo>
                    <a:cubicBezTo>
                      <a:pt x="-148369" y="337625"/>
                      <a:pt x="229113" y="323557"/>
                      <a:pt x="261938" y="337625"/>
                    </a:cubicBezTo>
                    <a:cubicBezTo>
                      <a:pt x="294762" y="351693"/>
                      <a:pt x="278350" y="358726"/>
                      <a:pt x="261938" y="365760"/>
                    </a:cubicBezTo>
                  </a:path>
                </a:pathLst>
              </a:custGeom>
              <a:noFill/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59" name="Ovál 2058"/>
            <p:cNvSpPr/>
            <p:nvPr/>
          </p:nvSpPr>
          <p:spPr>
            <a:xfrm>
              <a:off x="1547664" y="3645024"/>
              <a:ext cx="208660" cy="13439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941" y="492694"/>
            <a:ext cx="8229600" cy="2000202"/>
          </a:xfrm>
        </p:spPr>
        <p:txBody>
          <a:bodyPr/>
          <a:lstStyle/>
          <a:p>
            <a:r>
              <a:rPr lang="cs-CZ" sz="4400" dirty="0">
                <a:latin typeface="Arial" pitchFamily="34" charset="0"/>
                <a:cs typeface="Arial" pitchFamily="34" charset="0"/>
              </a:rPr>
              <a:t>Proč se mikroténový sáček naplněný vodou zaoblí?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2064" name="Zástupný symbol pro obsah 2063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521228" y="3087051"/>
            <a:ext cx="2016224" cy="2643992"/>
            <a:chOff x="4644008" y="2686929"/>
            <a:chExt cx="2016224" cy="2643992"/>
          </a:xfrm>
        </p:grpSpPr>
        <p:sp>
          <p:nvSpPr>
            <p:cNvPr id="4" name="Zaoblený obdélník 3"/>
            <p:cNvSpPr/>
            <p:nvPr/>
          </p:nvSpPr>
          <p:spPr>
            <a:xfrm>
              <a:off x="4644008" y="3602729"/>
              <a:ext cx="2016224" cy="1728192"/>
            </a:xfrm>
            <a:prstGeom prst="roundRect">
              <a:avLst>
                <a:gd name="adj" fmla="val 40273"/>
              </a:avLst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Lichoběžník 4"/>
            <p:cNvSpPr/>
            <p:nvPr/>
          </p:nvSpPr>
          <p:spPr>
            <a:xfrm rot="10800000">
              <a:off x="5184068" y="2686929"/>
              <a:ext cx="936104" cy="915800"/>
            </a:xfrm>
            <a:prstGeom prst="trapezoid">
              <a:avLst>
                <a:gd name="adj" fmla="val 41641"/>
              </a:avLst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5436096" y="3501008"/>
              <a:ext cx="432048" cy="10949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 descr="C:\Users\Krejsová\AppData\Local\Microsoft\Windows\Temporary Internet Files\Content.IE5\1WIF3LAY\MC9004377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99233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84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2376264"/>
          </a:xfrm>
        </p:spPr>
        <p:txBody>
          <a:bodyPr/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latin typeface="Arial" pitchFamily="34" charset="0"/>
                <a:cs typeface="Arial" pitchFamily="34" charset="0"/>
              </a:rPr>
            </a:br>
            <a:r>
              <a:rPr lang="cs-CZ" sz="4400" dirty="0"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>
                <a:latin typeface="Arial" pitchFamily="34" charset="0"/>
                <a:cs typeface="Arial" pitchFamily="34" charset="0"/>
              </a:rPr>
            </a:br>
            <a:r>
              <a:rPr lang="cs-CZ" sz="4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latin typeface="Arial" pitchFamily="34" charset="0"/>
                <a:cs typeface="Arial" pitchFamily="34" charset="0"/>
              </a:rPr>
            </a:br>
            <a:r>
              <a:rPr lang="cs-CZ" sz="4400" dirty="0"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>
                <a:latin typeface="Arial" pitchFamily="34" charset="0"/>
                <a:cs typeface="Arial" pitchFamily="34" charset="0"/>
              </a:rPr>
            </a:br>
            <a:r>
              <a:rPr lang="cs-CZ" sz="4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latin typeface="Arial" pitchFamily="34" charset="0"/>
                <a:cs typeface="Arial" pitchFamily="34" charset="0"/>
              </a:rPr>
            </a:br>
            <a:r>
              <a:rPr lang="cs-CZ" sz="4400" dirty="0" smtClean="0">
                <a:latin typeface="Arial" pitchFamily="34" charset="0"/>
                <a:cs typeface="Arial" pitchFamily="34" charset="0"/>
              </a:rPr>
              <a:t>Proč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vytéká voda z otvorů v nádobě?</a:t>
            </a:r>
            <a:br>
              <a:rPr lang="cs-CZ" sz="4400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 rot="21242410" flipV="1">
            <a:off x="1611392" y="4411449"/>
            <a:ext cx="3562429" cy="909180"/>
          </a:xfrm>
          <a:prstGeom prst="cloudCallout">
            <a:avLst>
              <a:gd name="adj1" fmla="val -3453"/>
              <a:gd name="adj2" fmla="val 1879"/>
            </a:avLst>
          </a:prstGeom>
          <a:solidFill>
            <a:srgbClr val="94DA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924246" y="1641862"/>
            <a:ext cx="2639642" cy="2587097"/>
            <a:chOff x="1731330" y="1799860"/>
            <a:chExt cx="3064408" cy="2803593"/>
          </a:xfrm>
        </p:grpSpPr>
        <p:grpSp>
          <p:nvGrpSpPr>
            <p:cNvPr id="3" name="Skupina 2"/>
            <p:cNvGrpSpPr/>
            <p:nvPr/>
          </p:nvGrpSpPr>
          <p:grpSpPr>
            <a:xfrm>
              <a:off x="1731330" y="1799860"/>
              <a:ext cx="3064408" cy="2803593"/>
              <a:chOff x="3563888" y="2204864"/>
              <a:chExt cx="2776376" cy="1832535"/>
            </a:xfrm>
            <a:blipFill>
              <a:blip r:embed="rId2"/>
              <a:tile tx="0" ty="0" sx="100000" sy="100000" flip="none" algn="tl"/>
            </a:blipFill>
          </p:grpSpPr>
          <p:sp>
            <p:nvSpPr>
              <p:cNvPr id="5" name="Ohnutá šipka 4"/>
              <p:cNvSpPr/>
              <p:nvPr/>
            </p:nvSpPr>
            <p:spPr>
              <a:xfrm rot="5400000">
                <a:off x="4436511" y="3067433"/>
                <a:ext cx="1269763" cy="387148"/>
              </a:xfrm>
              <a:prstGeom prst="bentArrow">
                <a:avLst>
                  <a:gd name="adj1" fmla="val 25000"/>
                  <a:gd name="adj2" fmla="val 25000"/>
                  <a:gd name="adj3" fmla="val 25000"/>
                  <a:gd name="adj4" fmla="val 35071"/>
                </a:avLst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" name="Plechovka 3"/>
              <p:cNvSpPr/>
              <p:nvPr/>
            </p:nvSpPr>
            <p:spPr>
              <a:xfrm>
                <a:off x="3563888" y="2204864"/>
                <a:ext cx="1313931" cy="1790001"/>
              </a:xfrm>
              <a:prstGeom prst="ca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hnutá šipka 5"/>
              <p:cNvSpPr/>
              <p:nvPr/>
            </p:nvSpPr>
            <p:spPr>
              <a:xfrm rot="5400000">
                <a:off x="5103533" y="2850985"/>
                <a:ext cx="394878" cy="846311"/>
              </a:xfrm>
              <a:prstGeom prst="bentArrow">
                <a:avLst>
                  <a:gd name="adj1" fmla="val 25000"/>
                  <a:gd name="adj2" fmla="val 23995"/>
                  <a:gd name="adj3" fmla="val 25000"/>
                  <a:gd name="adj4" fmla="val 43750"/>
                </a:avLst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7" name="Ohnutá šipka 6"/>
              <p:cNvSpPr/>
              <p:nvPr/>
            </p:nvSpPr>
            <p:spPr>
              <a:xfrm rot="5400000">
                <a:off x="5341043" y="3038179"/>
                <a:ext cx="504057" cy="1494384"/>
              </a:xfrm>
              <a:prstGeom prst="bentArrow">
                <a:avLst>
                  <a:gd name="adj1" fmla="val 25000"/>
                  <a:gd name="adj2" fmla="val 29339"/>
                  <a:gd name="adj3" fmla="val 25000"/>
                  <a:gd name="adj4" fmla="val 43749"/>
                </a:avLst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9" name="Vývojový diagram: magnetický disk 8"/>
            <p:cNvSpPr/>
            <p:nvPr/>
          </p:nvSpPr>
          <p:spPr>
            <a:xfrm>
              <a:off x="1731330" y="1799861"/>
              <a:ext cx="1450240" cy="549020"/>
            </a:xfrm>
            <a:prstGeom prst="flowChartMagneticDisk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2" name="Picture 2" descr="C:\Users\Krejsová\AppData\Local\Microsoft\Windows\Temporary Internet Files\Content.IE5\1WIF3LAY\MC9004377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21824" y="1297157"/>
            <a:ext cx="2211756" cy="187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Krejsová\AppData\Local\Microsoft\Windows\Temporary Internet Files\Content.IE5\24NWSEIX\MC90001951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3535"/>
            <a:ext cx="3096344" cy="2665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639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latin typeface="Arial" pitchFamily="34" charset="0"/>
                <a:cs typeface="Arial" pitchFamily="34" charset="0"/>
              </a:rPr>
              <a:t>Proč se blána u trubice naplněné vodou prohne směrem ven?</a:t>
            </a:r>
            <a:endParaRPr lang="cs-CZ" sz="40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763688" y="2204864"/>
            <a:ext cx="2104937" cy="2873271"/>
            <a:chOff x="1763688" y="2204864"/>
            <a:chExt cx="2104937" cy="2873271"/>
          </a:xfrm>
        </p:grpSpPr>
        <p:grpSp>
          <p:nvGrpSpPr>
            <p:cNvPr id="3" name="Skupina 2"/>
            <p:cNvGrpSpPr/>
            <p:nvPr/>
          </p:nvGrpSpPr>
          <p:grpSpPr>
            <a:xfrm>
              <a:off x="1763688" y="2368955"/>
              <a:ext cx="2104937" cy="2709180"/>
              <a:chOff x="2118633" y="3895889"/>
              <a:chExt cx="1673572" cy="2180918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2156550" y="5382144"/>
                <a:ext cx="1315437" cy="694663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2156551" y="3895889"/>
                <a:ext cx="1333707" cy="1800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2156550" y="4634613"/>
                <a:ext cx="1333708" cy="1061476"/>
              </a:xfrm>
              <a:prstGeom prst="rect">
                <a:avLst/>
              </a:prstGeom>
              <a:blipFill>
                <a:blip r:embed="rId2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olný tvar 6"/>
              <p:cNvSpPr/>
              <p:nvPr/>
            </p:nvSpPr>
            <p:spPr>
              <a:xfrm rot="21316443">
                <a:off x="2118633" y="5382232"/>
                <a:ext cx="1401745" cy="304854"/>
              </a:xfrm>
              <a:custGeom>
                <a:avLst/>
                <a:gdLst>
                  <a:gd name="connsiteX0" fmla="*/ 98474 w 2025747"/>
                  <a:gd name="connsiteY0" fmla="*/ 365760 h 520504"/>
                  <a:gd name="connsiteX1" fmla="*/ 98474 w 2025747"/>
                  <a:gd name="connsiteY1" fmla="*/ 365760 h 520504"/>
                  <a:gd name="connsiteX2" fmla="*/ 239151 w 2025747"/>
                  <a:gd name="connsiteY2" fmla="*/ 379827 h 520504"/>
                  <a:gd name="connsiteX3" fmla="*/ 281354 w 2025747"/>
                  <a:gd name="connsiteY3" fmla="*/ 393895 h 520504"/>
                  <a:gd name="connsiteX4" fmla="*/ 844061 w 2025747"/>
                  <a:gd name="connsiteY4" fmla="*/ 492369 h 520504"/>
                  <a:gd name="connsiteX5" fmla="*/ 1125415 w 2025747"/>
                  <a:gd name="connsiteY5" fmla="*/ 520504 h 520504"/>
                  <a:gd name="connsiteX6" fmla="*/ 2025747 w 2025747"/>
                  <a:gd name="connsiteY6" fmla="*/ 520504 h 520504"/>
                  <a:gd name="connsiteX7" fmla="*/ 1983544 w 2025747"/>
                  <a:gd name="connsiteY7" fmla="*/ 211015 h 520504"/>
                  <a:gd name="connsiteX8" fmla="*/ 1899138 w 2025747"/>
                  <a:gd name="connsiteY8" fmla="*/ 309489 h 520504"/>
                  <a:gd name="connsiteX9" fmla="*/ 1758461 w 2025747"/>
                  <a:gd name="connsiteY9" fmla="*/ 351692 h 520504"/>
                  <a:gd name="connsiteX10" fmla="*/ 1702191 w 2025747"/>
                  <a:gd name="connsiteY10" fmla="*/ 337624 h 520504"/>
                  <a:gd name="connsiteX11" fmla="*/ 1645920 w 2025747"/>
                  <a:gd name="connsiteY11" fmla="*/ 253218 h 520504"/>
                  <a:gd name="connsiteX12" fmla="*/ 1575581 w 2025747"/>
                  <a:gd name="connsiteY12" fmla="*/ 168812 h 520504"/>
                  <a:gd name="connsiteX13" fmla="*/ 1561514 w 2025747"/>
                  <a:gd name="connsiteY13" fmla="*/ 112541 h 520504"/>
                  <a:gd name="connsiteX14" fmla="*/ 1533378 w 2025747"/>
                  <a:gd name="connsiteY14" fmla="*/ 28135 h 520504"/>
                  <a:gd name="connsiteX15" fmla="*/ 1434904 w 2025747"/>
                  <a:gd name="connsiteY15" fmla="*/ 70338 h 520504"/>
                  <a:gd name="connsiteX16" fmla="*/ 1392701 w 2025747"/>
                  <a:gd name="connsiteY16" fmla="*/ 84406 h 520504"/>
                  <a:gd name="connsiteX17" fmla="*/ 1350498 w 2025747"/>
                  <a:gd name="connsiteY17" fmla="*/ 112541 h 520504"/>
                  <a:gd name="connsiteX18" fmla="*/ 1294227 w 2025747"/>
                  <a:gd name="connsiteY18" fmla="*/ 140677 h 520504"/>
                  <a:gd name="connsiteX19" fmla="*/ 1252024 w 2025747"/>
                  <a:gd name="connsiteY19" fmla="*/ 182880 h 520504"/>
                  <a:gd name="connsiteX20" fmla="*/ 1167618 w 2025747"/>
                  <a:gd name="connsiteY20" fmla="*/ 239150 h 520504"/>
                  <a:gd name="connsiteX21" fmla="*/ 1041009 w 2025747"/>
                  <a:gd name="connsiteY21" fmla="*/ 225083 h 520504"/>
                  <a:gd name="connsiteX22" fmla="*/ 942535 w 2025747"/>
                  <a:gd name="connsiteY22" fmla="*/ 168812 h 520504"/>
                  <a:gd name="connsiteX23" fmla="*/ 886264 w 2025747"/>
                  <a:gd name="connsiteY23" fmla="*/ 126609 h 520504"/>
                  <a:gd name="connsiteX24" fmla="*/ 787791 w 2025747"/>
                  <a:gd name="connsiteY24" fmla="*/ 126609 h 520504"/>
                  <a:gd name="connsiteX25" fmla="*/ 787791 w 2025747"/>
                  <a:gd name="connsiteY25" fmla="*/ 126609 h 520504"/>
                  <a:gd name="connsiteX26" fmla="*/ 576775 w 2025747"/>
                  <a:gd name="connsiteY26" fmla="*/ 98473 h 520504"/>
                  <a:gd name="connsiteX27" fmla="*/ 492369 w 2025747"/>
                  <a:gd name="connsiteY27" fmla="*/ 70338 h 520504"/>
                  <a:gd name="connsiteX28" fmla="*/ 436098 w 2025747"/>
                  <a:gd name="connsiteY28" fmla="*/ 42203 h 520504"/>
                  <a:gd name="connsiteX29" fmla="*/ 309489 w 2025747"/>
                  <a:gd name="connsiteY29" fmla="*/ 28135 h 520504"/>
                  <a:gd name="connsiteX30" fmla="*/ 154744 w 2025747"/>
                  <a:gd name="connsiteY30" fmla="*/ 0 h 520504"/>
                  <a:gd name="connsiteX31" fmla="*/ 112541 w 2025747"/>
                  <a:gd name="connsiteY31" fmla="*/ 14067 h 520504"/>
                  <a:gd name="connsiteX32" fmla="*/ 84406 w 2025747"/>
                  <a:gd name="connsiteY32" fmla="*/ 42203 h 520504"/>
                  <a:gd name="connsiteX33" fmla="*/ 28135 w 2025747"/>
                  <a:gd name="connsiteY33" fmla="*/ 84406 h 520504"/>
                  <a:gd name="connsiteX34" fmla="*/ 0 w 2025747"/>
                  <a:gd name="connsiteY34" fmla="*/ 126609 h 520504"/>
                  <a:gd name="connsiteX35" fmla="*/ 28135 w 2025747"/>
                  <a:gd name="connsiteY35" fmla="*/ 267286 h 520504"/>
                  <a:gd name="connsiteX36" fmla="*/ 56271 w 2025747"/>
                  <a:gd name="connsiteY36" fmla="*/ 309489 h 520504"/>
                  <a:gd name="connsiteX37" fmla="*/ 98474 w 2025747"/>
                  <a:gd name="connsiteY37" fmla="*/ 365760 h 5205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2025747" h="520504">
                    <a:moveTo>
                      <a:pt x="98474" y="365760"/>
                    </a:moveTo>
                    <a:lnTo>
                      <a:pt x="98474" y="365760"/>
                    </a:lnTo>
                    <a:cubicBezTo>
                      <a:pt x="145366" y="370449"/>
                      <a:pt x="192573" y="372661"/>
                      <a:pt x="239151" y="379827"/>
                    </a:cubicBezTo>
                    <a:cubicBezTo>
                      <a:pt x="253807" y="382082"/>
                      <a:pt x="281354" y="393895"/>
                      <a:pt x="281354" y="393895"/>
                    </a:cubicBezTo>
                    <a:lnTo>
                      <a:pt x="844061" y="492369"/>
                    </a:lnTo>
                    <a:lnTo>
                      <a:pt x="1125415" y="520504"/>
                    </a:lnTo>
                    <a:lnTo>
                      <a:pt x="2025747" y="520504"/>
                    </a:lnTo>
                    <a:lnTo>
                      <a:pt x="1983544" y="211015"/>
                    </a:lnTo>
                    <a:cubicBezTo>
                      <a:pt x="1955409" y="243840"/>
                      <a:pt x="1933724" y="283549"/>
                      <a:pt x="1899138" y="309489"/>
                    </a:cubicBezTo>
                    <a:cubicBezTo>
                      <a:pt x="1882015" y="322331"/>
                      <a:pt x="1787683" y="344386"/>
                      <a:pt x="1758461" y="351692"/>
                    </a:cubicBezTo>
                    <a:cubicBezTo>
                      <a:pt x="1739704" y="347003"/>
                      <a:pt x="1716741" y="350356"/>
                      <a:pt x="1702191" y="337624"/>
                    </a:cubicBezTo>
                    <a:cubicBezTo>
                      <a:pt x="1676743" y="315357"/>
                      <a:pt x="1669831" y="277128"/>
                      <a:pt x="1645920" y="253218"/>
                    </a:cubicBezTo>
                    <a:cubicBezTo>
                      <a:pt x="1601205" y="208504"/>
                      <a:pt x="1625742" y="235694"/>
                      <a:pt x="1575581" y="168812"/>
                    </a:cubicBezTo>
                    <a:cubicBezTo>
                      <a:pt x="1570892" y="150055"/>
                      <a:pt x="1567070" y="131060"/>
                      <a:pt x="1561514" y="112541"/>
                    </a:cubicBezTo>
                    <a:cubicBezTo>
                      <a:pt x="1552992" y="84134"/>
                      <a:pt x="1533378" y="28135"/>
                      <a:pt x="1533378" y="28135"/>
                    </a:cubicBezTo>
                    <a:cubicBezTo>
                      <a:pt x="1500553" y="42203"/>
                      <a:pt x="1468062" y="57075"/>
                      <a:pt x="1434904" y="70338"/>
                    </a:cubicBezTo>
                    <a:cubicBezTo>
                      <a:pt x="1421136" y="75845"/>
                      <a:pt x="1405964" y="77774"/>
                      <a:pt x="1392701" y="84406"/>
                    </a:cubicBezTo>
                    <a:cubicBezTo>
                      <a:pt x="1377579" y="91967"/>
                      <a:pt x="1365178" y="104153"/>
                      <a:pt x="1350498" y="112541"/>
                    </a:cubicBezTo>
                    <a:cubicBezTo>
                      <a:pt x="1332290" y="122946"/>
                      <a:pt x="1311292" y="128488"/>
                      <a:pt x="1294227" y="140677"/>
                    </a:cubicBezTo>
                    <a:cubicBezTo>
                      <a:pt x="1278038" y="152241"/>
                      <a:pt x="1267728" y="170666"/>
                      <a:pt x="1252024" y="182880"/>
                    </a:cubicBezTo>
                    <a:cubicBezTo>
                      <a:pt x="1225333" y="203640"/>
                      <a:pt x="1167618" y="239150"/>
                      <a:pt x="1167618" y="239150"/>
                    </a:cubicBezTo>
                    <a:cubicBezTo>
                      <a:pt x="1125415" y="234461"/>
                      <a:pt x="1082384" y="234631"/>
                      <a:pt x="1041009" y="225083"/>
                    </a:cubicBezTo>
                    <a:cubicBezTo>
                      <a:pt x="1016658" y="219464"/>
                      <a:pt x="964261" y="184330"/>
                      <a:pt x="942535" y="168812"/>
                    </a:cubicBezTo>
                    <a:cubicBezTo>
                      <a:pt x="923456" y="155184"/>
                      <a:pt x="908884" y="132778"/>
                      <a:pt x="886264" y="126609"/>
                    </a:cubicBezTo>
                    <a:cubicBezTo>
                      <a:pt x="854596" y="117972"/>
                      <a:pt x="820615" y="126609"/>
                      <a:pt x="787791" y="126609"/>
                    </a:cubicBezTo>
                    <a:lnTo>
                      <a:pt x="787791" y="126609"/>
                    </a:lnTo>
                    <a:cubicBezTo>
                      <a:pt x="682021" y="116993"/>
                      <a:pt x="657824" y="122788"/>
                      <a:pt x="576775" y="98473"/>
                    </a:cubicBezTo>
                    <a:cubicBezTo>
                      <a:pt x="548369" y="89951"/>
                      <a:pt x="519905" y="81352"/>
                      <a:pt x="492369" y="70338"/>
                    </a:cubicBezTo>
                    <a:cubicBezTo>
                      <a:pt x="472898" y="62550"/>
                      <a:pt x="456532" y="46918"/>
                      <a:pt x="436098" y="42203"/>
                    </a:cubicBezTo>
                    <a:cubicBezTo>
                      <a:pt x="394723" y="32655"/>
                      <a:pt x="351624" y="33402"/>
                      <a:pt x="309489" y="28135"/>
                    </a:cubicBezTo>
                    <a:cubicBezTo>
                      <a:pt x="208679" y="15534"/>
                      <a:pt x="233385" y="19659"/>
                      <a:pt x="154744" y="0"/>
                    </a:cubicBezTo>
                    <a:cubicBezTo>
                      <a:pt x="140676" y="4689"/>
                      <a:pt x="125256" y="6438"/>
                      <a:pt x="112541" y="14067"/>
                    </a:cubicBezTo>
                    <a:cubicBezTo>
                      <a:pt x="101168" y="20891"/>
                      <a:pt x="94595" y="33712"/>
                      <a:pt x="84406" y="42203"/>
                    </a:cubicBezTo>
                    <a:cubicBezTo>
                      <a:pt x="66394" y="57213"/>
                      <a:pt x="46892" y="70338"/>
                      <a:pt x="28135" y="84406"/>
                    </a:cubicBezTo>
                    <a:lnTo>
                      <a:pt x="0" y="126609"/>
                    </a:lnTo>
                    <a:cubicBezTo>
                      <a:pt x="5184" y="162902"/>
                      <a:pt x="8492" y="228000"/>
                      <a:pt x="28135" y="267286"/>
                    </a:cubicBezTo>
                    <a:cubicBezTo>
                      <a:pt x="35696" y="282408"/>
                      <a:pt x="43069" y="298927"/>
                      <a:pt x="56271" y="309489"/>
                    </a:cubicBezTo>
                    <a:cubicBezTo>
                      <a:pt x="128700" y="367432"/>
                      <a:pt x="91440" y="356381"/>
                      <a:pt x="98474" y="365760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8" name="Skupina 7"/>
              <p:cNvGrpSpPr/>
              <p:nvPr/>
            </p:nvGrpSpPr>
            <p:grpSpPr>
              <a:xfrm rot="10800000">
                <a:off x="2128677" y="5353192"/>
                <a:ext cx="1663528" cy="685794"/>
                <a:chOff x="1806951" y="5312649"/>
                <a:chExt cx="1663528" cy="685794"/>
              </a:xfrm>
            </p:grpSpPr>
            <p:sp>
              <p:nvSpPr>
                <p:cNvPr id="9" name="Volný tvar 8"/>
                <p:cNvSpPr/>
                <p:nvPr/>
              </p:nvSpPr>
              <p:spPr>
                <a:xfrm rot="658841">
                  <a:off x="1806951" y="5534292"/>
                  <a:ext cx="1663528" cy="367568"/>
                </a:xfrm>
                <a:custGeom>
                  <a:avLst/>
                  <a:gdLst>
                    <a:gd name="connsiteX0" fmla="*/ 1542098 w 1542098"/>
                    <a:gd name="connsiteY0" fmla="*/ 0 h 365760"/>
                    <a:gd name="connsiteX1" fmla="*/ 64991 w 1542098"/>
                    <a:gd name="connsiteY1" fmla="*/ 281354 h 365760"/>
                    <a:gd name="connsiteX2" fmla="*/ 261938 w 1542098"/>
                    <a:gd name="connsiteY2" fmla="*/ 337625 h 365760"/>
                    <a:gd name="connsiteX3" fmla="*/ 261938 w 1542098"/>
                    <a:gd name="connsiteY3" fmla="*/ 365760 h 3657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542098" h="365760">
                      <a:moveTo>
                        <a:pt x="1542098" y="0"/>
                      </a:moveTo>
                      <a:cubicBezTo>
                        <a:pt x="910224" y="112541"/>
                        <a:pt x="278351" y="225083"/>
                        <a:pt x="64991" y="281354"/>
                      </a:cubicBezTo>
                      <a:cubicBezTo>
                        <a:pt x="-148369" y="337625"/>
                        <a:pt x="229113" y="323557"/>
                        <a:pt x="261938" y="337625"/>
                      </a:cubicBezTo>
                      <a:cubicBezTo>
                        <a:pt x="294762" y="351693"/>
                        <a:pt x="278350" y="358726"/>
                        <a:pt x="261938" y="365760"/>
                      </a:cubicBezTo>
                    </a:path>
                  </a:pathLst>
                </a:custGeom>
                <a:noFill/>
                <a:ln w="508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Volný tvar 9"/>
                <p:cNvSpPr/>
                <p:nvPr/>
              </p:nvSpPr>
              <p:spPr>
                <a:xfrm rot="20196962" flipV="1">
                  <a:off x="2182091" y="5312649"/>
                  <a:ext cx="1222270" cy="685794"/>
                </a:xfrm>
                <a:custGeom>
                  <a:avLst/>
                  <a:gdLst>
                    <a:gd name="connsiteX0" fmla="*/ 1542098 w 1542098"/>
                    <a:gd name="connsiteY0" fmla="*/ 0 h 365760"/>
                    <a:gd name="connsiteX1" fmla="*/ 64991 w 1542098"/>
                    <a:gd name="connsiteY1" fmla="*/ 281354 h 365760"/>
                    <a:gd name="connsiteX2" fmla="*/ 261938 w 1542098"/>
                    <a:gd name="connsiteY2" fmla="*/ 337625 h 365760"/>
                    <a:gd name="connsiteX3" fmla="*/ 261938 w 1542098"/>
                    <a:gd name="connsiteY3" fmla="*/ 365760 h 3657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542098" h="365760">
                      <a:moveTo>
                        <a:pt x="1542098" y="0"/>
                      </a:moveTo>
                      <a:cubicBezTo>
                        <a:pt x="910224" y="112541"/>
                        <a:pt x="278351" y="225083"/>
                        <a:pt x="64991" y="281354"/>
                      </a:cubicBezTo>
                      <a:cubicBezTo>
                        <a:pt x="-148369" y="337625"/>
                        <a:pt x="229113" y="323557"/>
                        <a:pt x="261938" y="337625"/>
                      </a:cubicBezTo>
                      <a:cubicBezTo>
                        <a:pt x="294762" y="351693"/>
                        <a:pt x="278350" y="358726"/>
                        <a:pt x="261938" y="365760"/>
                      </a:cubicBezTo>
                    </a:path>
                  </a:pathLst>
                </a:custGeom>
                <a:noFill/>
                <a:ln w="508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11" name="Vývojový diagram: magnetický disk 10"/>
            <p:cNvSpPr/>
            <p:nvPr/>
          </p:nvSpPr>
          <p:spPr>
            <a:xfrm>
              <a:off x="1811379" y="2204864"/>
              <a:ext cx="1691338" cy="1282213"/>
            </a:xfrm>
            <a:prstGeom prst="flowChartMagneticDisk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" name="Picture 2" descr="C:\Users\Krejsová\AppData\Local\Microsoft\Windows\Temporary Internet Files\Content.IE5\1WIF3LAY\MC90043779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37700" y="2353227"/>
            <a:ext cx="2318676" cy="220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71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600200"/>
          </a:xfrm>
        </p:spPr>
        <p:txBody>
          <a:bodyPr/>
          <a:lstStyle/>
          <a:p>
            <a:r>
              <a:rPr lang="cs-CZ" dirty="0" smtClean="0"/>
              <a:t>    ?? PROČ ??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Příčinou všech těchto případů je </a:t>
            </a:r>
            <a:r>
              <a:rPr lang="cs-CZ" sz="3200" dirty="0" smtClean="0">
                <a:solidFill>
                  <a:srgbClr val="FF0000"/>
                </a:solidFill>
              </a:rPr>
              <a:t>tlaková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síla kapaliny</a:t>
            </a:r>
            <a:r>
              <a:rPr lang="cs-CZ" sz="3200" dirty="0" smtClean="0"/>
              <a:t>, která je důsledkem působení</a:t>
            </a:r>
          </a:p>
          <a:p>
            <a:pPr marL="0" indent="0">
              <a:buNone/>
            </a:pPr>
            <a:r>
              <a:rPr lang="cs-CZ" sz="3200" dirty="0" smtClean="0"/>
              <a:t> gravitační síly Země na kapalinu.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Tato síla má </a:t>
            </a:r>
            <a:r>
              <a:rPr lang="cs-CZ" sz="3200" dirty="0" smtClean="0">
                <a:solidFill>
                  <a:srgbClr val="FF0000"/>
                </a:solidFill>
              </a:rPr>
              <a:t>kolmý směr </a:t>
            </a:r>
          </a:p>
          <a:p>
            <a:pPr marL="0" indent="0">
              <a:buNone/>
            </a:pPr>
            <a:r>
              <a:rPr lang="cs-CZ" sz="3200" dirty="0" smtClean="0"/>
              <a:t>na dno a stěny nádoby.</a:t>
            </a:r>
            <a:endParaRPr lang="cs-CZ" sz="3200" dirty="0"/>
          </a:p>
        </p:txBody>
      </p:sp>
      <p:pic>
        <p:nvPicPr>
          <p:cNvPr id="7" name="Picture 2" descr="C:\Users\Krejsová\AppData\Local\Microsoft\Windows\Temporary Internet Files\Content.IE5\1WIF3LAY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79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rejsová\AppData\Local\Microsoft\Windows\Temporary Internet Files\Content.IE5\1WIF3LAY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93096"/>
            <a:ext cx="219601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255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25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2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2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125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25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25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Působí tlaková </a:t>
            </a:r>
            <a:r>
              <a:rPr lang="cs-CZ" sz="4000" dirty="0"/>
              <a:t>síla</a:t>
            </a:r>
            <a:r>
              <a:rPr lang="cs-CZ" sz="4000" dirty="0" smtClean="0"/>
              <a:t> kapaliny také na plochy ponořené v kapalině?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1182122" y="3273366"/>
            <a:ext cx="3240360" cy="237626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1619672" y="2060848"/>
            <a:ext cx="2376264" cy="2592288"/>
            <a:chOff x="1763688" y="1988840"/>
            <a:chExt cx="2376264" cy="2592288"/>
          </a:xfrm>
        </p:grpSpPr>
        <p:sp>
          <p:nvSpPr>
            <p:cNvPr id="13" name="Obdélník 12"/>
            <p:cNvSpPr/>
            <p:nvPr/>
          </p:nvSpPr>
          <p:spPr>
            <a:xfrm>
              <a:off x="2411760" y="1988840"/>
              <a:ext cx="1080120" cy="24842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763688" y="4437112"/>
              <a:ext cx="2376264" cy="144016"/>
            </a:xfrm>
            <a:prstGeom prst="rect">
              <a:avLst/>
            </a:prstGeom>
            <a:solidFill>
              <a:srgbClr val="FFFF97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644008" y="1808380"/>
            <a:ext cx="29365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?</a:t>
            </a:r>
          </a:p>
          <a:p>
            <a:r>
              <a:rPr lang="cs-CZ" sz="8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r>
              <a:rPr lang="cs-CZ" sz="8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  ?</a:t>
            </a:r>
          </a:p>
          <a:p>
            <a:r>
              <a:rPr lang="cs-CZ" sz="8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r>
              <a:rPr lang="cs-CZ" sz="8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      ?</a:t>
            </a:r>
            <a:endParaRPr lang="cs-CZ" sz="8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16" name="Šipka nahoru 15"/>
          <p:cNvSpPr/>
          <p:nvPr/>
        </p:nvSpPr>
        <p:spPr>
          <a:xfrm>
            <a:off x="2478266" y="4641750"/>
            <a:ext cx="581566" cy="803474"/>
          </a:xfrm>
          <a:prstGeom prst="upArrow">
            <a:avLst/>
          </a:prstGeom>
          <a:solidFill>
            <a:srgbClr val="FD67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615082" y="1844485"/>
            <a:ext cx="4277397" cy="3970318"/>
          </a:xfrm>
          <a:prstGeom prst="rect">
            <a:avLst/>
          </a:prstGeom>
          <a:solidFill>
            <a:srgbClr val="FECED6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Ano, působí. Destička </a:t>
            </a:r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od </a:t>
            </a:r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válce neodpadne, </a:t>
            </a:r>
            <a:endParaRPr lang="cs-CZ" sz="36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+mj-cs"/>
            </a:endParaRPr>
          </a:p>
          <a:p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protože </a:t>
            </a:r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voda působí vzhůru tlakovou </a:t>
            </a:r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silou</a:t>
            </a:r>
          </a:p>
          <a:p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</a:t>
            </a:r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a drží ji u válce</a:t>
            </a:r>
            <a:r>
              <a:rPr lang="cs-CZ" sz="1600" dirty="0" smtClean="0"/>
              <a:t>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9647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6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9208" y="-171400"/>
            <a:ext cx="8229600" cy="1600200"/>
          </a:xfrm>
        </p:spPr>
        <p:txBody>
          <a:bodyPr/>
          <a:lstStyle/>
          <a:p>
            <a:r>
              <a:rPr lang="cs-CZ" sz="4000" dirty="0" smtClean="0"/>
              <a:t>Tlakovou sílu kapaliny vypočteme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72800" y="2121120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tx2"/>
                </a:solidFill>
                <a:ea typeface="+mj-ea"/>
                <a:cs typeface="+mj-cs"/>
              </a:rPr>
              <a:t>F = S ∙ h ∙ </a:t>
            </a:r>
            <a:r>
              <a:rPr lang="el-GR" sz="4400" dirty="0">
                <a:solidFill>
                  <a:schemeClr val="tx2"/>
                </a:solidFill>
                <a:ea typeface="+mj-ea"/>
                <a:cs typeface="+mj-cs"/>
              </a:rPr>
              <a:t>ρ</a:t>
            </a:r>
            <a:r>
              <a:rPr lang="cs-CZ" sz="4400" dirty="0">
                <a:solidFill>
                  <a:schemeClr val="tx2"/>
                </a:solidFill>
                <a:ea typeface="+mj-ea"/>
                <a:cs typeface="+mj-cs"/>
              </a:rPr>
              <a:t> ∙ g</a:t>
            </a:r>
          </a:p>
        </p:txBody>
      </p:sp>
      <p:grpSp>
        <p:nvGrpSpPr>
          <p:cNvPr id="21" name="Skupina 20"/>
          <p:cNvGrpSpPr/>
          <p:nvPr/>
        </p:nvGrpSpPr>
        <p:grpSpPr>
          <a:xfrm>
            <a:off x="1164303" y="2827842"/>
            <a:ext cx="1751513" cy="1046440"/>
            <a:chOff x="1164303" y="2827842"/>
            <a:chExt cx="1751513" cy="1046440"/>
          </a:xfrm>
        </p:grpSpPr>
        <p:sp>
          <p:nvSpPr>
            <p:cNvPr id="5" name="TextovéPole 4"/>
            <p:cNvSpPr txBox="1"/>
            <p:nvPr/>
          </p:nvSpPr>
          <p:spPr>
            <a:xfrm>
              <a:off x="1164303" y="3351062"/>
              <a:ext cx="124745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2"/>
                  </a:solidFill>
                  <a:ea typeface="+mj-ea"/>
                  <a:cs typeface="+mj-cs"/>
                </a:rPr>
                <a:t>plocha</a:t>
              </a:r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 flipH="1">
              <a:off x="2051720" y="2827842"/>
              <a:ext cx="864096" cy="523220"/>
            </a:xfrm>
            <a:prstGeom prst="straightConnector1">
              <a:avLst/>
            </a:prstGeom>
            <a:ln w="38100" cap="rnd">
              <a:solidFill>
                <a:schemeClr val="tx2">
                  <a:lumMod val="60000"/>
                  <a:lumOff val="4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2267744" y="2780928"/>
            <a:ext cx="2882520" cy="1728505"/>
            <a:chOff x="2267744" y="2780928"/>
            <a:chExt cx="2882520" cy="1728505"/>
          </a:xfrm>
        </p:grpSpPr>
        <p:sp>
          <p:nvSpPr>
            <p:cNvPr id="6" name="TextovéPole 5"/>
            <p:cNvSpPr txBox="1"/>
            <p:nvPr/>
          </p:nvSpPr>
          <p:spPr>
            <a:xfrm>
              <a:off x="2267744" y="3986213"/>
              <a:ext cx="28825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2"/>
                  </a:solidFill>
                  <a:ea typeface="+mj-ea"/>
                  <a:cs typeface="+mj-cs"/>
                </a:rPr>
                <a:t>sloupec kapaliny</a:t>
              </a:r>
            </a:p>
          </p:txBody>
        </p:sp>
        <p:cxnSp>
          <p:nvCxnSpPr>
            <p:cNvPr id="12" name="Přímá spojnice se šipkou 11"/>
            <p:cNvCxnSpPr/>
            <p:nvPr/>
          </p:nvCxnSpPr>
          <p:spPr>
            <a:xfrm flipH="1">
              <a:off x="3605693" y="2780928"/>
              <a:ext cx="103312" cy="1205285"/>
            </a:xfrm>
            <a:prstGeom prst="straightConnector1">
              <a:avLst/>
            </a:prstGeom>
            <a:ln w="38100" cap="rnd">
              <a:solidFill>
                <a:schemeClr val="tx2">
                  <a:lumMod val="60000"/>
                  <a:lumOff val="4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4644008" y="2871032"/>
            <a:ext cx="3328076" cy="1264860"/>
            <a:chOff x="4644008" y="2871032"/>
            <a:chExt cx="3328076" cy="1264860"/>
          </a:xfrm>
        </p:grpSpPr>
        <p:sp>
          <p:nvSpPr>
            <p:cNvPr id="7" name="TextovéPole 6"/>
            <p:cNvSpPr txBox="1"/>
            <p:nvPr/>
          </p:nvSpPr>
          <p:spPr>
            <a:xfrm>
              <a:off x="5118418" y="3612672"/>
              <a:ext cx="285366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2"/>
                  </a:solidFill>
                  <a:ea typeface="+mj-ea"/>
                  <a:cs typeface="+mj-cs"/>
                </a:rPr>
                <a:t>hustota kapaliny</a:t>
              </a:r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>
              <a:off x="4644008" y="2871032"/>
              <a:ext cx="1080120" cy="846000"/>
            </a:xfrm>
            <a:prstGeom prst="straightConnector1">
              <a:avLst/>
            </a:prstGeom>
            <a:ln w="38100" cap="rnd">
              <a:solidFill>
                <a:schemeClr val="tx2">
                  <a:lumMod val="60000"/>
                  <a:lumOff val="4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5436096" y="2686997"/>
            <a:ext cx="3858368" cy="664065"/>
            <a:chOff x="5436096" y="2686997"/>
            <a:chExt cx="3858368" cy="664065"/>
          </a:xfrm>
        </p:grpSpPr>
        <p:sp>
          <p:nvSpPr>
            <p:cNvPr id="8" name="TextovéPole 7"/>
            <p:cNvSpPr txBox="1"/>
            <p:nvPr/>
          </p:nvSpPr>
          <p:spPr>
            <a:xfrm>
              <a:off x="5652120" y="2827842"/>
              <a:ext cx="364234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2"/>
                  </a:solidFill>
                  <a:ea typeface="+mj-ea"/>
                  <a:cs typeface="+mj-cs"/>
                </a:rPr>
                <a:t>gravitační </a:t>
              </a:r>
              <a:r>
                <a:rPr lang="cs-CZ" sz="2800" dirty="0" smtClean="0">
                  <a:solidFill>
                    <a:schemeClr val="tx2"/>
                  </a:solidFill>
                  <a:ea typeface="+mj-ea"/>
                  <a:cs typeface="+mj-cs"/>
                </a:rPr>
                <a:t>konst.→10 </a:t>
              </a:r>
              <a:endParaRPr lang="cs-CZ" sz="2800" dirty="0">
                <a:solidFill>
                  <a:schemeClr val="tx2"/>
                </a:solidFill>
                <a:ea typeface="+mj-ea"/>
                <a:cs typeface="+mj-cs"/>
              </a:endParaRPr>
            </a:p>
          </p:txBody>
        </p:sp>
        <p:cxnSp>
          <p:nvCxnSpPr>
            <p:cNvPr id="14" name="Přímá spojnice se šipkou 13"/>
            <p:cNvCxnSpPr/>
            <p:nvPr/>
          </p:nvCxnSpPr>
          <p:spPr>
            <a:xfrm>
              <a:off x="5436096" y="2686997"/>
              <a:ext cx="945527" cy="130805"/>
            </a:xfrm>
            <a:prstGeom prst="straightConnector1">
              <a:avLst/>
            </a:prstGeom>
            <a:ln w="38100" cap="rnd">
              <a:solidFill>
                <a:schemeClr val="tx2">
                  <a:lumMod val="60000"/>
                  <a:lumOff val="4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5170313" y="4201512"/>
            <a:ext cx="3434135" cy="2323830"/>
            <a:chOff x="5170313" y="4201512"/>
            <a:chExt cx="3434135" cy="2323830"/>
          </a:xfrm>
        </p:grpSpPr>
        <p:grpSp>
          <p:nvGrpSpPr>
            <p:cNvPr id="31" name="Skupina 30"/>
            <p:cNvGrpSpPr/>
            <p:nvPr/>
          </p:nvGrpSpPr>
          <p:grpSpPr>
            <a:xfrm>
              <a:off x="6876256" y="4400229"/>
              <a:ext cx="1728192" cy="2125113"/>
              <a:chOff x="6876256" y="4336689"/>
              <a:chExt cx="1095828" cy="2017904"/>
            </a:xfrm>
          </p:grpSpPr>
          <p:sp>
            <p:nvSpPr>
              <p:cNvPr id="27" name="Vývojový diagram: magnetický disk 26"/>
              <p:cNvSpPr/>
              <p:nvPr/>
            </p:nvSpPr>
            <p:spPr>
              <a:xfrm>
                <a:off x="6876256" y="4336689"/>
                <a:ext cx="1095828" cy="1197401"/>
              </a:xfrm>
              <a:prstGeom prst="flowChartMagneticDisk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Vývojový diagram: magnetický disk 33"/>
              <p:cNvSpPr/>
              <p:nvPr/>
            </p:nvSpPr>
            <p:spPr>
              <a:xfrm>
                <a:off x="6876256" y="5157192"/>
                <a:ext cx="1095828" cy="1197401"/>
              </a:xfrm>
              <a:prstGeom prst="flowChartMagneticDisk">
                <a:avLst/>
              </a:prstGeom>
              <a:solidFill>
                <a:srgbClr val="FECED6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6" name="Přímá spojnice se šipkou 35"/>
            <p:cNvCxnSpPr/>
            <p:nvPr/>
          </p:nvCxnSpPr>
          <p:spPr>
            <a:xfrm>
              <a:off x="5679586" y="5013176"/>
              <a:ext cx="1937722" cy="456186"/>
            </a:xfrm>
            <a:prstGeom prst="straightConnector1">
              <a:avLst/>
            </a:prstGeom>
            <a:ln w="38100" cap="rnd">
              <a:solidFill>
                <a:srgbClr val="FD678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0313" y="4201512"/>
              <a:ext cx="963613" cy="11699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Levá složená závorka 37"/>
            <p:cNvSpPr/>
            <p:nvPr/>
          </p:nvSpPr>
          <p:spPr>
            <a:xfrm>
              <a:off x="6161393" y="5469362"/>
              <a:ext cx="714863" cy="911966"/>
            </a:xfrm>
            <a:prstGeom prst="leftBrace">
              <a:avLst/>
            </a:prstGeom>
            <a:ln w="38100">
              <a:solidFill>
                <a:srgbClr val="FD67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78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5940" y="5323899"/>
              <a:ext cx="1000125" cy="11699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9" name="Picture 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29945" y="5355354"/>
              <a:ext cx="974725" cy="11699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1631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Příklad</a:t>
            </a:r>
            <a:endParaRPr lang="cs-CZ" sz="4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536504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300" dirty="0"/>
              <a:t>S = 25 000 dm</a:t>
            </a:r>
            <a:r>
              <a:rPr lang="cs-CZ" sz="3300" baseline="30000" dirty="0"/>
              <a:t>2</a:t>
            </a:r>
            <a:r>
              <a:rPr lang="cs-CZ" sz="3300" dirty="0"/>
              <a:t> = 250 m</a:t>
            </a:r>
            <a:r>
              <a:rPr lang="cs-CZ" sz="3300" baseline="30000" dirty="0"/>
              <a:t>2</a:t>
            </a:r>
            <a:r>
              <a:rPr lang="cs-CZ" sz="3300" dirty="0"/>
              <a:t> </a:t>
            </a:r>
          </a:p>
          <a:p>
            <a:pPr marL="0" indent="0">
              <a:buNone/>
            </a:pPr>
            <a:r>
              <a:rPr lang="cs-CZ" sz="3300" dirty="0"/>
              <a:t>h = 95 </a:t>
            </a:r>
            <a:r>
              <a:rPr lang="cs-CZ" sz="3300" dirty="0" smtClean="0"/>
              <a:t>dm = 9,5m</a:t>
            </a:r>
            <a:endParaRPr lang="cs-CZ" sz="3300" dirty="0"/>
          </a:p>
          <a:p>
            <a:pPr marL="0" indent="0">
              <a:buNone/>
            </a:pPr>
            <a:r>
              <a:rPr lang="cs-CZ" sz="3300" dirty="0"/>
              <a:t>ϱ = 800 kg/m</a:t>
            </a:r>
            <a:r>
              <a:rPr lang="cs-CZ" sz="3300" baseline="30000" dirty="0"/>
              <a:t>3</a:t>
            </a:r>
          </a:p>
          <a:p>
            <a:pPr marL="0" indent="0">
              <a:buNone/>
            </a:pPr>
            <a:r>
              <a:rPr lang="cs-CZ" sz="3300" dirty="0"/>
              <a:t>g = 10 N/kg </a:t>
            </a:r>
          </a:p>
          <a:p>
            <a:pPr marL="0" indent="0">
              <a:buNone/>
            </a:pPr>
            <a:r>
              <a:rPr lang="pt-BR" sz="3300" dirty="0"/>
              <a:t>F = S ∙ h ∙ ρ ∙ g</a:t>
            </a:r>
            <a:endParaRPr lang="cs-CZ" sz="3300" dirty="0"/>
          </a:p>
          <a:p>
            <a:pPr marL="0" indent="0">
              <a:buNone/>
            </a:pPr>
            <a:r>
              <a:rPr lang="cs-CZ" sz="3300" dirty="0"/>
              <a:t>F =  250</a:t>
            </a:r>
            <a:r>
              <a:rPr lang="pt-BR" sz="3300" dirty="0"/>
              <a:t> ∙ </a:t>
            </a:r>
            <a:r>
              <a:rPr lang="cs-CZ" sz="3300" dirty="0"/>
              <a:t>9,5</a:t>
            </a:r>
            <a:r>
              <a:rPr lang="pt-BR" sz="3300" dirty="0"/>
              <a:t>∙ </a:t>
            </a:r>
            <a:r>
              <a:rPr lang="cs-CZ" sz="3300" dirty="0"/>
              <a:t>800</a:t>
            </a:r>
            <a:r>
              <a:rPr lang="pt-BR" sz="3300" dirty="0"/>
              <a:t> ∙ </a:t>
            </a:r>
            <a:r>
              <a:rPr lang="cs-CZ" sz="3300" dirty="0"/>
              <a:t>10 =</a:t>
            </a:r>
          </a:p>
          <a:p>
            <a:pPr marL="0" indent="0">
              <a:buNone/>
            </a:pPr>
            <a:r>
              <a:rPr lang="cs-CZ" sz="3300" dirty="0"/>
              <a:t>   = 19 000 000 N = </a:t>
            </a:r>
            <a:r>
              <a:rPr lang="cs-CZ" sz="3300" u="dbl" dirty="0" smtClean="0"/>
              <a:t>19MN</a:t>
            </a:r>
            <a:endParaRPr lang="cs-CZ" sz="3300" u="dbl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pt-BR" sz="2800" dirty="0"/>
          </a:p>
          <a:p>
            <a:pPr marL="0" indent="0">
              <a:buNone/>
            </a:pPr>
            <a:r>
              <a:rPr lang="cs-CZ" sz="2800" u="sng" dirty="0" smtClean="0"/>
              <a:t>               </a:t>
            </a:r>
            <a:endParaRPr lang="cs-CZ" sz="2800" u="sng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4526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Válcová nádrž má obsah dna 25 000 dm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a je naplněna naftou do výšky 95 dm ode dna. Urči tlakovou sílu, kterou působí nafta na dno nádrže.</a:t>
            </a:r>
          </a:p>
          <a:p>
            <a:pPr marL="0" indent="0">
              <a:buNone/>
            </a:pPr>
            <a:r>
              <a:rPr lang="cs-CZ" sz="2800" dirty="0" smtClean="0"/>
              <a:t>Hustota nafty je 800kg/m</a:t>
            </a:r>
            <a:r>
              <a:rPr lang="cs-CZ" sz="2800" baseline="30000" dirty="0" smtClean="0"/>
              <a:t>3</a:t>
            </a:r>
            <a:r>
              <a:rPr lang="cs-CZ" sz="2800" dirty="0"/>
              <a:t> .</a:t>
            </a:r>
            <a:endParaRPr lang="cs-CZ" sz="2800" baseline="300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487051" y="3933056"/>
            <a:ext cx="3672408" cy="2134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202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043608" y="3284984"/>
            <a:ext cx="7056784" cy="3312368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400" dirty="0" smtClean="0"/>
              <a:t>Procvičení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28945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Ponorka je ponořena v hloubce 40m pod hladinou moře. Obsah poklopu ponorky je 0,6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, hustota mořské vody 1025 kg/m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 Jak velkou tlakovou silou působí voda na poklop?</a:t>
            </a:r>
          </a:p>
        </p:txBody>
      </p:sp>
      <p:pic>
        <p:nvPicPr>
          <p:cNvPr id="4105" name="Picture 9" descr="C:\Users\Krejsová\AppData\Local\Microsoft\Windows\Temporary Internet Files\Content.IE5\DL1NC0EJ\MC900237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571" y="3789040"/>
            <a:ext cx="4515703" cy="253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4470743" y="2996952"/>
            <a:ext cx="2981577" cy="3227186"/>
            <a:chOff x="4470743" y="2996952"/>
            <a:chExt cx="2981577" cy="3227186"/>
          </a:xfrm>
        </p:grpSpPr>
        <p:pic>
          <p:nvPicPr>
            <p:cNvPr id="1026" name="Picture 2" descr="C:\Users\Krejsová\AppData\Local\Microsoft\Windows\Temporary Internet Files\Content.IE5\DL1NC0EJ\MC90043248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4725144"/>
              <a:ext cx="1440160" cy="14989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láček 3"/>
            <p:cNvSpPr/>
            <p:nvPr/>
          </p:nvSpPr>
          <p:spPr>
            <a:xfrm flipH="1">
              <a:off x="4470743" y="2996952"/>
              <a:ext cx="2736304" cy="1158173"/>
            </a:xfrm>
            <a:prstGeom prst="cloudCallout">
              <a:avLst>
                <a:gd name="adj1" fmla="val -52288"/>
                <a:gd name="adj2" fmla="val 80223"/>
              </a:avLst>
            </a:prstGeom>
            <a:solidFill>
              <a:srgbClr val="94DAE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>
                      <a:lumMod val="75000"/>
                    </a:schemeClr>
                  </a:solidFill>
                </a:rPr>
                <a:t>246 000 N</a:t>
              </a:r>
              <a:endParaRPr lang="cs-CZ" sz="28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7128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620688"/>
            <a:ext cx="8229600" cy="4525963"/>
          </a:xfrm>
        </p:spPr>
        <p:txBody>
          <a:bodyPr/>
          <a:lstStyle/>
          <a:p>
            <a:r>
              <a:rPr lang="cs-CZ" sz="2800" dirty="0" smtClean="0"/>
              <a:t>Ve </a:t>
            </a:r>
            <a:r>
              <a:rPr lang="cs-CZ" sz="2800" dirty="0"/>
              <a:t>třech nádobách na obrázku je voda ve stejných výškách, obsah dna je stejný. </a:t>
            </a:r>
          </a:p>
          <a:p>
            <a:pPr marL="0" indent="0">
              <a:buNone/>
            </a:pPr>
            <a:r>
              <a:rPr lang="cs-CZ" sz="2800" dirty="0"/>
              <a:t>   </a:t>
            </a:r>
            <a:r>
              <a:rPr lang="cs-CZ" sz="2800" dirty="0" smtClean="0"/>
              <a:t>  Porovnej</a:t>
            </a:r>
            <a:r>
              <a:rPr lang="cs-CZ" sz="2800" dirty="0"/>
              <a:t>: a) hmotnost vody v nádobách</a:t>
            </a:r>
          </a:p>
          <a:p>
            <a:pPr marL="0" indent="0">
              <a:buNone/>
            </a:pPr>
            <a:r>
              <a:rPr lang="cs-CZ" sz="2800" dirty="0"/>
              <a:t>                     </a:t>
            </a:r>
            <a:r>
              <a:rPr lang="cs-CZ" sz="2800" dirty="0" smtClean="0"/>
              <a:t>b</a:t>
            </a:r>
            <a:r>
              <a:rPr lang="cs-CZ" sz="2800" dirty="0"/>
              <a:t>) tlakovou sílu vody u dna nádob                         </a:t>
            </a:r>
          </a:p>
          <a:p>
            <a:pPr marL="0" indent="0">
              <a:buNone/>
            </a:pPr>
            <a:r>
              <a:rPr lang="cs-CZ" sz="2800" dirty="0"/>
              <a:t>                   </a:t>
            </a:r>
            <a:r>
              <a:rPr lang="cs-CZ" sz="2800" dirty="0" smtClean="0"/>
              <a:t>  </a:t>
            </a:r>
            <a:r>
              <a:rPr lang="cs-CZ" sz="2800" dirty="0"/>
              <a:t>c) gravitační sílu, kterou Země   </a:t>
            </a:r>
          </a:p>
          <a:p>
            <a:pPr marL="0" indent="0">
              <a:buNone/>
            </a:pPr>
            <a:r>
              <a:rPr lang="cs-CZ" sz="2800" dirty="0"/>
              <a:t>                           působí na kapalinu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33056"/>
            <a:ext cx="4084927" cy="2465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 flipH="1">
            <a:off x="1259632" y="395917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796696" y="395917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4" y="3951150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543947"/>
            <a:ext cx="29523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800" dirty="0" err="1" smtClean="0"/>
              <a:t>m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Times New Roman"/>
                <a:cs typeface="Times New Roman"/>
              </a:rPr>
              <a:t>˂</a:t>
            </a:r>
            <a:r>
              <a:rPr lang="cs-CZ" sz="2800" dirty="0" smtClean="0"/>
              <a:t> </a:t>
            </a:r>
            <a:r>
              <a:rPr lang="cs-CZ" sz="2800" dirty="0" err="1" smtClean="0"/>
              <a:t>m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Times New Roman"/>
                <a:cs typeface="Times New Roman"/>
              </a:rPr>
              <a:t>˂</a:t>
            </a:r>
            <a:r>
              <a:rPr lang="cs-CZ" sz="2800" dirty="0" smtClean="0"/>
              <a:t>  </a:t>
            </a:r>
            <a:r>
              <a:rPr lang="cs-CZ" sz="2800" dirty="0" err="1" smtClean="0"/>
              <a:t>m</a:t>
            </a:r>
            <a:r>
              <a:rPr lang="cs-CZ" sz="2800" baseline="-25000" dirty="0" err="1" smtClean="0"/>
              <a:t>b</a:t>
            </a:r>
            <a:endParaRPr lang="cs-CZ" sz="2800" baseline="-25000" dirty="0" smtClean="0"/>
          </a:p>
          <a:p>
            <a:pPr marL="342900" indent="-342900">
              <a:buAutoNum type="alphaLcParenR"/>
            </a:pPr>
            <a:r>
              <a:rPr lang="cs-CZ" sz="2800" dirty="0" err="1" smtClean="0"/>
              <a:t>F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= F</a:t>
            </a:r>
            <a:r>
              <a:rPr lang="cs-CZ" sz="2800" baseline="-25000" dirty="0" smtClean="0"/>
              <a:t>a</a:t>
            </a:r>
            <a:r>
              <a:rPr lang="cs-CZ" sz="2800" dirty="0" smtClean="0"/>
              <a:t> =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b</a:t>
            </a:r>
            <a:endParaRPr lang="cs-CZ" sz="2800" baseline="-25000" dirty="0" smtClean="0"/>
          </a:p>
          <a:p>
            <a:pPr marL="342900" indent="-342900">
              <a:buFontTx/>
              <a:buAutoNum type="alphaLcParenR"/>
            </a:pPr>
            <a:r>
              <a:rPr lang="cs-CZ" sz="2800" dirty="0" err="1" smtClean="0"/>
              <a:t>Fg</a:t>
            </a:r>
            <a:r>
              <a:rPr lang="cs-CZ" sz="2800" dirty="0"/>
              <a:t>:</a:t>
            </a:r>
            <a:r>
              <a:rPr lang="cs-CZ" sz="2800" dirty="0" smtClean="0"/>
              <a:t> c </a:t>
            </a:r>
            <a:r>
              <a:rPr lang="cs-CZ" sz="2800" dirty="0" smtClean="0">
                <a:latin typeface="Times New Roman"/>
                <a:cs typeface="Times New Roman"/>
              </a:rPr>
              <a:t>˂ </a:t>
            </a:r>
            <a:r>
              <a:rPr lang="cs-CZ" sz="2800" dirty="0" smtClean="0"/>
              <a:t>a </a:t>
            </a:r>
            <a:r>
              <a:rPr lang="cs-CZ" sz="2800" dirty="0" smtClean="0">
                <a:latin typeface="Times New Roman"/>
                <a:cs typeface="Times New Roman"/>
              </a:rPr>
              <a:t>˂</a:t>
            </a:r>
            <a:r>
              <a:rPr lang="cs-CZ" sz="2800" dirty="0" smtClean="0"/>
              <a:t> b</a:t>
            </a:r>
            <a:endParaRPr lang="cs-CZ" sz="2800" dirty="0"/>
          </a:p>
        </p:txBody>
      </p:sp>
      <p:pic>
        <p:nvPicPr>
          <p:cNvPr id="5123" name="Picture 3" descr="C:\Users\Krejsová\AppData\Local\Microsoft\Windows\Temporary Internet Files\Content.IE5\1WIF3LAY\MC900437797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6136" y="4038691"/>
            <a:ext cx="2819958" cy="2395505"/>
          </a:xfrm>
          <a:prstGeom prst="rect">
            <a:avLst/>
          </a:prstGeom>
        </p:spPr>
        <p:style>
          <a:lnRef idx="1">
            <a:schemeClr val="accent1"/>
          </a:lnRef>
          <a:fillRef idx="1002">
            <a:schemeClr val="lt2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43614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 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54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263</TotalTime>
  <Words>424</Words>
  <Application>Microsoft Office PowerPoint</Application>
  <PresentationFormat>Předvádění na obrazovce (4:3)</PresentationFormat>
  <Paragraphs>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Exekutivní</vt:lpstr>
      <vt:lpstr>Motiv systému Office</vt:lpstr>
      <vt:lpstr>Prezentace aplikace PowerPoint</vt:lpstr>
      <vt:lpstr>Anotace</vt:lpstr>
      <vt:lpstr>Účinky gravitační síly Země na kapalinu </vt:lpstr>
      <vt:lpstr>Proč se mikroténový sáček naplněný vodou zaoblí? </vt:lpstr>
      <vt:lpstr>     Proč vytéká voda z otvorů v nádobě? </vt:lpstr>
      <vt:lpstr>Proč se blána u trubice naplněné vodou prohne směrem ven?</vt:lpstr>
      <vt:lpstr>    ?? PROČ ??</vt:lpstr>
      <vt:lpstr>Působí tlaková síla kapaliny také na plochy ponořené v kapalině?</vt:lpstr>
      <vt:lpstr>Tlakovou sílu kapaliny vypočteme</vt:lpstr>
      <vt:lpstr>Příklad</vt:lpstr>
      <vt:lpstr>Procvičení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29</cp:revision>
  <dcterms:created xsi:type="dcterms:W3CDTF">2012-03-29T20:14:53Z</dcterms:created>
  <dcterms:modified xsi:type="dcterms:W3CDTF">2012-04-03T14:45:19Z</dcterms:modified>
</cp:coreProperties>
</file>