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5" r:id="rId3"/>
    <p:sldId id="266" r:id="rId4"/>
    <p:sldId id="256" r:id="rId5"/>
    <p:sldId id="258" r:id="rId6"/>
    <p:sldId id="259" r:id="rId7"/>
    <p:sldId id="257" r:id="rId8"/>
    <p:sldId id="261" r:id="rId9"/>
    <p:sldId id="263" r:id="rId10"/>
    <p:sldId id="260" r:id="rId11"/>
    <p:sldId id="262" r:id="rId12"/>
    <p:sldId id="264" r:id="rId13"/>
    <p:sldId id="26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DC38D0"/>
    <a:srgbClr val="E8E82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48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VY_52_INOVACE_20_Vztlaková síla působící na těleso</a:t>
          </a:r>
          <a:br>
            <a:rPr lang="cs-CZ" dirty="0" smtClean="0"/>
          </a:br>
          <a:r>
            <a:rPr lang="cs-CZ" dirty="0" smtClean="0"/>
            <a:t> v kapalině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Vztlaková síla působící na těleso v kapalině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CA48B2-BC2E-40C6-AE1A-EEEC5654CA89}" type="presOf" srcId="{C73C7642-F245-4585-8F88-243F9FAEF6CA}" destId="{97289DF2-90F4-4EC2-A9FC-633B00BAB610}" srcOrd="0" destOrd="0" presId="urn:microsoft.com/office/officeart/2005/8/layout/target3"/>
    <dgm:cxn modelId="{6AABA53A-E611-45FC-AD77-937BB3BA5A9C}" type="presOf" srcId="{019433A1-1324-4DE1-9E6F-32B851095F74}" destId="{E7297F21-D4FD-4A41-AE58-814D01A6B5E7}" srcOrd="1" destOrd="0" presId="urn:microsoft.com/office/officeart/2005/8/layout/target3"/>
    <dgm:cxn modelId="{5B40927A-C87F-429F-BCC1-04F358264BA7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CB5159E-AB7D-4389-A8C4-7670E32EA250}" type="presOf" srcId="{445C7998-7549-48B0-BD68-D4F0167F02E5}" destId="{4D19AB04-24FA-40C2-B203-52AE3D15E171}" srcOrd="1" destOrd="0" presId="urn:microsoft.com/office/officeart/2005/8/layout/target3"/>
    <dgm:cxn modelId="{1C3EEA39-4A13-4A02-B9A8-E6EE55D998E9}" type="presOf" srcId="{DAEA276B-ECF9-46F6-A7D3-4693B2D32BC4}" destId="{F69A1436-182C-465B-AD7F-FE48E0C090C1}" srcOrd="1" destOrd="0" presId="urn:microsoft.com/office/officeart/2005/8/layout/target3"/>
    <dgm:cxn modelId="{BE49E5C1-27D9-4065-ACD9-6295C77B0569}" type="presOf" srcId="{445C7998-7549-48B0-BD68-D4F0167F02E5}" destId="{BC35EE03-4121-4EF9-923D-7CB6D30D358D}" srcOrd="0" destOrd="0" presId="urn:microsoft.com/office/officeart/2005/8/layout/target3"/>
    <dgm:cxn modelId="{059DE3BA-7509-4AED-91F5-CAD68E5FD28D}" type="presOf" srcId="{FBBFC3EA-9D9D-4F3A-BEA6-9C2C0E46BF20}" destId="{832BF48F-0145-4429-9E02-8FCA946CCE9E}" srcOrd="1" destOrd="0" presId="urn:microsoft.com/office/officeart/2005/8/layout/target3"/>
    <dgm:cxn modelId="{36B27DF9-0A28-4170-AC19-6D67462EE9CC}" type="presOf" srcId="{39F8B381-5807-488E-AC22-73DD4140ED4A}" destId="{71045F8C-00FA-488E-A7BD-E2E6753D979D}" srcOrd="0" destOrd="0" presId="urn:microsoft.com/office/officeart/2005/8/layout/target3"/>
    <dgm:cxn modelId="{677B40F6-C503-44F7-9227-AF5BA46E2F6B}" type="presOf" srcId="{EBC41103-E2E5-4D48-9B4B-425520D3D098}" destId="{F969C235-9271-4D34-B740-D627A121CAD0}" srcOrd="1" destOrd="0" presId="urn:microsoft.com/office/officeart/2005/8/layout/target3"/>
    <dgm:cxn modelId="{688821E3-5AA0-41FB-BA6F-29D837EBFD45}" type="presOf" srcId="{EBC41103-E2E5-4D48-9B4B-425520D3D098}" destId="{50C2F88D-8688-44C2-A854-691F34009D3B}" srcOrd="0" destOrd="0" presId="urn:microsoft.com/office/officeart/2005/8/layout/target3"/>
    <dgm:cxn modelId="{1A85826E-4305-40D6-8C1E-501A93A95C3C}" type="presOf" srcId="{019433A1-1324-4DE1-9E6F-32B851095F74}" destId="{A3817367-F2BC-482F-8832-FA00B51DCCF3}" srcOrd="0" destOrd="0" presId="urn:microsoft.com/office/officeart/2005/8/layout/target3"/>
    <dgm:cxn modelId="{8996E8A6-9735-4CAD-A80A-B7D7AFDB611C}" type="presOf" srcId="{FBBFC3EA-9D9D-4F3A-BEA6-9C2C0E46BF20}" destId="{643EA938-EDE0-4533-ACCC-D2BD6F3A527C}" srcOrd="0" destOrd="0" presId="urn:microsoft.com/office/officeart/2005/8/layout/target3"/>
    <dgm:cxn modelId="{98D90625-0A8D-4F7A-823B-48CAB80004D7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E5307EF-7C82-48AF-9510-9C29CC5C7C24}" type="presParOf" srcId="{71045F8C-00FA-488E-A7BD-E2E6753D979D}" destId="{3577EC6B-C980-4F34-8C69-4365E7B8FC8C}" srcOrd="0" destOrd="0" presId="urn:microsoft.com/office/officeart/2005/8/layout/target3"/>
    <dgm:cxn modelId="{EF8DD4D1-B08B-4585-ABD3-23A72A0E7944}" type="presParOf" srcId="{71045F8C-00FA-488E-A7BD-E2E6753D979D}" destId="{6940EB87-DC1D-4BC3-9408-9AC2E1FFC039}" srcOrd="1" destOrd="0" presId="urn:microsoft.com/office/officeart/2005/8/layout/target3"/>
    <dgm:cxn modelId="{6F5F2F13-E442-48AE-8451-BEECD7BE9938}" type="presParOf" srcId="{71045F8C-00FA-488E-A7BD-E2E6753D979D}" destId="{BC35EE03-4121-4EF9-923D-7CB6D30D358D}" srcOrd="2" destOrd="0" presId="urn:microsoft.com/office/officeart/2005/8/layout/target3"/>
    <dgm:cxn modelId="{1BA8CD08-E820-4565-B6F3-C3885F0D0426}" type="presParOf" srcId="{71045F8C-00FA-488E-A7BD-E2E6753D979D}" destId="{C95EEA27-3CBF-4645-A92D-9D8AF5C1CBFC}" srcOrd="3" destOrd="0" presId="urn:microsoft.com/office/officeart/2005/8/layout/target3"/>
    <dgm:cxn modelId="{16116E56-13AB-4302-A068-E48C9DA31541}" type="presParOf" srcId="{71045F8C-00FA-488E-A7BD-E2E6753D979D}" destId="{851BB866-B6AE-4566-893F-4C635BA974FC}" srcOrd="4" destOrd="0" presId="urn:microsoft.com/office/officeart/2005/8/layout/target3"/>
    <dgm:cxn modelId="{2E1C3E99-CA83-43EB-AD0C-343820424035}" type="presParOf" srcId="{71045F8C-00FA-488E-A7BD-E2E6753D979D}" destId="{643EA938-EDE0-4533-ACCC-D2BD6F3A527C}" srcOrd="5" destOrd="0" presId="urn:microsoft.com/office/officeart/2005/8/layout/target3"/>
    <dgm:cxn modelId="{5CD7701F-8510-4A2A-8DA2-5B66C65E5B84}" type="presParOf" srcId="{71045F8C-00FA-488E-A7BD-E2E6753D979D}" destId="{92F31B18-D66D-4CC7-89B9-378928DE877D}" srcOrd="6" destOrd="0" presId="urn:microsoft.com/office/officeart/2005/8/layout/target3"/>
    <dgm:cxn modelId="{EE1A8694-CCE7-48D5-AEEF-BDF062940ED0}" type="presParOf" srcId="{71045F8C-00FA-488E-A7BD-E2E6753D979D}" destId="{902074E1-B931-4618-97F1-FADBE82E9C3C}" srcOrd="7" destOrd="0" presId="urn:microsoft.com/office/officeart/2005/8/layout/target3"/>
    <dgm:cxn modelId="{AC69FBBC-634A-4DA0-8DE0-F529B1908444}" type="presParOf" srcId="{71045F8C-00FA-488E-A7BD-E2E6753D979D}" destId="{A3817367-F2BC-482F-8832-FA00B51DCCF3}" srcOrd="8" destOrd="0" presId="urn:microsoft.com/office/officeart/2005/8/layout/target3"/>
    <dgm:cxn modelId="{155D6028-4786-494D-8C10-B0A855B10A06}" type="presParOf" srcId="{71045F8C-00FA-488E-A7BD-E2E6753D979D}" destId="{626ABFF6-56C8-4386-B662-68EC364EED9D}" srcOrd="9" destOrd="0" presId="urn:microsoft.com/office/officeart/2005/8/layout/target3"/>
    <dgm:cxn modelId="{EC871132-C821-44DC-9C17-FBE0A1FA5C48}" type="presParOf" srcId="{71045F8C-00FA-488E-A7BD-E2E6753D979D}" destId="{6DB11F1C-D028-4800-9625-6611CA9DE6D4}" srcOrd="10" destOrd="0" presId="urn:microsoft.com/office/officeart/2005/8/layout/target3"/>
    <dgm:cxn modelId="{2D973776-8804-4BE3-B2E6-B914DF83F2E9}" type="presParOf" srcId="{71045F8C-00FA-488E-A7BD-E2E6753D979D}" destId="{CDED6FE3-AD8F-4ACC-B6B8-710EDDD97598}" srcOrd="11" destOrd="0" presId="urn:microsoft.com/office/officeart/2005/8/layout/target3"/>
    <dgm:cxn modelId="{D3BDE933-70E2-4B3D-B60C-E670EA7BDD01}" type="presParOf" srcId="{71045F8C-00FA-488E-A7BD-E2E6753D979D}" destId="{397AC6D7-84A6-4150-958F-83C92D9ACF38}" srcOrd="12" destOrd="0" presId="urn:microsoft.com/office/officeart/2005/8/layout/target3"/>
    <dgm:cxn modelId="{B1D87AEC-EE7E-4799-AA44-1A74ED1261C3}" type="presParOf" srcId="{71045F8C-00FA-488E-A7BD-E2E6753D979D}" destId="{D7419528-33A6-416D-9E64-B3F7915C5149}" srcOrd="13" destOrd="0" presId="urn:microsoft.com/office/officeart/2005/8/layout/target3"/>
    <dgm:cxn modelId="{6A609CDE-59AE-4AB3-9E3B-0A9C0C72ADA2}" type="presParOf" srcId="{71045F8C-00FA-488E-A7BD-E2E6753D979D}" destId="{97289DF2-90F4-4EC2-A9FC-633B00BAB610}" srcOrd="14" destOrd="0" presId="urn:microsoft.com/office/officeart/2005/8/layout/target3"/>
    <dgm:cxn modelId="{E70354AF-1D38-457F-A645-1912AB7AE37C}" type="presParOf" srcId="{71045F8C-00FA-488E-A7BD-E2E6753D979D}" destId="{234EBA9D-95B4-4C20-A84E-6F65F1085DC6}" srcOrd="15" destOrd="0" presId="urn:microsoft.com/office/officeart/2005/8/layout/target3"/>
    <dgm:cxn modelId="{4AC8C397-667C-4998-BBDC-D599CD088B1F}" type="presParOf" srcId="{71045F8C-00FA-488E-A7BD-E2E6753D979D}" destId="{12255512-213F-41DF-90A6-8B4CD74A2B52}" srcOrd="16" destOrd="0" presId="urn:microsoft.com/office/officeart/2005/8/layout/target3"/>
    <dgm:cxn modelId="{26527E6F-F766-4743-B4F0-BE792372AC24}" type="presParOf" srcId="{71045F8C-00FA-488E-A7BD-E2E6753D979D}" destId="{50C2F88D-8688-44C2-A854-691F34009D3B}" srcOrd="17" destOrd="0" presId="urn:microsoft.com/office/officeart/2005/8/layout/target3"/>
    <dgm:cxn modelId="{71319060-AB64-4B53-8C75-620F94ABA3A3}" type="presParOf" srcId="{71045F8C-00FA-488E-A7BD-E2E6753D979D}" destId="{4D19AB04-24FA-40C2-B203-52AE3D15E171}" srcOrd="18" destOrd="0" presId="urn:microsoft.com/office/officeart/2005/8/layout/target3"/>
    <dgm:cxn modelId="{993F1F78-83BE-4C83-B1C7-B8D484B9A029}" type="presParOf" srcId="{71045F8C-00FA-488E-A7BD-E2E6753D979D}" destId="{832BF48F-0145-4429-9E02-8FCA946CCE9E}" srcOrd="19" destOrd="0" presId="urn:microsoft.com/office/officeart/2005/8/layout/target3"/>
    <dgm:cxn modelId="{5F42C7F2-5A93-4D89-B2E8-3BADEBC7C063}" type="presParOf" srcId="{71045F8C-00FA-488E-A7BD-E2E6753D979D}" destId="{E7297F21-D4FD-4A41-AE58-814D01A6B5E7}" srcOrd="20" destOrd="0" presId="urn:microsoft.com/office/officeart/2005/8/layout/target3"/>
    <dgm:cxn modelId="{02E9B058-098B-43F6-A060-6CFE57E478A9}" type="presParOf" srcId="{71045F8C-00FA-488E-A7BD-E2E6753D979D}" destId="{F69A1436-182C-465B-AD7F-FE48E0C090C1}" srcOrd="21" destOrd="0" presId="urn:microsoft.com/office/officeart/2005/8/layout/target3"/>
    <dgm:cxn modelId="{2641B55C-14A7-4F85-9401-AA4414C3BC75}" type="presParOf" srcId="{71045F8C-00FA-488E-A7BD-E2E6753D979D}" destId="{AA41A67C-3D3F-4AE9-9E0F-5D7F7BB2E741}" srcOrd="22" destOrd="0" presId="urn:microsoft.com/office/officeart/2005/8/layout/target3"/>
    <dgm:cxn modelId="{2C8D8718-14C2-48B6-94B1-244307D8C36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2141-31B1-4705-821F-F7067AD774BD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5467-6AF5-4361-833B-8BA1EE505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54593-A464-436B-A227-DB73AD2F4A70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0755C-C760-422D-9DE4-C6DDA615AD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3DAFB-1299-4809-8FCE-13E2F395B65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F60BE-9ADE-4731-9020-81CAB2D67C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9B464-7D6E-4D2E-B351-965671FF439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2F859-195B-4525-9A86-D01958114A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273C6-1076-4DCA-AA3A-9FA5E603C460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1E999-24AD-4DFD-BCF6-FB55BA2025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AF642-CCCB-42A0-8358-840AAAF1AE39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E7EA1-9FC1-4B75-B618-4390A82636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45C3A-9E82-4036-B7BA-386D48CDC30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05D6-DF33-4332-AB61-465CF56996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DD43-411B-44FF-B15B-40BA01D5ECB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5D161-37BB-4BAE-844D-FF738D84A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3CA1D-95FC-4521-9350-8F73C2C8132C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F39F6-B14A-4D29-A60E-01E92783B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836EB-F523-496C-AC84-02A8012E66C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260E9-1909-4DF6-97E7-458C5BF155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9B434-FBE0-422E-BBD3-BAA5EE56B04A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A9FC8-2E75-463B-813F-61375E56EF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91FD6-E699-4BFD-B999-486C5EB3A268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E7EE1-2FAF-43AF-9FE5-7A9C5CB8D7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BD632-1B2F-4198-983B-5566FBC3A07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23912-FC4A-4A67-AECA-059DE2D4A9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4158E-34C2-47AD-ACCC-AC312CB4053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D411-4039-4FB6-ABFA-9385649CC6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D82F8-8707-4D64-A83A-AFC82EA9C3A7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E4E25-0405-4D6C-AD2D-76EBBE1B32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09794-7E2F-4635-881F-F50851992755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4B86-15DD-4A20-8071-1A425C8693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6D08F-E27D-4E42-8E0F-EC9CE36A07DE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6946D-B6EB-48DD-8276-876A671B8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218F2-3974-4BCC-B32C-57233FA3FD21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76178-B6E9-4A69-9FA9-8CCD48FB54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F5DD6-C0D2-49AD-8C91-8E49C2A30C71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A4CB2-86AD-4B67-9513-CE11C0E389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E810A-963D-41FF-A720-8DD190B02694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07AE9-AAC0-4571-98E6-3427B53E28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40ADC-2015-4621-A074-DC1CF3575C1B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CB92B-4743-4961-8D00-5E713B8794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9D991-3307-4041-8959-8EF6D4D980C2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BE65C-0EA6-40A7-88F9-B4696396C2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4FAECA9D-DA40-49DB-A530-DD1692AAF0B3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91A405BE-37AB-4753-8F5E-A137A683D4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5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6609C9-5845-4ADE-94C5-A935EFCBD656}" type="datetimeFigureOut">
              <a:rPr lang="cs-CZ"/>
              <a:pPr>
                <a:defRPr/>
              </a:pPr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A0760B-A14E-4DB5-92EA-71886332E0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3205163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předtištěná křížovka, závaží, kádinka s vodou, siloměr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</a:t>
                      </a:r>
                      <a:r>
                        <a:rPr lang="cs-CZ" baseline="0" dirty="0" smtClean="0"/>
                        <a:t> a výklad nového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Rozdat křížovku žákům, zápis poznámek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4267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/>
              <a:t>Vztlaková síla působící na těleso</a:t>
            </a:r>
            <a:br>
              <a:rPr lang="cs-CZ" sz="6000" dirty="0" smtClean="0"/>
            </a:br>
            <a:r>
              <a:rPr lang="cs-CZ" sz="6000" dirty="0" smtClean="0"/>
              <a:t> v kapalině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/>
              <a:t>7.ročník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55725" y="765175"/>
          <a:ext cx="6096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 rowSpan="2" gridSpan="2">
                  <a:txBody>
                    <a:bodyPr/>
                    <a:lstStyle/>
                    <a:p>
                      <a:r>
                        <a:rPr lang="cs-CZ" sz="3200" dirty="0" smtClean="0"/>
                        <a:t>1.</a:t>
                      </a:r>
                      <a:endParaRPr lang="cs-CZ" sz="3200" dirty="0"/>
                    </a:p>
                    <a:p>
                      <a:r>
                        <a:rPr lang="cs-CZ" sz="3200" dirty="0" smtClean="0"/>
                        <a:t>2.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V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Z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Ý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3.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Ř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Í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cs-CZ" sz="3200" dirty="0" smtClean="0"/>
                        <a:t>4.</a:t>
                      </a:r>
                      <a:endParaRPr lang="cs-CZ" sz="3200" dirty="0"/>
                    </a:p>
                    <a:p>
                      <a:r>
                        <a:rPr lang="cs-CZ" sz="3200" dirty="0" smtClean="0"/>
                        <a:t>5.</a:t>
                      </a:r>
                      <a:endParaRPr lang="cs-CZ" sz="3200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L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A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6.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K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7.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O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Á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Č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É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8.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V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Í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9.</a:t>
                      </a:r>
                      <a:endParaRPr lang="cs-CZ" sz="32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Á</a:t>
                      </a:r>
                      <a:endParaRPr lang="cs-CZ" sz="2800" baseline="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>Legenda</a:t>
            </a:r>
            <a:endParaRPr lang="cs-CZ" sz="3200" dirty="0"/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395288" y="692150"/>
            <a:ext cx="8229600" cy="5832475"/>
          </a:xfrm>
        </p:spPr>
        <p:txBody>
          <a:bodyPr/>
          <a:lstStyle/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Jak se značí rychlost?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Druh nerovnoměrného pohybu.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Jak se nazývá síla, která působí proti pohybu tělesa?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Která veličina se značí „p“?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Jaká je základní jednotka tlaku?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Jak se nazývá zařízení, které využíváme </a:t>
            </a:r>
            <a:r>
              <a:rPr lang="cs-CZ" sz="2800" smtClean="0">
                <a:latin typeface="Arial" charset="0"/>
              </a:rPr>
              <a:t>                        </a:t>
            </a:r>
            <a:r>
              <a:rPr lang="cs-CZ" sz="2800" smtClean="0"/>
              <a:t>ke zvedání těžkých břemen?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Účinky síly jsou pohybové, deformační a ….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Síla je určena působištěm, směrem a ….</a:t>
            </a:r>
          </a:p>
          <a:p>
            <a:pPr marL="514350" indent="-514350">
              <a:buFont typeface="Century Gothic" pitchFamily="34" charset="0"/>
              <a:buAutoNum type="arabicPeriod"/>
            </a:pPr>
            <a:r>
              <a:rPr lang="cs-CZ" sz="2800" smtClean="0"/>
              <a:t>Zařízení otáčivé kolem pevné osy.</a:t>
            </a:r>
          </a:p>
          <a:p>
            <a:pPr marL="514350" indent="-514350">
              <a:buFont typeface="Century Gothic" pitchFamily="34" charset="0"/>
              <a:buAutoNum type="arabicPeriod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116013" y="765175"/>
          <a:ext cx="6096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 rowSpan="2" gridSpan="2">
                  <a:txBody>
                    <a:bodyPr/>
                    <a:lstStyle/>
                    <a:p>
                      <a:r>
                        <a:rPr lang="cs-CZ" sz="3200" dirty="0" smtClean="0"/>
                        <a:t>1.</a:t>
                      </a:r>
                      <a:endParaRPr lang="cs-CZ" sz="3200" dirty="0"/>
                    </a:p>
                    <a:p>
                      <a:r>
                        <a:rPr lang="cs-CZ" sz="3200" dirty="0" smtClean="0"/>
                        <a:t>2.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Z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Ý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3.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Ř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C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Í</a:t>
                      </a:r>
                      <a:endParaRPr lang="cs-CZ" sz="28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cs-CZ" sz="3200" dirty="0" smtClean="0"/>
                        <a:t>4.</a:t>
                      </a:r>
                      <a:endParaRPr lang="cs-CZ" sz="3200" dirty="0"/>
                    </a:p>
                    <a:p>
                      <a:r>
                        <a:rPr lang="cs-CZ" sz="3200" dirty="0" smtClean="0"/>
                        <a:t>5.</a:t>
                      </a:r>
                      <a:endParaRPr lang="cs-CZ" sz="3200" dirty="0"/>
                    </a:p>
                  </a:txBody>
                  <a:tcP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K</a:t>
                      </a:r>
                      <a:endParaRPr lang="cs-CZ" sz="28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</a:t>
                      </a:r>
                      <a:endParaRPr lang="cs-CZ" sz="2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C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6.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K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7.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Á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Č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I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É</a:t>
                      </a:r>
                      <a:endParaRPr lang="cs-CZ" sz="2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sz="3200" dirty="0" smtClean="0"/>
                        <a:t>8.</a:t>
                      </a:r>
                      <a:endParaRPr lang="cs-CZ" sz="3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I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K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Í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9.</a:t>
                      </a:r>
                      <a:endParaRPr lang="cs-CZ" sz="32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</a:t>
                      </a:r>
                      <a:endParaRPr lang="cs-CZ" sz="2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Á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A</a:t>
                      </a:r>
                      <a:endParaRPr lang="cs-CZ" sz="2800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95833">
              <a:schemeClr val="tx2">
                <a:lumMod val="60000"/>
                <a:lumOff val="40000"/>
              </a:schemeClr>
            </a:gs>
            <a:gs pos="2000">
              <a:srgbClr val="03D4A8">
                <a:alpha val="0"/>
              </a:srgbClr>
            </a:gs>
            <a:gs pos="78000">
              <a:srgbClr val="21D6E0"/>
            </a:gs>
            <a:gs pos="84000">
              <a:srgbClr val="0087E6"/>
            </a:gs>
            <a:gs pos="91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7" descr="C:\Users\Krejsová\AppData\Local\Microsoft\Windows\Temporary Internet Files\Content.IE5\AF19HDOE\MC900231423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773238"/>
            <a:ext cx="4895850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dirty="0" smtClean="0"/>
              <a:t>Kde bude snazší zvednout kamaráda, kámen, cokoli? Ve vodě nebo na zemi?</a:t>
            </a:r>
            <a:endParaRPr lang="cs-CZ" sz="3600" dirty="0"/>
          </a:p>
        </p:txBody>
      </p:sp>
      <p:pic>
        <p:nvPicPr>
          <p:cNvPr id="2059" name="Picture 11" descr="C:\Users\Krejsová\AppData\Local\Microsoft\Windows\Temporary Internet Files\Content.IE5\24NWSEIX\MC90043248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359275"/>
            <a:ext cx="1930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C:\Users\Krejsová\AppData\Local\Microsoft\Windows\Temporary Internet Files\Content.IE5\HW1QB9ZW\MC90043247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1916113"/>
            <a:ext cx="193516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179388" y="620713"/>
            <a:ext cx="8856662" cy="9080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bude snazší zvednout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kamaráda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kámen, cokoli? </a:t>
            </a:r>
          </a:p>
        </p:txBody>
      </p:sp>
      <p:sp>
        <p:nvSpPr>
          <p:cNvPr id="32770" name="Zástupný symbol pro obsah 11"/>
          <p:cNvSpPr>
            <a:spLocks noGrp="1"/>
          </p:cNvSpPr>
          <p:nvPr>
            <p:ph sz="quarter" idx="13"/>
          </p:nvPr>
        </p:nvSpPr>
        <p:spPr>
          <a:xfrm>
            <a:off x="4706938" y="2035175"/>
            <a:ext cx="4041775" cy="41306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cs-CZ" smtClean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4"/>
          </p:nvPr>
        </p:nvSpPr>
        <p:spPr>
          <a:xfrm>
            <a:off x="385763" y="2036763"/>
            <a:ext cx="4041775" cy="4129087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0" b="1" dirty="0" smtClean="0">
              <a:solidFill>
                <a:srgbClr val="2F5897">
                  <a:lumMod val="75000"/>
                </a:srgb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0" b="1" dirty="0">
              <a:solidFill>
                <a:srgbClr val="2F5897">
                  <a:lumMod val="75000"/>
                </a:srgb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800" b="1" dirty="0" smtClean="0">
                <a:solidFill>
                  <a:srgbClr val="2F5897">
                    <a:lumMod val="75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F </a:t>
            </a:r>
            <a:r>
              <a:rPr lang="cs-CZ" sz="4800" b="1" dirty="0">
                <a:solidFill>
                  <a:srgbClr val="2F5897">
                    <a:lumMod val="75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= </a:t>
            </a:r>
            <a:r>
              <a:rPr lang="cs-CZ" sz="4800" b="1" dirty="0" err="1">
                <a:solidFill>
                  <a:srgbClr val="2F5897">
                    <a:lumMod val="75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Fg</a:t>
            </a:r>
            <a:r>
              <a:rPr lang="cs-CZ" sz="4800" b="1" dirty="0">
                <a:solidFill>
                  <a:srgbClr val="2F5897">
                    <a:lumMod val="75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4635500" y="2171700"/>
            <a:ext cx="4040188" cy="6096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800" b="1" dirty="0">
                <a:solidFill>
                  <a:srgbClr val="DC38D0"/>
                </a:solidFill>
                <a:latin typeface="+mn-lt"/>
                <a:ea typeface="+mj-ea"/>
                <a:cs typeface="+mj-cs"/>
              </a:rPr>
              <a:t>V</a:t>
            </a:r>
            <a:r>
              <a:rPr lang="cs-CZ" sz="4800" b="1" dirty="0" smtClean="0">
                <a:solidFill>
                  <a:srgbClr val="DC38D0"/>
                </a:solidFill>
                <a:latin typeface="+mn-lt"/>
                <a:ea typeface="+mj-ea"/>
                <a:cs typeface="+mj-cs"/>
              </a:rPr>
              <a:t>e vodě??</a:t>
            </a:r>
            <a:endParaRPr lang="cs-CZ" sz="4800" b="1" dirty="0">
              <a:solidFill>
                <a:srgbClr val="DC38D0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>
          <a:xfrm>
            <a:off x="434975" y="2117725"/>
            <a:ext cx="4041775" cy="6096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800" b="1" dirty="0">
                <a:solidFill>
                  <a:srgbClr val="DC38D0"/>
                </a:solidFill>
                <a:latin typeface="+mn-lt"/>
                <a:ea typeface="+mj-ea"/>
                <a:cs typeface="+mj-cs"/>
              </a:rPr>
              <a:t>V</a:t>
            </a:r>
            <a:r>
              <a:rPr lang="cs-CZ" sz="4800" b="1" dirty="0" smtClean="0">
                <a:solidFill>
                  <a:srgbClr val="DC38D0"/>
                </a:solidFill>
                <a:latin typeface="+mn-lt"/>
                <a:ea typeface="+mj-ea"/>
                <a:cs typeface="+mj-cs"/>
              </a:rPr>
              <a:t>e vzduchu??</a:t>
            </a:r>
            <a:endParaRPr lang="cs-CZ" sz="4800" b="1" dirty="0">
              <a:solidFill>
                <a:srgbClr val="DC38D0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48263" y="3052763"/>
            <a:ext cx="3527425" cy="1384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6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F = </a:t>
            </a:r>
            <a:r>
              <a:rPr lang="cs-CZ" sz="4800" b="1" dirty="0" err="1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Fg</a:t>
            </a:r>
            <a:r>
              <a:rPr lang="cs-CZ" sz="48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cs typeface="+mn-cs"/>
              </a:rPr>
              <a:t> </a:t>
            </a:r>
            <a:r>
              <a:rPr lang="cs-CZ" sz="48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- </a:t>
            </a:r>
            <a:r>
              <a:rPr lang="cs-CZ" sz="4800" b="1" dirty="0" err="1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Fvz</a:t>
            </a:r>
            <a:endParaRPr lang="cs-CZ" sz="4800" b="1" dirty="0">
              <a:solidFill>
                <a:schemeClr val="tx2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3200" y="-55563"/>
            <a:ext cx="8229600" cy="11255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/>
              <a:t>V kapalině na těleso působí dvě síly</a:t>
            </a:r>
            <a:endParaRPr lang="cs-CZ" sz="3600" dirty="0"/>
          </a:p>
        </p:txBody>
      </p:sp>
      <p:grpSp>
        <p:nvGrpSpPr>
          <p:cNvPr id="33794" name="Skupina 8"/>
          <p:cNvGrpSpPr>
            <a:grpSpLocks/>
          </p:cNvGrpSpPr>
          <p:nvPr/>
        </p:nvGrpSpPr>
        <p:grpSpPr bwMode="auto">
          <a:xfrm>
            <a:off x="34925" y="1196975"/>
            <a:ext cx="7762875" cy="4830763"/>
            <a:chOff x="174050" y="1114664"/>
            <a:chExt cx="8056180" cy="5283078"/>
          </a:xfrm>
        </p:grpSpPr>
        <p:grpSp>
          <p:nvGrpSpPr>
            <p:cNvPr id="33796" name="Skupina 7"/>
            <p:cNvGrpSpPr>
              <a:grpSpLocks/>
            </p:cNvGrpSpPr>
            <p:nvPr/>
          </p:nvGrpSpPr>
          <p:grpSpPr bwMode="auto">
            <a:xfrm>
              <a:off x="1359737" y="2459408"/>
              <a:ext cx="4969438" cy="2592288"/>
              <a:chOff x="1439144" y="2127000"/>
              <a:chExt cx="6229200" cy="3240360"/>
            </a:xfrm>
          </p:grpSpPr>
          <p:sp>
            <p:nvSpPr>
              <p:cNvPr id="6" name="Zaoblený obdélník 5"/>
              <p:cNvSpPr/>
              <p:nvPr/>
            </p:nvSpPr>
            <p:spPr>
              <a:xfrm>
                <a:off x="1439770" y="2127957"/>
                <a:ext cx="6228403" cy="3240073"/>
              </a:xfrm>
              <a:prstGeom prst="roundRect">
                <a:avLst/>
              </a:prstGeom>
              <a:blipFill>
                <a:blip r:embed="rId2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pic>
            <p:nvPicPr>
              <p:cNvPr id="33802" name="Picture 4" descr="C:\Users\Krejsová\AppData\Local\Microsoft\Windows\Temporary Internet Files\Content.IE5\56TU68TU\MC900438163[1].wmf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698906" y="2270894"/>
                <a:ext cx="3709675" cy="2526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" name="Šipka nahoru 4"/>
            <p:cNvSpPr/>
            <p:nvPr/>
          </p:nvSpPr>
          <p:spPr>
            <a:xfrm>
              <a:off x="3564565" y="4076521"/>
              <a:ext cx="433288" cy="1609403"/>
            </a:xfrm>
            <a:prstGeom prst="upArrow">
              <a:avLst/>
            </a:prstGeom>
            <a:solidFill>
              <a:srgbClr val="DC38D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220284" y="1114664"/>
              <a:ext cx="3009946" cy="13125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směrem </a:t>
              </a: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dolů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 </a:t>
              </a: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gravitační </a:t>
              </a:r>
              <a:r>
                <a:rPr lang="cs-CZ" sz="3600" dirty="0" err="1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F</a:t>
              </a:r>
              <a:r>
                <a:rPr lang="cs-CZ" sz="3600" baseline="-25000" dirty="0" err="1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g</a:t>
              </a:r>
              <a:endParaRPr lang="cs-CZ" sz="36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endParaRPr>
            </a:p>
          </p:txBody>
        </p:sp>
        <p:sp>
          <p:nvSpPr>
            <p:cNvPr id="13" name="Šipka nahoru 12"/>
            <p:cNvSpPr/>
            <p:nvPr/>
          </p:nvSpPr>
          <p:spPr>
            <a:xfrm rot="10800000">
              <a:off x="4747456" y="1373350"/>
              <a:ext cx="471179" cy="1767392"/>
            </a:xfrm>
            <a:prstGeom prst="upArrow">
              <a:avLst/>
            </a:prstGeom>
            <a:solidFill>
              <a:srgbClr val="DC38D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74050" y="5085219"/>
              <a:ext cx="3566796" cy="13125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směrem </a:t>
              </a: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vzhůru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36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 vztlaková </a:t>
              </a:r>
              <a:r>
                <a:rPr lang="cs-CZ" sz="3600" dirty="0" err="1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F</a:t>
              </a:r>
              <a:r>
                <a:rPr lang="cs-CZ" sz="3600" baseline="-25000" dirty="0" err="1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  <a:latin typeface="+mn-lt"/>
                  <a:ea typeface="+mj-ea"/>
                  <a:cs typeface="+mj-cs"/>
                </a:rPr>
                <a:t>vz</a:t>
              </a:r>
              <a:endParaRPr lang="cs-CZ" sz="36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endParaRPr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4140200" y="5048250"/>
            <a:ext cx="4716463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?na čem bude záviset velikost </a:t>
            </a:r>
            <a:r>
              <a:rPr lang="cs-CZ" sz="3600" b="1" dirty="0" err="1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F</a:t>
            </a:r>
            <a:r>
              <a:rPr lang="cs-CZ" sz="3600" b="1" baseline="-25000" dirty="0" err="1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vz</a:t>
            </a:r>
            <a:r>
              <a:rPr lang="cs-CZ" sz="36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?</a:t>
            </a:r>
            <a:endParaRPr lang="cs-CZ" sz="3600" b="1" dirty="0">
              <a:solidFill>
                <a:schemeClr val="tx2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tx2">
                    <a:lumMod val="75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</a:t>
            </a:r>
            <a:endParaRPr lang="cs-CZ" sz="3600" b="1" dirty="0">
              <a:solidFill>
                <a:schemeClr val="tx2">
                  <a:lumMod val="75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435975" cy="18446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800" dirty="0" smtClean="0"/>
              <a:t>Kde se plave snáze –</a:t>
            </a:r>
            <a:br>
              <a:rPr lang="cs-CZ" sz="4800" dirty="0" smtClean="0"/>
            </a:br>
            <a:r>
              <a:rPr lang="cs-CZ" sz="4800" dirty="0" smtClean="0"/>
              <a:t> v bazénu nebo v moři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pic>
        <p:nvPicPr>
          <p:cNvPr id="34818" name="Picture 3" descr="C:\Users\Krejsová\AppData\Local\Microsoft\Windows\Temporary Internet Files\Content.IE5\TK90EAW9\MP900431096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92625" y="2847975"/>
            <a:ext cx="3384550" cy="3605213"/>
          </a:xfrm>
        </p:spPr>
      </p:pic>
      <p:pic>
        <p:nvPicPr>
          <p:cNvPr id="34819" name="Picture 4" descr="C:\Users\Krejsová\AppData\Local\Microsoft\Windows\Temporary Internet Files\Content.IE5\HW1QB9ZW\MP90041017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852738"/>
            <a:ext cx="36036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álný popisek 4"/>
          <p:cNvSpPr/>
          <p:nvPr/>
        </p:nvSpPr>
        <p:spPr>
          <a:xfrm>
            <a:off x="3348038" y="2168525"/>
            <a:ext cx="2952750" cy="1368425"/>
          </a:xfrm>
          <a:prstGeom prst="wedgeEllipseCallout">
            <a:avLst/>
          </a:prstGeom>
          <a:solidFill>
            <a:srgbClr val="E8E8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??PROČ??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 descr="C:\Users\Krejsová\AppData\Local\Microsoft\Windows\Temporary Internet Files\Content.IE5\AF19HDOE\MC9003536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795338"/>
            <a:ext cx="2498725" cy="344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79388" y="2005013"/>
            <a:ext cx="6624637" cy="403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u="sng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ARCHIMÉDŮV ZÁKON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  <a:ea typeface="+mj-ea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Na 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těleso ponořené do kapaliny působí svisle vzhůru vztlaková síla. Její velikost se rovná velikosti gravitační síly </a:t>
            </a:r>
            <a:r>
              <a:rPr lang="cs-CZ" sz="3200" dirty="0" err="1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F</a:t>
            </a:r>
            <a:r>
              <a:rPr lang="cs-CZ" sz="3200" baseline="-25000" dirty="0" err="1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g</a:t>
            </a:r>
            <a:r>
              <a:rPr lang="cs-CZ" sz="32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rPr>
              <a:t> působící na kapalinu stejného objemu, jako je objem ponořené části tělesa.</a:t>
            </a: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/>
              <a:t>Všechny poznatky o vztlakové síle shrnuje</a:t>
            </a:r>
            <a:endParaRPr lang="cs-CZ" sz="4000" dirty="0"/>
          </a:p>
        </p:txBody>
      </p:sp>
      <p:sp>
        <p:nvSpPr>
          <p:cNvPr id="6" name="Zaoblený obdélník 5"/>
          <p:cNvSpPr/>
          <p:nvPr/>
        </p:nvSpPr>
        <p:spPr>
          <a:xfrm>
            <a:off x="179388" y="2935288"/>
            <a:ext cx="6275387" cy="3373437"/>
          </a:xfrm>
          <a:prstGeom prst="round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 err="1">
                <a:solidFill>
                  <a:srgbClr val="2F5897">
                    <a:lumMod val="75000"/>
                  </a:srgbClr>
                </a:solidFill>
              </a:rPr>
              <a:t>F</a:t>
            </a:r>
            <a:r>
              <a:rPr lang="cs-CZ" sz="4800" baseline="-25000" dirty="0" err="1">
                <a:solidFill>
                  <a:srgbClr val="2F5897">
                    <a:lumMod val="75000"/>
                  </a:srgbClr>
                </a:solidFill>
              </a:rPr>
              <a:t>vz</a:t>
            </a:r>
            <a:r>
              <a:rPr lang="cs-CZ" sz="4800" dirty="0">
                <a:solidFill>
                  <a:srgbClr val="2F5897">
                    <a:lumMod val="75000"/>
                  </a:srgbClr>
                </a:solidFill>
              </a:rPr>
              <a:t> = V  ∙ </a:t>
            </a:r>
            <a:r>
              <a:rPr lang="el-GR" sz="4800" dirty="0">
                <a:solidFill>
                  <a:srgbClr val="2F5897">
                    <a:lumMod val="75000"/>
                  </a:srgbClr>
                </a:solidFill>
              </a:rPr>
              <a:t>ρ</a:t>
            </a:r>
            <a:r>
              <a:rPr lang="cs-CZ" sz="4800" baseline="-25000" dirty="0">
                <a:solidFill>
                  <a:srgbClr val="2F5897">
                    <a:lumMod val="75000"/>
                  </a:srgbClr>
                </a:solidFill>
              </a:rPr>
              <a:t>k</a:t>
            </a:r>
            <a:r>
              <a:rPr lang="cs-CZ" sz="4800" dirty="0">
                <a:solidFill>
                  <a:srgbClr val="2F5897">
                    <a:lumMod val="75000"/>
                  </a:srgbClr>
                </a:solidFill>
              </a:rPr>
              <a:t>  </a:t>
            </a:r>
            <a:r>
              <a:rPr lang="cs-CZ" sz="4800" dirty="0">
                <a:solidFill>
                  <a:srgbClr val="2F5897">
                    <a:lumMod val="75000"/>
                  </a:srgbClr>
                </a:solidFill>
              </a:rPr>
              <a:t>∙ g </a:t>
            </a:r>
          </a:p>
        </p:txBody>
      </p:sp>
      <p:grpSp>
        <p:nvGrpSpPr>
          <p:cNvPr id="21" name="Skupina 20"/>
          <p:cNvGrpSpPr>
            <a:grpSpLocks/>
          </p:cNvGrpSpPr>
          <p:nvPr/>
        </p:nvGrpSpPr>
        <p:grpSpPr bwMode="auto">
          <a:xfrm>
            <a:off x="323850" y="4652963"/>
            <a:ext cx="8701088" cy="1439862"/>
            <a:chOff x="323528" y="4653136"/>
            <a:chExt cx="8700664" cy="1440160"/>
          </a:xfrm>
        </p:grpSpPr>
        <p:sp>
          <p:nvSpPr>
            <p:cNvPr id="7" name="TextovéPole 6"/>
            <p:cNvSpPr txBox="1"/>
            <p:nvPr/>
          </p:nvSpPr>
          <p:spPr>
            <a:xfrm>
              <a:off x="323528" y="5139012"/>
              <a:ext cx="2839900" cy="95428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objem ponořené </a:t>
              </a:r>
              <a:endParaRPr lang="cs-CZ" sz="2800" dirty="0">
                <a:solidFill>
                  <a:schemeClr val="tx2">
                    <a:lumMod val="75000"/>
                  </a:schemeClr>
                </a:solidFill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části </a:t>
              </a: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tělesa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306296" y="5426408"/>
              <a:ext cx="2852598" cy="523983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hustota kapaliny</a:t>
              </a: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292161" y="4653136"/>
              <a:ext cx="3732031" cy="523983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gravitační </a:t>
              </a:r>
              <a:r>
                <a:rPr lang="cs-CZ" sz="2800" dirty="0" err="1">
                  <a:solidFill>
                    <a:schemeClr val="tx2">
                      <a:lumMod val="75000"/>
                    </a:schemeClr>
                  </a:solidFill>
                </a:rPr>
                <a:t>konst</a:t>
              </a: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. </a:t>
              </a: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  <a:latin typeface="Century Gothic"/>
                </a:rPr>
                <a:t>→</a:t>
              </a:r>
              <a:r>
                <a:rPr lang="cs-CZ" sz="2800" dirty="0">
                  <a:solidFill>
                    <a:schemeClr val="tx2">
                      <a:lumMod val="75000"/>
                    </a:schemeClr>
                  </a:solidFill>
                </a:rPr>
                <a:t> 10</a:t>
              </a:r>
              <a:endParaRPr lang="cs-CZ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9" name="Přímá spojnice se šipkou 8"/>
            <p:cNvCxnSpPr/>
            <p:nvPr/>
          </p:nvCxnSpPr>
          <p:spPr>
            <a:xfrm flipH="1">
              <a:off x="2410989" y="4869081"/>
              <a:ext cx="576234" cy="379491"/>
            </a:xfrm>
            <a:prstGeom prst="straightConnector1">
              <a:avLst/>
            </a:prstGeom>
            <a:ln w="50800">
              <a:solidFill>
                <a:schemeClr val="accent5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>
              <a:off x="5076271" y="5021512"/>
              <a:ext cx="647668" cy="265167"/>
            </a:xfrm>
            <a:prstGeom prst="straightConnector1">
              <a:avLst/>
            </a:prstGeom>
            <a:ln w="50800">
              <a:solidFill>
                <a:schemeClr val="accent5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4103182" y="5021512"/>
              <a:ext cx="252400" cy="531922"/>
            </a:xfrm>
            <a:prstGeom prst="straightConnector1">
              <a:avLst/>
            </a:prstGeom>
            <a:ln w="50800">
              <a:solidFill>
                <a:schemeClr val="accent5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6866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Ilustrace: </a:t>
            </a:r>
            <a:r>
              <a:rPr lang="cs-CZ" smtClean="0">
                <a:hlinkClick r:id="rId2"/>
              </a:rPr>
              <a:t>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139</TotalTime>
  <Words>327</Words>
  <Application>Microsoft Office PowerPoint</Application>
  <PresentationFormat>On-screen Show (4:3)</PresentationFormat>
  <Paragraphs>172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Palatino Linotype</vt:lpstr>
      <vt:lpstr>Arial</vt:lpstr>
      <vt:lpstr>Century Gothic</vt:lpstr>
      <vt:lpstr>Courier New</vt:lpstr>
      <vt:lpstr>Calibri</vt:lpstr>
      <vt:lpstr>Exekutivní</vt:lpstr>
      <vt:lpstr>Motiv systému Office</vt:lpstr>
      <vt:lpstr>Exekutivní</vt:lpstr>
      <vt:lpstr>Snímek 1</vt:lpstr>
      <vt:lpstr>Anotace</vt:lpstr>
      <vt:lpstr>Vztlaková síla působící na těleso  v kapalině</vt:lpstr>
      <vt:lpstr>Snímek 4</vt:lpstr>
      <vt:lpstr>Legenda</vt:lpstr>
      <vt:lpstr>Snímek 6</vt:lpstr>
      <vt:lpstr>Kde bude snazší zvednout kamaráda, kámen, cokoli? Ve vodě nebo na zemi?</vt:lpstr>
      <vt:lpstr>Kde bude snazší zvednout  kamaráda, kámen, cokoli? </vt:lpstr>
      <vt:lpstr>V kapalině na těleso působí dvě síly</vt:lpstr>
      <vt:lpstr>Kde se plave snáze –  v bazénu nebo v moři?</vt:lpstr>
      <vt:lpstr>Všechny poznatky o vztlakové síle shrnuje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DUM</cp:lastModifiedBy>
  <cp:revision>16</cp:revision>
  <dcterms:created xsi:type="dcterms:W3CDTF">2012-04-01T19:08:15Z</dcterms:created>
  <dcterms:modified xsi:type="dcterms:W3CDTF">2012-08-02T16:16:18Z</dcterms:modified>
</cp:coreProperties>
</file>