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57" r:id="rId3"/>
    <p:sldId id="258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59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99"/>
    <a:srgbClr val="DC3C0A"/>
    <a:srgbClr val="BCF0FA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  Mgr. Jana </a:t>
          </a:r>
          <a:r>
            <a:rPr lang="cs-CZ" dirty="0" err="1" smtClean="0"/>
            <a:t>Pinkrová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VY_52_INOVACE_21_Využití Archimédova zákona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Využití Archimédova zákona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Fyzika 7.ročník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 custLinFactNeighborX="0" custLinFactNeighborY="3759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BE1936E-5C90-46C2-8914-826A5488332D}" type="presOf" srcId="{019433A1-1324-4DE1-9E6F-32B851095F74}" destId="{E7297F21-D4FD-4A41-AE58-814D01A6B5E7}" srcOrd="1" destOrd="0" presId="urn:microsoft.com/office/officeart/2005/8/layout/target3"/>
    <dgm:cxn modelId="{0BFFD696-5370-4CF0-A215-CC82B2AE0D61}" type="presOf" srcId="{DAEA276B-ECF9-46F6-A7D3-4693B2D32BC4}" destId="{F69A1436-182C-465B-AD7F-FE48E0C090C1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E1707668-9744-42DC-88EB-3BD2303F1DA3}" type="presOf" srcId="{FBBFC3EA-9D9D-4F3A-BEA6-9C2C0E46BF20}" destId="{643EA938-EDE0-4533-ACCC-D2BD6F3A527C}" srcOrd="0" destOrd="0" presId="urn:microsoft.com/office/officeart/2005/8/layout/target3"/>
    <dgm:cxn modelId="{1D2F3B50-FD78-4911-AC2F-CBA31DCE6BD2}" type="presOf" srcId="{445C7998-7549-48B0-BD68-D4F0167F02E5}" destId="{BC35EE03-4121-4EF9-923D-7CB6D30D358D}" srcOrd="0" destOrd="0" presId="urn:microsoft.com/office/officeart/2005/8/layout/target3"/>
    <dgm:cxn modelId="{1B747F4E-8CA5-4849-BBCE-26047B4E08E7}" type="presOf" srcId="{EBC41103-E2E5-4D48-9B4B-425520D3D098}" destId="{50C2F88D-8688-44C2-A854-691F34009D3B}" srcOrd="0" destOrd="0" presId="urn:microsoft.com/office/officeart/2005/8/layout/target3"/>
    <dgm:cxn modelId="{24BD53AC-68F5-40A2-AE1B-2D73241E2794}" type="presOf" srcId="{FBBFC3EA-9D9D-4F3A-BEA6-9C2C0E46BF20}" destId="{832BF48F-0145-4429-9E02-8FCA946CCE9E}" srcOrd="1" destOrd="0" presId="urn:microsoft.com/office/officeart/2005/8/layout/target3"/>
    <dgm:cxn modelId="{593888F5-E1EB-4347-A6EB-FAD1D12DFDE9}" type="presOf" srcId="{019433A1-1324-4DE1-9E6F-32B851095F74}" destId="{A3817367-F2BC-482F-8832-FA00B51DCCF3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895C0778-A84F-45EB-A34A-126EF32896A3}" type="presOf" srcId="{EBC41103-E2E5-4D48-9B4B-425520D3D098}" destId="{F969C235-9271-4D34-B740-D627A121CAD0}" srcOrd="1" destOrd="0" presId="urn:microsoft.com/office/officeart/2005/8/layout/target3"/>
    <dgm:cxn modelId="{A9817630-1CDF-4758-B63A-700F1F4E2F6A}" type="presOf" srcId="{445C7998-7549-48B0-BD68-D4F0167F02E5}" destId="{4D19AB04-24FA-40C2-B203-52AE3D15E17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92C72772-09C5-4FA9-A8E2-CD4C6B2EAA6E}" type="presOf" srcId="{C73C7642-F245-4585-8F88-243F9FAEF6CA}" destId="{97289DF2-90F4-4EC2-A9FC-633B00BAB610}" srcOrd="0" destOrd="0" presId="urn:microsoft.com/office/officeart/2005/8/layout/target3"/>
    <dgm:cxn modelId="{9FDA9731-489A-4A5D-AB14-9CA782BDE551}" type="presOf" srcId="{C73C7642-F245-4585-8F88-243F9FAEF6CA}" destId="{AA41A67C-3D3F-4AE9-9E0F-5D7F7BB2E741}" srcOrd="1" destOrd="0" presId="urn:microsoft.com/office/officeart/2005/8/layout/target3"/>
    <dgm:cxn modelId="{46F06ED8-BE2E-4B79-BF49-80A3518BD4A6}" type="presOf" srcId="{DAEA276B-ECF9-46F6-A7D3-4693B2D32BC4}" destId="{CDED6FE3-AD8F-4ACC-B6B8-710EDDD97598}" srcOrd="0" destOrd="0" presId="urn:microsoft.com/office/officeart/2005/8/layout/target3"/>
    <dgm:cxn modelId="{48411318-6498-4913-B1B6-2AF73F6D3B3F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41EF949D-D0FC-4CAE-B750-43E8571A68BA}" type="presParOf" srcId="{71045F8C-00FA-488E-A7BD-E2E6753D979D}" destId="{3577EC6B-C980-4F34-8C69-4365E7B8FC8C}" srcOrd="0" destOrd="0" presId="urn:microsoft.com/office/officeart/2005/8/layout/target3"/>
    <dgm:cxn modelId="{67BBEF8F-C55D-4A3D-8C5F-3CF228581E7F}" type="presParOf" srcId="{71045F8C-00FA-488E-A7BD-E2E6753D979D}" destId="{6940EB87-DC1D-4BC3-9408-9AC2E1FFC039}" srcOrd="1" destOrd="0" presId="urn:microsoft.com/office/officeart/2005/8/layout/target3"/>
    <dgm:cxn modelId="{A40888A1-8777-4684-86C8-5489FAC0557C}" type="presParOf" srcId="{71045F8C-00FA-488E-A7BD-E2E6753D979D}" destId="{BC35EE03-4121-4EF9-923D-7CB6D30D358D}" srcOrd="2" destOrd="0" presId="urn:microsoft.com/office/officeart/2005/8/layout/target3"/>
    <dgm:cxn modelId="{422FB650-82B9-4846-AAAE-394B6A3F667B}" type="presParOf" srcId="{71045F8C-00FA-488E-A7BD-E2E6753D979D}" destId="{C95EEA27-3CBF-4645-A92D-9D8AF5C1CBFC}" srcOrd="3" destOrd="0" presId="urn:microsoft.com/office/officeart/2005/8/layout/target3"/>
    <dgm:cxn modelId="{E542F32C-7975-4C29-A583-9EB8CC133DA0}" type="presParOf" srcId="{71045F8C-00FA-488E-A7BD-E2E6753D979D}" destId="{851BB866-B6AE-4566-893F-4C635BA974FC}" srcOrd="4" destOrd="0" presId="urn:microsoft.com/office/officeart/2005/8/layout/target3"/>
    <dgm:cxn modelId="{2C34BCBB-C617-4ACD-9C39-9D42247F366B}" type="presParOf" srcId="{71045F8C-00FA-488E-A7BD-E2E6753D979D}" destId="{643EA938-EDE0-4533-ACCC-D2BD6F3A527C}" srcOrd="5" destOrd="0" presId="urn:microsoft.com/office/officeart/2005/8/layout/target3"/>
    <dgm:cxn modelId="{ADC5B1A0-173D-4C5F-A457-1045F2E1D9BF}" type="presParOf" srcId="{71045F8C-00FA-488E-A7BD-E2E6753D979D}" destId="{92F31B18-D66D-4CC7-89B9-378928DE877D}" srcOrd="6" destOrd="0" presId="urn:microsoft.com/office/officeart/2005/8/layout/target3"/>
    <dgm:cxn modelId="{4FCEF353-7CFB-4D67-AC4E-D21F5C05A0C3}" type="presParOf" srcId="{71045F8C-00FA-488E-A7BD-E2E6753D979D}" destId="{902074E1-B931-4618-97F1-FADBE82E9C3C}" srcOrd="7" destOrd="0" presId="urn:microsoft.com/office/officeart/2005/8/layout/target3"/>
    <dgm:cxn modelId="{3505260C-0DBB-474B-A4D9-AD206CBD5333}" type="presParOf" srcId="{71045F8C-00FA-488E-A7BD-E2E6753D979D}" destId="{A3817367-F2BC-482F-8832-FA00B51DCCF3}" srcOrd="8" destOrd="0" presId="urn:microsoft.com/office/officeart/2005/8/layout/target3"/>
    <dgm:cxn modelId="{C4A478AE-9C41-4F7A-87F0-E5786DE287A9}" type="presParOf" srcId="{71045F8C-00FA-488E-A7BD-E2E6753D979D}" destId="{626ABFF6-56C8-4386-B662-68EC364EED9D}" srcOrd="9" destOrd="0" presId="urn:microsoft.com/office/officeart/2005/8/layout/target3"/>
    <dgm:cxn modelId="{D1146123-600D-46FE-87E1-BA6FF79D1D06}" type="presParOf" srcId="{71045F8C-00FA-488E-A7BD-E2E6753D979D}" destId="{6DB11F1C-D028-4800-9625-6611CA9DE6D4}" srcOrd="10" destOrd="0" presId="urn:microsoft.com/office/officeart/2005/8/layout/target3"/>
    <dgm:cxn modelId="{1E47DA87-AF07-484C-96E7-2405E62C7B34}" type="presParOf" srcId="{71045F8C-00FA-488E-A7BD-E2E6753D979D}" destId="{CDED6FE3-AD8F-4ACC-B6B8-710EDDD97598}" srcOrd="11" destOrd="0" presId="urn:microsoft.com/office/officeart/2005/8/layout/target3"/>
    <dgm:cxn modelId="{73ABF107-3ABF-4DEE-80A4-096E7CC1C05A}" type="presParOf" srcId="{71045F8C-00FA-488E-A7BD-E2E6753D979D}" destId="{397AC6D7-84A6-4150-958F-83C92D9ACF38}" srcOrd="12" destOrd="0" presId="urn:microsoft.com/office/officeart/2005/8/layout/target3"/>
    <dgm:cxn modelId="{92B19762-532D-4291-B01A-5B877E05CCEA}" type="presParOf" srcId="{71045F8C-00FA-488E-A7BD-E2E6753D979D}" destId="{D7419528-33A6-416D-9E64-B3F7915C5149}" srcOrd="13" destOrd="0" presId="urn:microsoft.com/office/officeart/2005/8/layout/target3"/>
    <dgm:cxn modelId="{28065C12-C6FB-49F7-B43B-C152D1D9E643}" type="presParOf" srcId="{71045F8C-00FA-488E-A7BD-E2E6753D979D}" destId="{97289DF2-90F4-4EC2-A9FC-633B00BAB610}" srcOrd="14" destOrd="0" presId="urn:microsoft.com/office/officeart/2005/8/layout/target3"/>
    <dgm:cxn modelId="{C4515E95-4526-4E9F-ADE5-3550ED94C897}" type="presParOf" srcId="{71045F8C-00FA-488E-A7BD-E2E6753D979D}" destId="{234EBA9D-95B4-4C20-A84E-6F65F1085DC6}" srcOrd="15" destOrd="0" presId="urn:microsoft.com/office/officeart/2005/8/layout/target3"/>
    <dgm:cxn modelId="{A5C243A8-DB03-4E82-992B-569825E33C47}" type="presParOf" srcId="{71045F8C-00FA-488E-A7BD-E2E6753D979D}" destId="{12255512-213F-41DF-90A6-8B4CD74A2B52}" srcOrd="16" destOrd="0" presId="urn:microsoft.com/office/officeart/2005/8/layout/target3"/>
    <dgm:cxn modelId="{39192E2C-3EA9-4502-8444-50A42E2078EC}" type="presParOf" srcId="{71045F8C-00FA-488E-A7BD-E2E6753D979D}" destId="{50C2F88D-8688-44C2-A854-691F34009D3B}" srcOrd="17" destOrd="0" presId="urn:microsoft.com/office/officeart/2005/8/layout/target3"/>
    <dgm:cxn modelId="{88A0008D-1EAD-4A23-B13F-037AC9454579}" type="presParOf" srcId="{71045F8C-00FA-488E-A7BD-E2E6753D979D}" destId="{4D19AB04-24FA-40C2-B203-52AE3D15E171}" srcOrd="18" destOrd="0" presId="urn:microsoft.com/office/officeart/2005/8/layout/target3"/>
    <dgm:cxn modelId="{51C77500-4F01-498F-8F9C-51A27FE89F55}" type="presParOf" srcId="{71045F8C-00FA-488E-A7BD-E2E6753D979D}" destId="{832BF48F-0145-4429-9E02-8FCA946CCE9E}" srcOrd="19" destOrd="0" presId="urn:microsoft.com/office/officeart/2005/8/layout/target3"/>
    <dgm:cxn modelId="{8F83C840-5607-40D2-AF0D-05491E88B36C}" type="presParOf" srcId="{71045F8C-00FA-488E-A7BD-E2E6753D979D}" destId="{E7297F21-D4FD-4A41-AE58-814D01A6B5E7}" srcOrd="20" destOrd="0" presId="urn:microsoft.com/office/officeart/2005/8/layout/target3"/>
    <dgm:cxn modelId="{7575556F-9B75-45D8-9960-A6A8E6A31399}" type="presParOf" srcId="{71045F8C-00FA-488E-A7BD-E2E6753D979D}" destId="{F69A1436-182C-465B-AD7F-FE48E0C090C1}" srcOrd="21" destOrd="0" presId="urn:microsoft.com/office/officeart/2005/8/layout/target3"/>
    <dgm:cxn modelId="{7FE64C9D-5591-486B-A004-5A3113CA79A6}" type="presParOf" srcId="{71045F8C-00FA-488E-A7BD-E2E6753D979D}" destId="{AA41A67C-3D3F-4AE9-9E0F-5D7F7BB2E741}" srcOrd="22" destOrd="0" presId="urn:microsoft.com/office/officeart/2005/8/layout/target3"/>
    <dgm:cxn modelId="{49EDB61D-03F0-47EC-91B3-300D26F16944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70BB78-D302-4BE8-92D3-78E85A820536}" type="datetimeFigureOut">
              <a:rPr lang="cs-CZ"/>
              <a:pPr>
                <a:defRPr/>
              </a:pPr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5BDD3F-C683-4330-8FE2-FB3261EDEE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1D29E3-4A43-48FD-89FB-CDD2435529F1}" type="datetimeFigureOut">
              <a:rPr lang="cs-CZ"/>
              <a:pPr>
                <a:defRPr/>
              </a:pPr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7FCA71-E442-4A90-915A-EA350890EED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35A30D-2FB8-450E-826C-8AADCADF8113}" type="datetimeFigureOut">
              <a:rPr lang="cs-CZ"/>
              <a:pPr>
                <a:defRPr/>
              </a:pPr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6A1E82-1DEB-4626-83DB-620CD6A73B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222A0-7B1B-4BAF-A1A2-63D211947677}" type="datetimeFigureOut">
              <a:rPr lang="cs-CZ"/>
              <a:pPr>
                <a:defRPr/>
              </a:pPr>
              <a:t>2.8.2012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8EFFAB-8253-4F14-9ABE-A39675B40C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75FFEB-0BC3-4293-ABD3-36692BC87D09}" type="datetimeFigureOut">
              <a:rPr lang="cs-CZ"/>
              <a:pPr>
                <a:defRPr/>
              </a:pPr>
              <a:t>2.8.2012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167352-A41F-4B40-B9ED-BA918C3A937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703196-2AF1-46E8-92B2-42B940BEA53E}" type="datetimeFigureOut">
              <a:rPr lang="cs-CZ"/>
              <a:pPr>
                <a:defRPr/>
              </a:pPr>
              <a:t>2.8.2012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F60E27-3977-4BD9-9CDB-A81ADBB38C8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622F0A-28FF-454C-9B26-64FBBD57D720}" type="datetimeFigureOut">
              <a:rPr lang="cs-CZ"/>
              <a:pPr>
                <a:defRPr/>
              </a:pPr>
              <a:t>2.8.2012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590641-CBFE-45C1-AF2B-B210E83DA9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EACF77-E019-4805-B4BF-2CA4D75009A4}" type="datetimeFigureOut">
              <a:rPr lang="cs-CZ"/>
              <a:pPr>
                <a:defRPr/>
              </a:pPr>
              <a:t>2.8.2012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C15EF7-B670-4882-AB58-16D458FA7E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26A4FA-D8C9-4119-A551-F9653759A3D9}" type="datetimeFigureOut">
              <a:rPr lang="cs-CZ"/>
              <a:pPr>
                <a:defRPr/>
              </a:pPr>
              <a:t>2.8.2012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85D30E-3B40-472A-BDA4-5DE4FB0F58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174412-4D6F-4A97-B367-F3A9E734BC83}" type="datetimeFigureOut">
              <a:rPr lang="cs-CZ"/>
              <a:pPr>
                <a:defRPr/>
              </a:pPr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7E2748-95FB-4810-9860-3A43BA9F1E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F22562-D0AF-4A13-AAAB-9847076AF789}" type="datetimeFigureOut">
              <a:rPr lang="cs-CZ"/>
              <a:pPr>
                <a:defRPr/>
              </a:pPr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A9AE24-68DB-428B-8EDA-5D27864566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/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4DE797-CA65-4AF9-90D1-33502CDF8BF4}" type="datetimeFigureOut">
              <a:rPr lang="cs-CZ"/>
              <a:pPr>
                <a:defRPr/>
              </a:pPr>
              <a:t>2.8.2012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691805-E725-4605-834A-080BA82952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110C53-D650-449E-A4DD-CE81C2B1BEC3}" type="datetimeFigureOut">
              <a:rPr lang="cs-CZ"/>
              <a:pPr>
                <a:defRPr/>
              </a:pPr>
              <a:t>2.8.2012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36365C-9A54-4090-BA06-C7CDBF8A107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6"/>
          <p:cNvSpPr/>
          <p:nvPr/>
        </p:nvSpPr>
        <p:spPr>
          <a:xfrm>
            <a:off x="4495800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val 7"/>
          <p:cNvSpPr/>
          <p:nvPr/>
        </p:nvSpPr>
        <p:spPr>
          <a:xfrm>
            <a:off x="4695825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val 8"/>
          <p:cNvSpPr/>
          <p:nvPr/>
        </p:nvSpPr>
        <p:spPr>
          <a:xfrm>
            <a:off x="4297363" y="3924300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78938E-F5D5-4C73-B1FA-1B5B81DCC5FE}" type="datetimeFigureOut">
              <a:rPr lang="cs-CZ"/>
              <a:pPr>
                <a:defRPr/>
              </a:pPr>
              <a:t>2.8.2012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FA8CA2-FF18-4666-B1F2-C3AC653172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958978-CF15-401F-B7F1-3F2C19E032E7}" type="datetimeFigureOut">
              <a:rPr lang="cs-CZ"/>
              <a:pPr>
                <a:defRPr/>
              </a:pPr>
              <a:t>2.8.2012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935AFA-5C0F-46EF-ABE4-95E7D0F550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4E9C1C-F04D-4567-BF7E-A75836A79BAE}" type="datetimeFigureOut">
              <a:rPr lang="cs-CZ"/>
              <a:pPr>
                <a:defRPr/>
              </a:pPr>
              <a:t>2.8.2012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086490-D29D-4F96-9CED-10E81BDD3C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7F25F6-38D7-42CE-B93A-F0D641518C49}" type="datetimeFigureOut">
              <a:rPr lang="cs-CZ"/>
              <a:pPr>
                <a:defRPr/>
              </a:pPr>
              <a:t>2.8.2012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885BEB-B50A-4EAB-B2B7-3FE7C323B2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FBE4A0-4465-4506-B251-1C3DA1BE23D0}" type="datetimeFigureOut">
              <a:rPr lang="cs-CZ"/>
              <a:pPr>
                <a:defRPr/>
              </a:pPr>
              <a:t>2.8.2012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FECFFE-4575-46E8-9CD7-67E13B0403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2BBAC9-1794-4E4C-A82D-5B174FB2B894}" type="datetimeFigureOut">
              <a:rPr lang="cs-CZ"/>
              <a:pPr>
                <a:defRPr/>
              </a:pPr>
              <a:t>2.8.2012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258866-8365-4D6A-ABAA-7524D05FCF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rtlCol="0">
            <a:normAutofit/>
          </a:bodyPr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9BB465-AE42-4010-A054-FCE7B51F7FC4}" type="datetimeFigureOut">
              <a:rPr lang="cs-CZ"/>
              <a:pPr>
                <a:defRPr/>
              </a:pPr>
              <a:t>2.8.2012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8CDC85-6201-499D-9293-F9B187DE66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B702D6-DE4C-4CE4-8D8B-6C031032B82E}" type="datetimeFigureOut">
              <a:rPr lang="cs-CZ"/>
              <a:pPr>
                <a:defRPr/>
              </a:pPr>
              <a:t>2.8.2012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C0BEAC-4FBB-4222-B4E5-258A3193E1B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397BB3-121C-41F9-B902-D58371BF8871}" type="datetimeFigureOut">
              <a:rPr lang="cs-CZ"/>
              <a:pPr>
                <a:defRPr/>
              </a:pPr>
              <a:t>2.8.2012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183E00-51B0-456A-950E-9C2AE79A7F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7FC6D83-C04A-4509-A52B-E45E2E3261FB}" type="datetimeFigureOut">
              <a:rPr lang="cs-CZ"/>
              <a:pPr>
                <a:defRPr/>
              </a:pPr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DBF4F66-E746-47C1-AF20-BFA549B52F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0" r:id="rId3"/>
    <p:sldLayoutId id="2147483669" r:id="rId4"/>
    <p:sldLayoutId id="2147483668" r:id="rId5"/>
    <p:sldLayoutId id="2147483667" r:id="rId6"/>
    <p:sldLayoutId id="2147483666" r:id="rId7"/>
    <p:sldLayoutId id="2147483665" r:id="rId8"/>
    <p:sldLayoutId id="2147483664" r:id="rId9"/>
    <p:sldLayoutId id="2147483663" r:id="rId10"/>
    <p:sldLayoutId id="2147483662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3315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2700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  <a:cs typeface="+mn-cs"/>
              </a:defRPr>
            </a:lvl1pPr>
          </a:lstStyle>
          <a:p>
            <a:pPr>
              <a:defRPr/>
            </a:pPr>
            <a:fld id="{7C1334B4-1577-42E7-A59D-6060EF249050}" type="datetimeFigureOut">
              <a:rPr lang="cs-CZ"/>
              <a:pPr>
                <a:defRPr/>
              </a:pPr>
              <a:t>2.8.2012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8813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925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  <a:cs typeface="+mn-cs"/>
              </a:defRPr>
            </a:lvl1pPr>
          </a:lstStyle>
          <a:p>
            <a:pPr>
              <a:defRPr/>
            </a:pPr>
            <a:fld id="{95B6A654-A10B-40F3-92ED-36BCE142AF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8200" y="6499225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569913" y="6499225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1" r:id="rId2"/>
    <p:sldLayoutId id="2147483683" r:id="rId3"/>
    <p:sldLayoutId id="2147483680" r:id="rId4"/>
    <p:sldLayoutId id="2147483679" r:id="rId5"/>
    <p:sldLayoutId id="2147483678" r:id="rId6"/>
    <p:sldLayoutId id="2147483677" r:id="rId7"/>
    <p:sldLayoutId id="2147483676" r:id="rId8"/>
    <p:sldLayoutId id="2147483675" r:id="rId9"/>
    <p:sldLayoutId id="2147483674" r:id="rId10"/>
    <p:sldLayoutId id="2147483673" r:id="rId11"/>
  </p:sldLayoutIdLst>
  <p:txStyles>
    <p:titleStyle>
      <a:lvl1pPr algn="ctr" rtl="0" fontAlgn="base">
        <a:lnSpc>
          <a:spcPts val="5800"/>
        </a:lnSpc>
        <a:spcBef>
          <a:spcPct val="0"/>
        </a:spcBef>
        <a:spcAft>
          <a:spcPct val="0"/>
        </a:spcAft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  <a:lvl2pPr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2pPr>
      <a:lvl3pPr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3pPr>
      <a:lvl4pPr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4pPr>
      <a:lvl5pPr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5pPr>
      <a:lvl6pPr marL="4572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6pPr>
      <a:lvl7pPr marL="9144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7pPr>
      <a:lvl8pPr marL="13716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8pPr>
      <a:lvl9pPr marL="18288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rgbClr val="7F7F7F"/>
          </a:solidFill>
          <a:latin typeface="+mj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Courier New" pitchFamily="49" charset="0"/>
        <a:buChar char="o"/>
        <a:defRPr sz="1600" kern="1200">
          <a:solidFill>
            <a:srgbClr val="7F7F7F"/>
          </a:solidFill>
          <a:latin typeface="+mj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1600" kern="1200">
          <a:solidFill>
            <a:srgbClr val="7F7F7F"/>
          </a:solidFill>
          <a:latin typeface="+mj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Courier New" pitchFamily="49" charset="0"/>
        <a:buChar char="o"/>
        <a:defRPr sz="1600" kern="1200">
          <a:solidFill>
            <a:srgbClr val="7F7F7F"/>
          </a:solidFill>
          <a:latin typeface="+mj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1600" kern="1200">
          <a:solidFill>
            <a:srgbClr val="7F7F7F"/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5602" name="Picture 2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051050" y="317500"/>
            <a:ext cx="5402263" cy="1049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24000" y="1397000"/>
          <a:ext cx="6096000" cy="2936875"/>
        </p:xfrm>
        <a:graphic>
          <a:graphicData uri="http://schemas.openxmlformats.org/drawingml/2006/table">
            <a:tbl>
              <a:tblPr bandRow="1">
                <a:tableStyleId>{69CF1AB2-1976-4502-BF36-3FF5EA218861}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Sešit, tabulky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</a:t>
                      </a:r>
                      <a:r>
                        <a:rPr lang="cs-CZ" baseline="0" dirty="0" smtClean="0"/>
                        <a:t>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Procvičení a upevnění znalostí o</a:t>
                      </a:r>
                      <a:r>
                        <a:rPr lang="cs-CZ" baseline="0" dirty="0" smtClean="0"/>
                        <a:t> vztlakové síle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</a:t>
                      </a:r>
                      <a:r>
                        <a:rPr lang="cs-CZ" baseline="0" dirty="0" smtClean="0"/>
                        <a:t>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Žáci řeší úkoly samostatně do sešitu, pak následuje společná</a:t>
                      </a:r>
                      <a:r>
                        <a:rPr lang="cs-CZ" baseline="0" dirty="0" smtClean="0"/>
                        <a:t> kontrola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685800" y="609600"/>
            <a:ext cx="7772400" cy="42672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6600" dirty="0" smtClean="0"/>
              <a:t>Využití Archimédova zákona</a:t>
            </a:r>
            <a:endParaRPr lang="cs-CZ" sz="6600" dirty="0"/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/>
        <p:txBody>
          <a:bodyPr rtlCol="0"/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600" b="1" dirty="0" smtClean="0"/>
              <a:t>7. ročník</a:t>
            </a:r>
            <a:endParaRPr lang="cs-CZ" sz="36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23850" y="-531813"/>
            <a:ext cx="8229600" cy="1296988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Opakování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07950" y="765175"/>
            <a:ext cx="9036050" cy="5832475"/>
          </a:xfrm>
        </p:spPr>
        <p:txBody>
          <a:bodyPr rtlCol="0">
            <a:normAutofit fontScale="92500" lnSpcReduction="10000"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1. Vyjmenuj síly, které působí na </a:t>
            </a:r>
            <a:r>
              <a:rPr lang="cs-CZ" sz="30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ponořený </a:t>
            </a:r>
            <a:r>
              <a:rPr lang="cs-CZ" sz="3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kámen.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0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Působí síla gravitační a vztlaková.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0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2. Urči jejich směry.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0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Vztlaková svisle vzhůru, gravitační svisle dolů.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0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3. Na čem závisí velikost síly, kterou je těleso       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0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   ponořené v kapalině nadlehčováno ?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0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Závisí na hustotě kapaliny a objemu ponořené části tělesa.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4. Jak </a:t>
            </a:r>
            <a:r>
              <a:rPr lang="cs-CZ" sz="30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vypočteme podle Archimédova zákona </a:t>
            </a:r>
            <a:r>
              <a:rPr lang="cs-CZ" sz="3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0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3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  velikost </a:t>
            </a:r>
            <a:r>
              <a:rPr lang="cs-CZ" sz="30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vztlakové síly působící na těleso </a:t>
            </a:r>
            <a:r>
              <a:rPr lang="cs-CZ" sz="3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0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3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  ponořené </a:t>
            </a:r>
            <a:r>
              <a:rPr lang="cs-CZ" sz="30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v kapalině?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0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F</a:t>
            </a:r>
            <a:r>
              <a:rPr lang="cs-CZ" sz="3000" baseline="-250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vz</a:t>
            </a:r>
            <a:r>
              <a:rPr lang="cs-CZ" sz="30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= V  ∙ </a:t>
            </a:r>
            <a:r>
              <a:rPr lang="el-GR" sz="30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ρ</a:t>
            </a:r>
            <a:r>
              <a:rPr lang="cs-CZ" sz="3000" baseline="-250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k</a:t>
            </a:r>
            <a:r>
              <a:rPr lang="cs-CZ" sz="30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 ∙ g </a:t>
            </a:r>
          </a:p>
          <a:p>
            <a:pPr marL="457200" indent="-457200" fontAlgn="auto">
              <a:spcAft>
                <a:spcPts val="0"/>
              </a:spcAft>
              <a:buFont typeface="Arial" pitchFamily="34" charset="0"/>
              <a:buAutoNum type="arabicPeriod" startAt="4"/>
              <a:defRPr/>
            </a:pPr>
            <a:endParaRPr lang="cs-CZ" dirty="0" smtClean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marL="457200" indent="-457200" fontAlgn="auto">
              <a:spcAft>
                <a:spcPts val="0"/>
              </a:spcAft>
              <a:buFont typeface="Arial" pitchFamily="34" charset="0"/>
              <a:buAutoNum type="arabicPeriod" startAt="4"/>
              <a:defRPr/>
            </a:pPr>
            <a:endParaRPr lang="cs-CZ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Obdélník 17"/>
          <p:cNvSpPr/>
          <p:nvPr/>
        </p:nvSpPr>
        <p:spPr>
          <a:xfrm>
            <a:off x="2339975" y="2852738"/>
            <a:ext cx="4895850" cy="576262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288" y="549275"/>
            <a:ext cx="8229600" cy="1700213"/>
          </a:xfrm>
        </p:spPr>
        <p:txBody>
          <a:bodyPr/>
          <a:lstStyle/>
          <a:p>
            <a:pPr algn="l" fontAlgn="auto">
              <a:spcAft>
                <a:spcPts val="0"/>
              </a:spcAft>
              <a:defRPr/>
            </a:pPr>
            <a:r>
              <a:rPr lang="cs-CZ" sz="3200" dirty="0" smtClean="0"/>
              <a:t>Jaká vztlaková síla působí na dvě stejná ocelová závaží ponořená do vody podle obrázku?</a:t>
            </a:r>
            <a:endParaRPr lang="cs-CZ" sz="3200" dirty="0"/>
          </a:p>
        </p:txBody>
      </p:sp>
      <p:sp>
        <p:nvSpPr>
          <p:cNvPr id="29699" name="Zástupný symbol pro obsah 2"/>
          <p:cNvSpPr>
            <a:spLocks noGrp="1"/>
          </p:cNvSpPr>
          <p:nvPr>
            <p:ph idx="1"/>
          </p:nvPr>
        </p:nvSpPr>
        <p:spPr>
          <a:xfrm>
            <a:off x="457200" y="2492375"/>
            <a:ext cx="8229600" cy="3633788"/>
          </a:xfrm>
        </p:spPr>
        <p:txBody>
          <a:bodyPr/>
          <a:lstStyle/>
          <a:p>
            <a:endParaRPr lang="cs-CZ" smtClean="0"/>
          </a:p>
        </p:txBody>
      </p:sp>
      <p:sp>
        <p:nvSpPr>
          <p:cNvPr id="4" name="Obdélník 3"/>
          <p:cNvSpPr/>
          <p:nvPr/>
        </p:nvSpPr>
        <p:spPr>
          <a:xfrm>
            <a:off x="2339975" y="3429000"/>
            <a:ext cx="4895850" cy="2952750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Obdélník s odříznutým rohem na stejné straně 6"/>
          <p:cNvSpPr/>
          <p:nvPr/>
        </p:nvSpPr>
        <p:spPr>
          <a:xfrm>
            <a:off x="3059113" y="3789363"/>
            <a:ext cx="1008062" cy="1152525"/>
          </a:xfrm>
          <a:prstGeom prst="snip2SameRect">
            <a:avLst/>
          </a:prstGeom>
          <a:solidFill>
            <a:schemeClr val="bg2">
              <a:lumMod val="2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" name="Obdélník s odříznutým rohem na stejné straně 7"/>
          <p:cNvSpPr/>
          <p:nvPr/>
        </p:nvSpPr>
        <p:spPr>
          <a:xfrm>
            <a:off x="5292725" y="4941888"/>
            <a:ext cx="1008063" cy="1150937"/>
          </a:xfrm>
          <a:prstGeom prst="snip2SameRect">
            <a:avLst/>
          </a:prstGeom>
          <a:solidFill>
            <a:schemeClr val="bg2">
              <a:lumMod val="2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10" name="Přímá spojnice 9"/>
          <p:cNvCxnSpPr>
            <a:endCxn id="7" idx="3"/>
          </p:cNvCxnSpPr>
          <p:nvPr/>
        </p:nvCxnSpPr>
        <p:spPr>
          <a:xfrm>
            <a:off x="3563938" y="1773238"/>
            <a:ext cx="0" cy="2016125"/>
          </a:xfrm>
          <a:prstGeom prst="line">
            <a:avLst/>
          </a:prstGeom>
          <a:ln w="38100" cmpd="sng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5795963" y="1773238"/>
            <a:ext cx="0" cy="3162300"/>
          </a:xfrm>
          <a:prstGeom prst="line">
            <a:avLst/>
          </a:prstGeom>
          <a:ln w="38100" cmpd="sng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705" name="TextovéPole 14"/>
          <p:cNvSpPr txBox="1">
            <a:spLocks noChangeArrowheads="1"/>
          </p:cNvSpPr>
          <p:nvPr/>
        </p:nvSpPr>
        <p:spPr bwMode="auto">
          <a:xfrm>
            <a:off x="3059113" y="4103688"/>
            <a:ext cx="1014412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Palatino Linotype" pitchFamily="18" charset="0"/>
              </a:rPr>
              <a:t>500 g</a:t>
            </a:r>
          </a:p>
        </p:txBody>
      </p:sp>
      <p:sp>
        <p:nvSpPr>
          <p:cNvPr id="29706" name="TextovéPole 15"/>
          <p:cNvSpPr txBox="1">
            <a:spLocks noChangeArrowheads="1"/>
          </p:cNvSpPr>
          <p:nvPr/>
        </p:nvSpPr>
        <p:spPr bwMode="auto">
          <a:xfrm>
            <a:off x="5292725" y="5256213"/>
            <a:ext cx="1012825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Palatino Linotype" pitchFamily="18" charset="0"/>
              </a:rPr>
              <a:t>500 g</a:t>
            </a:r>
          </a:p>
        </p:txBody>
      </p:sp>
      <p:sp>
        <p:nvSpPr>
          <p:cNvPr id="17" name="Oválný popisek 16"/>
          <p:cNvSpPr/>
          <p:nvPr/>
        </p:nvSpPr>
        <p:spPr>
          <a:xfrm>
            <a:off x="6156325" y="1484313"/>
            <a:ext cx="2376488" cy="1512887"/>
          </a:xfrm>
          <a:prstGeom prst="wedgeEllipseCallout">
            <a:avLst/>
          </a:prstGeom>
          <a:solidFill>
            <a:srgbClr val="BCF0FA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>
                <a:solidFill>
                  <a:schemeClr val="accent1">
                    <a:lumMod val="75000"/>
                  </a:schemeClr>
                </a:solidFill>
              </a:rPr>
              <a:t>stejná</a:t>
            </a:r>
            <a:endParaRPr lang="cs-CZ" sz="40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3213100"/>
          </a:xfrm>
        </p:spPr>
        <p:txBody>
          <a:bodyPr/>
          <a:lstStyle/>
          <a:p>
            <a:pPr algn="l" fontAlgn="auto">
              <a:spcAft>
                <a:spcPts val="0"/>
              </a:spcAft>
              <a:defRPr/>
            </a:pPr>
            <a:r>
              <a:rPr lang="cs-CZ" sz="3200" dirty="0"/>
              <a:t>Ocelová kulička je úplně ponořena ve vodě. Změní se velikost </a:t>
            </a:r>
            <a:r>
              <a:rPr lang="cs-CZ" sz="3200" dirty="0" smtClean="0"/>
              <a:t>vztlakové </a:t>
            </a:r>
            <a:r>
              <a:rPr lang="cs-CZ" sz="3200" dirty="0"/>
              <a:t>síly, která působí na kuličku, jestliže do kádinky přilijeme vodu?</a:t>
            </a:r>
          </a:p>
        </p:txBody>
      </p:sp>
      <p:sp>
        <p:nvSpPr>
          <p:cNvPr id="30722" name="Zástupný symbol pro obsah 2"/>
          <p:cNvSpPr>
            <a:spLocks noGrp="1"/>
          </p:cNvSpPr>
          <p:nvPr>
            <p:ph idx="1"/>
          </p:nvPr>
        </p:nvSpPr>
        <p:spPr>
          <a:xfrm>
            <a:off x="457200" y="3357563"/>
            <a:ext cx="8229600" cy="2768600"/>
          </a:xfrm>
        </p:spPr>
        <p:txBody>
          <a:bodyPr/>
          <a:lstStyle/>
          <a:p>
            <a:endParaRPr lang="cs-CZ" smtClean="0"/>
          </a:p>
        </p:txBody>
      </p:sp>
      <p:grpSp>
        <p:nvGrpSpPr>
          <p:cNvPr id="30723" name="Skupina 9"/>
          <p:cNvGrpSpPr>
            <a:grpSpLocks/>
          </p:cNvGrpSpPr>
          <p:nvPr/>
        </p:nvGrpSpPr>
        <p:grpSpPr bwMode="auto">
          <a:xfrm>
            <a:off x="2627313" y="3213100"/>
            <a:ext cx="4392612" cy="3024188"/>
            <a:chOff x="2627784" y="3212976"/>
            <a:chExt cx="4392488" cy="3024336"/>
          </a:xfrm>
        </p:grpSpPr>
        <p:sp>
          <p:nvSpPr>
            <p:cNvPr id="8" name="Obdélník 7"/>
            <p:cNvSpPr/>
            <p:nvPr/>
          </p:nvSpPr>
          <p:spPr>
            <a:xfrm>
              <a:off x="2627784" y="3212976"/>
              <a:ext cx="4392488" cy="576291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4" name="Obdélník 3"/>
            <p:cNvSpPr/>
            <p:nvPr/>
          </p:nvSpPr>
          <p:spPr>
            <a:xfrm>
              <a:off x="2627784" y="3789267"/>
              <a:ext cx="4392488" cy="2448045"/>
            </a:xfrm>
            <a:prstGeom prst="rect">
              <a:avLst/>
            </a:prstGeom>
            <a:blipFill>
              <a:blip r:embed="rId2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5" name="Ovál 4"/>
          <p:cNvSpPr/>
          <p:nvPr/>
        </p:nvSpPr>
        <p:spPr>
          <a:xfrm>
            <a:off x="4500563" y="4508500"/>
            <a:ext cx="1295400" cy="1152525"/>
          </a:xfrm>
          <a:prstGeom prst="ellipse">
            <a:avLst/>
          </a:prstGeom>
          <a:solidFill>
            <a:schemeClr val="bg1">
              <a:lumMod val="6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7" name="Přímá spojnice 6"/>
          <p:cNvCxnSpPr>
            <a:endCxn id="5" idx="0"/>
          </p:cNvCxnSpPr>
          <p:nvPr/>
        </p:nvCxnSpPr>
        <p:spPr>
          <a:xfrm>
            <a:off x="5148263" y="2781300"/>
            <a:ext cx="0" cy="1727200"/>
          </a:xfrm>
          <a:prstGeom prst="line">
            <a:avLst/>
          </a:prstGeom>
          <a:ln w="3810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Oválný popisek 8"/>
          <p:cNvSpPr/>
          <p:nvPr/>
        </p:nvSpPr>
        <p:spPr>
          <a:xfrm>
            <a:off x="5219700" y="2420938"/>
            <a:ext cx="3097213" cy="1512887"/>
          </a:xfrm>
          <a:prstGeom prst="wedgeEllipseCallout">
            <a:avLst/>
          </a:prstGeom>
          <a:solidFill>
            <a:srgbClr val="BCF0FA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>
                <a:solidFill>
                  <a:schemeClr val="accent1">
                    <a:lumMod val="75000"/>
                  </a:schemeClr>
                </a:solidFill>
              </a:rPr>
              <a:t>nezmění</a:t>
            </a:r>
            <a:endParaRPr lang="cs-CZ" sz="40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wrap="square" numCol="1" anchorCtr="0" compatLnSpc="1">
            <a:prstTxWarp prst="textNoShape">
              <a:avLst/>
            </a:prstTxWarp>
          </a:bodyPr>
          <a:lstStyle/>
          <a:p>
            <a:pPr algn="l"/>
            <a:r>
              <a:rPr lang="cs-CZ" sz="320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Jak se změní rovnováha, jestliže tělesa </a:t>
            </a:r>
            <a:r>
              <a:rPr lang="cs-CZ" sz="3200" smtClean="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                   </a:t>
            </a:r>
            <a:r>
              <a:rPr lang="cs-CZ" sz="320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o různém objemu ponoříme do vody?</a:t>
            </a:r>
          </a:p>
        </p:txBody>
      </p:sp>
      <p:grpSp>
        <p:nvGrpSpPr>
          <p:cNvPr id="31746" name="Skupina 16"/>
          <p:cNvGrpSpPr>
            <a:grpSpLocks/>
          </p:cNvGrpSpPr>
          <p:nvPr/>
        </p:nvGrpSpPr>
        <p:grpSpPr bwMode="auto">
          <a:xfrm>
            <a:off x="250825" y="1997075"/>
            <a:ext cx="8208963" cy="2033588"/>
            <a:chOff x="251520" y="2492896"/>
            <a:chExt cx="8208912" cy="2033185"/>
          </a:xfrm>
        </p:grpSpPr>
        <p:grpSp>
          <p:nvGrpSpPr>
            <p:cNvPr id="31748" name="Skupina 15"/>
            <p:cNvGrpSpPr>
              <a:grpSpLocks/>
            </p:cNvGrpSpPr>
            <p:nvPr/>
          </p:nvGrpSpPr>
          <p:grpSpPr bwMode="auto">
            <a:xfrm>
              <a:off x="1799692" y="2492896"/>
              <a:ext cx="5328592" cy="2033185"/>
              <a:chOff x="1799692" y="2492896"/>
              <a:chExt cx="5328592" cy="2033185"/>
            </a:xfrm>
          </p:grpSpPr>
          <p:grpSp>
            <p:nvGrpSpPr>
              <p:cNvPr id="31751" name="Skupina 10"/>
              <p:cNvGrpSpPr>
                <a:grpSpLocks/>
              </p:cNvGrpSpPr>
              <p:nvPr/>
            </p:nvGrpSpPr>
            <p:grpSpPr bwMode="auto">
              <a:xfrm>
                <a:off x="1799692" y="2492896"/>
                <a:ext cx="4932548" cy="2033185"/>
                <a:chOff x="3095836" y="2727963"/>
                <a:chExt cx="4932548" cy="2033185"/>
              </a:xfrm>
            </p:grpSpPr>
            <p:sp>
              <p:nvSpPr>
                <p:cNvPr id="5" name="Obdélník 4"/>
                <p:cNvSpPr/>
                <p:nvPr/>
              </p:nvSpPr>
              <p:spPr>
                <a:xfrm>
                  <a:off x="3635214" y="2727963"/>
                  <a:ext cx="4392584" cy="71424"/>
                </a:xfrm>
                <a:prstGeom prst="rec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cs-CZ"/>
                </a:p>
              </p:txBody>
            </p:sp>
            <p:grpSp>
              <p:nvGrpSpPr>
                <p:cNvPr id="31754" name="Skupina 9"/>
                <p:cNvGrpSpPr>
                  <a:grpSpLocks/>
                </p:cNvGrpSpPr>
                <p:nvPr/>
              </p:nvGrpSpPr>
              <p:grpSpPr bwMode="auto">
                <a:xfrm>
                  <a:off x="3095836" y="2727963"/>
                  <a:ext cx="4932548" cy="2033185"/>
                  <a:chOff x="3095836" y="2763967"/>
                  <a:chExt cx="4932548" cy="2033185"/>
                </a:xfrm>
              </p:grpSpPr>
              <p:sp>
                <p:nvSpPr>
                  <p:cNvPr id="4" name="Vývojový diagram: vyjmutí 3"/>
                  <p:cNvSpPr/>
                  <p:nvPr/>
                </p:nvSpPr>
                <p:spPr>
                  <a:xfrm>
                    <a:off x="5795787" y="2814757"/>
                    <a:ext cx="431797" cy="504725"/>
                  </a:xfrm>
                  <a:prstGeom prst="flowChartExtract">
                    <a:avLst/>
                  </a:prstGeom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anchor="ctr"/>
                  <a:lstStyle/>
                  <a:p>
                    <a:pPr algn="ctr" fontAlgn="auto">
                      <a:spcBef>
                        <a:spcPts val="0"/>
                      </a:spcBef>
                      <a:spcAft>
                        <a:spcPts val="0"/>
                      </a:spcAft>
                      <a:defRPr/>
                    </a:pPr>
                    <a:endParaRPr lang="cs-CZ"/>
                  </a:p>
                </p:txBody>
              </p:sp>
              <p:cxnSp>
                <p:nvCxnSpPr>
                  <p:cNvPr id="7" name="Přímá spojnice 6"/>
                  <p:cNvCxnSpPr>
                    <a:stCxn id="5" idx="1"/>
                  </p:cNvCxnSpPr>
                  <p:nvPr/>
                </p:nvCxnSpPr>
                <p:spPr>
                  <a:xfrm>
                    <a:off x="3635214" y="2763967"/>
                    <a:ext cx="0" cy="1025322"/>
                  </a:xfrm>
                  <a:prstGeom prst="line">
                    <a:avLst/>
                  </a:prstGeom>
                  <a:ln w="38100">
                    <a:solidFill>
                      <a:schemeClr val="tx2">
                        <a:lumMod val="75000"/>
                      </a:schemeClr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8" name="Přímá spojnice 7"/>
                  <p:cNvCxnSpPr/>
                  <p:nvPr/>
                </p:nvCxnSpPr>
                <p:spPr>
                  <a:xfrm>
                    <a:off x="8027798" y="2800473"/>
                    <a:ext cx="0" cy="1025322"/>
                  </a:xfrm>
                  <a:prstGeom prst="line">
                    <a:avLst/>
                  </a:prstGeom>
                  <a:ln w="38100">
                    <a:solidFill>
                      <a:schemeClr val="tx2">
                        <a:lumMod val="75000"/>
                      </a:schemeClr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sp>
                <p:nvSpPr>
                  <p:cNvPr id="9" name="Ovál 8"/>
                  <p:cNvSpPr/>
                  <p:nvPr/>
                </p:nvSpPr>
                <p:spPr>
                  <a:xfrm>
                    <a:off x="3095467" y="3789289"/>
                    <a:ext cx="1079493" cy="1007863"/>
                  </a:xfrm>
                  <a:prstGeom prst="ellipse">
                    <a:avLst/>
                  </a:prstGeom>
                  <a:solidFill>
                    <a:schemeClr val="bg1">
                      <a:lumMod val="75000"/>
                    </a:schemeClr>
                  </a:solidFill>
                  <a:ln>
                    <a:solidFill>
                      <a:schemeClr val="bg1">
                        <a:lumMod val="50000"/>
                      </a:schemeClr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anchor="ctr"/>
                  <a:lstStyle/>
                  <a:p>
                    <a:pPr algn="ctr" fontAlgn="auto">
                      <a:spcBef>
                        <a:spcPts val="0"/>
                      </a:spcBef>
                      <a:spcAft>
                        <a:spcPts val="0"/>
                      </a:spcAft>
                      <a:defRPr/>
                    </a:pPr>
                    <a:endParaRPr lang="cs-CZ"/>
                  </a:p>
                </p:txBody>
              </p:sp>
            </p:grpSp>
          </p:grpSp>
          <p:sp>
            <p:nvSpPr>
              <p:cNvPr id="12" name="Ovál 11"/>
              <p:cNvSpPr/>
              <p:nvPr/>
            </p:nvSpPr>
            <p:spPr>
              <a:xfrm>
                <a:off x="6336370" y="3548375"/>
                <a:ext cx="792157" cy="703123"/>
              </a:xfrm>
              <a:prstGeom prst="ellipse">
                <a:avLst/>
              </a:prstGeom>
              <a:solidFill>
                <a:schemeClr val="tx1">
                  <a:lumMod val="50000"/>
                  <a:lumOff val="50000"/>
                </a:schemeClr>
              </a:solidFill>
              <a:ln>
                <a:solidFill>
                  <a:schemeClr val="tx1">
                    <a:lumMod val="65000"/>
                    <a:lumOff val="3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  <p:sp>
          <p:nvSpPr>
            <p:cNvPr id="31749" name="TextovéPole 12"/>
            <p:cNvSpPr txBox="1">
              <a:spLocks noChangeArrowheads="1"/>
            </p:cNvSpPr>
            <p:nvPr/>
          </p:nvSpPr>
          <p:spPr bwMode="auto">
            <a:xfrm>
              <a:off x="7299537" y="3638946"/>
              <a:ext cx="1160895" cy="52322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800">
                  <a:latin typeface="Palatino Linotype" pitchFamily="18" charset="0"/>
                </a:rPr>
                <a:t>OCEL</a:t>
              </a:r>
            </a:p>
          </p:txBody>
        </p:sp>
        <p:sp>
          <p:nvSpPr>
            <p:cNvPr id="31750" name="TextovéPole 13"/>
            <p:cNvSpPr txBox="1">
              <a:spLocks noChangeArrowheads="1"/>
            </p:cNvSpPr>
            <p:nvPr/>
          </p:nvSpPr>
          <p:spPr bwMode="auto">
            <a:xfrm>
              <a:off x="251520" y="3645024"/>
              <a:ext cx="1502334" cy="52322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sz="2800">
                  <a:latin typeface="Palatino Linotype" pitchFamily="18" charset="0"/>
                </a:rPr>
                <a:t>HLINÍK</a:t>
              </a:r>
            </a:p>
          </p:txBody>
        </p:sp>
      </p:grpSp>
      <p:sp>
        <p:nvSpPr>
          <p:cNvPr id="15" name="Zástupný symbol pro obsah 14"/>
          <p:cNvSpPr>
            <a:spLocks noGrp="1"/>
          </p:cNvSpPr>
          <p:nvPr>
            <p:ph idx="1"/>
          </p:nvPr>
        </p:nvSpPr>
        <p:spPr>
          <a:xfrm>
            <a:off x="2124075" y="4005263"/>
            <a:ext cx="5472113" cy="2128837"/>
          </a:xfrm>
          <a:prstGeom prst="wedgeEllipseCallout">
            <a:avLst/>
          </a:prstGeom>
          <a:solidFill>
            <a:srgbClr val="BCF0FA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</a:rPr>
              <a:t>Vahadlo klesne na pravé straně.</a:t>
            </a:r>
            <a:endParaRPr lang="cs-CZ" sz="40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0825" y="260350"/>
            <a:ext cx="8688388" cy="2087563"/>
          </a:xfrm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algn="l"/>
            <a:r>
              <a:rPr lang="cs-CZ" sz="360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Jaká vztlaková síla působí na tři kuličky </a:t>
            </a:r>
            <a:r>
              <a:rPr lang="cs-CZ" sz="3600" smtClean="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    </a:t>
            </a:r>
            <a:r>
              <a:rPr lang="cs-CZ" sz="360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z mědi různého objemu ponořené </a:t>
            </a:r>
            <a:r>
              <a:rPr lang="cs-CZ" sz="3600" smtClean="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                  </a:t>
            </a:r>
            <a:r>
              <a:rPr lang="cs-CZ" sz="360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do kapaliny?</a:t>
            </a:r>
          </a:p>
        </p:txBody>
      </p:sp>
      <p:sp>
        <p:nvSpPr>
          <p:cNvPr id="32770" name="Zástupný symbol pro obsah 2"/>
          <p:cNvSpPr>
            <a:spLocks noGrp="1"/>
          </p:cNvSpPr>
          <p:nvPr>
            <p:ph idx="1"/>
          </p:nvPr>
        </p:nvSpPr>
        <p:spPr>
          <a:xfrm>
            <a:off x="468313" y="2205038"/>
            <a:ext cx="8229600" cy="3849687"/>
          </a:xfrm>
        </p:spPr>
        <p:txBody>
          <a:bodyPr/>
          <a:lstStyle/>
          <a:p>
            <a:endParaRPr lang="cs-CZ" smtClean="0"/>
          </a:p>
        </p:txBody>
      </p:sp>
      <p:grpSp>
        <p:nvGrpSpPr>
          <p:cNvPr id="32771" name="Skupina 3"/>
          <p:cNvGrpSpPr>
            <a:grpSpLocks/>
          </p:cNvGrpSpPr>
          <p:nvPr/>
        </p:nvGrpSpPr>
        <p:grpSpPr bwMode="auto">
          <a:xfrm>
            <a:off x="1619250" y="3500438"/>
            <a:ext cx="5905500" cy="2736850"/>
            <a:chOff x="2627784" y="3212976"/>
            <a:chExt cx="4392488" cy="3024336"/>
          </a:xfrm>
        </p:grpSpPr>
        <p:sp>
          <p:nvSpPr>
            <p:cNvPr id="5" name="Obdélník 4"/>
            <p:cNvSpPr/>
            <p:nvPr/>
          </p:nvSpPr>
          <p:spPr>
            <a:xfrm>
              <a:off x="2627784" y="3212976"/>
              <a:ext cx="4392488" cy="575396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6" name="Obdélník 5"/>
            <p:cNvSpPr/>
            <p:nvPr/>
          </p:nvSpPr>
          <p:spPr>
            <a:xfrm>
              <a:off x="2627784" y="3788372"/>
              <a:ext cx="4392488" cy="2448940"/>
            </a:xfrm>
            <a:prstGeom prst="rect">
              <a:avLst/>
            </a:prstGeom>
            <a:blipFill>
              <a:blip r:embed="rId2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7" name="Ovál 6"/>
          <p:cNvSpPr/>
          <p:nvPr/>
        </p:nvSpPr>
        <p:spPr>
          <a:xfrm>
            <a:off x="5867400" y="4508500"/>
            <a:ext cx="1225550" cy="1089025"/>
          </a:xfrm>
          <a:prstGeom prst="ellipse">
            <a:avLst/>
          </a:prstGeom>
          <a:solidFill>
            <a:srgbClr val="DC3C0A"/>
          </a:solidFill>
          <a:ln>
            <a:solidFill>
              <a:srgbClr val="DC3C0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2519363" y="5013325"/>
            <a:ext cx="539750" cy="503238"/>
          </a:xfrm>
          <a:prstGeom prst="ellipse">
            <a:avLst/>
          </a:prstGeom>
          <a:solidFill>
            <a:srgbClr val="DC3C0A"/>
          </a:solidFill>
          <a:ln>
            <a:solidFill>
              <a:srgbClr val="DC3C0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11" name="Přímá spojnice 10"/>
          <p:cNvCxnSpPr>
            <a:endCxn id="8" idx="0"/>
          </p:cNvCxnSpPr>
          <p:nvPr/>
        </p:nvCxnSpPr>
        <p:spPr>
          <a:xfrm>
            <a:off x="2789238" y="2276475"/>
            <a:ext cx="0" cy="2736850"/>
          </a:xfrm>
          <a:prstGeom prst="line">
            <a:avLst/>
          </a:prstGeom>
          <a:ln w="3810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2775" name="Skupina 16"/>
          <p:cNvGrpSpPr>
            <a:grpSpLocks/>
          </p:cNvGrpSpPr>
          <p:nvPr/>
        </p:nvGrpSpPr>
        <p:grpSpPr bwMode="auto">
          <a:xfrm>
            <a:off x="3995738" y="2276475"/>
            <a:ext cx="828675" cy="3251200"/>
            <a:chOff x="3995936" y="2276872"/>
            <a:chExt cx="828092" cy="3250967"/>
          </a:xfrm>
        </p:grpSpPr>
        <p:sp>
          <p:nvSpPr>
            <p:cNvPr id="9" name="Ovál 8"/>
            <p:cNvSpPr/>
            <p:nvPr/>
          </p:nvSpPr>
          <p:spPr>
            <a:xfrm>
              <a:off x="3995936" y="4730971"/>
              <a:ext cx="828092" cy="796868"/>
            </a:xfrm>
            <a:prstGeom prst="ellipse">
              <a:avLst/>
            </a:prstGeom>
            <a:solidFill>
              <a:srgbClr val="DC3C0A"/>
            </a:solidFill>
            <a:ln>
              <a:solidFill>
                <a:srgbClr val="DC3C0A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cxnSp>
          <p:nvCxnSpPr>
            <p:cNvPr id="12" name="Přímá spojnice 11"/>
            <p:cNvCxnSpPr>
              <a:endCxn id="9" idx="0"/>
            </p:cNvCxnSpPr>
            <p:nvPr/>
          </p:nvCxnSpPr>
          <p:spPr>
            <a:xfrm>
              <a:off x="4409982" y="2276872"/>
              <a:ext cx="0" cy="2454099"/>
            </a:xfrm>
            <a:prstGeom prst="line">
              <a:avLst/>
            </a:prstGeom>
            <a:ln w="38100">
              <a:solidFill>
                <a:schemeClr val="tx1">
                  <a:lumMod val="65000"/>
                  <a:lumOff val="3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3" name="Přímá spojnice 12"/>
          <p:cNvCxnSpPr/>
          <p:nvPr/>
        </p:nvCxnSpPr>
        <p:spPr>
          <a:xfrm>
            <a:off x="6480175" y="2276475"/>
            <a:ext cx="0" cy="2232025"/>
          </a:xfrm>
          <a:prstGeom prst="line">
            <a:avLst/>
          </a:prstGeom>
          <a:ln w="3810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Oválný popisek 15"/>
          <p:cNvSpPr/>
          <p:nvPr/>
        </p:nvSpPr>
        <p:spPr>
          <a:xfrm>
            <a:off x="4427538" y="2133600"/>
            <a:ext cx="4248150" cy="1511300"/>
          </a:xfrm>
          <a:prstGeom prst="wedgeEllipseCallout">
            <a:avLst/>
          </a:prstGeom>
          <a:solidFill>
            <a:srgbClr val="BCF0FA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>
                <a:solidFill>
                  <a:schemeClr val="accent1">
                    <a:lumMod val="75000"/>
                  </a:schemeClr>
                </a:solidFill>
              </a:rPr>
              <a:t>na pravou největší </a:t>
            </a:r>
            <a:r>
              <a:rPr lang="cs-CZ" sz="4000" dirty="0" err="1">
                <a:solidFill>
                  <a:schemeClr val="accent1">
                    <a:lumMod val="75000"/>
                  </a:schemeClr>
                </a:solidFill>
              </a:rPr>
              <a:t>F</a:t>
            </a:r>
            <a:r>
              <a:rPr lang="cs-CZ" sz="4000" baseline="-25000" dirty="0" err="1">
                <a:solidFill>
                  <a:schemeClr val="accent1">
                    <a:lumMod val="75000"/>
                  </a:schemeClr>
                </a:solidFill>
              </a:rPr>
              <a:t>vz</a:t>
            </a:r>
            <a:endParaRPr lang="cs-CZ" sz="4000" baseline="-250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8788" y="52388"/>
            <a:ext cx="8229600" cy="2276475"/>
          </a:xfrm>
        </p:spPr>
        <p:txBody>
          <a:bodyPr/>
          <a:lstStyle/>
          <a:p>
            <a:pPr algn="l" fontAlgn="auto">
              <a:spcAft>
                <a:spcPts val="0"/>
              </a:spcAft>
              <a:defRPr/>
            </a:pPr>
            <a:r>
              <a:rPr lang="cs-CZ" sz="3200" dirty="0"/>
              <a:t>Jakou silou budou nadlehčována dvě tělesa stejného objemu, je-li jedno z olova a druhé z hliníku?</a:t>
            </a:r>
          </a:p>
        </p:txBody>
      </p:sp>
      <p:sp>
        <p:nvSpPr>
          <p:cNvPr id="33794" name="Zástupný symbol pro obsah 2"/>
          <p:cNvSpPr>
            <a:spLocks noGrp="1"/>
          </p:cNvSpPr>
          <p:nvPr>
            <p:ph idx="1"/>
          </p:nvPr>
        </p:nvSpPr>
        <p:spPr>
          <a:xfrm>
            <a:off x="457200" y="2420938"/>
            <a:ext cx="8229600" cy="3705225"/>
          </a:xfrm>
        </p:spPr>
        <p:txBody>
          <a:bodyPr/>
          <a:lstStyle/>
          <a:p>
            <a:endParaRPr lang="cs-CZ" smtClean="0"/>
          </a:p>
        </p:txBody>
      </p:sp>
      <p:sp>
        <p:nvSpPr>
          <p:cNvPr id="4" name="Obdélník 3"/>
          <p:cNvSpPr/>
          <p:nvPr/>
        </p:nvSpPr>
        <p:spPr>
          <a:xfrm>
            <a:off x="468313" y="3789363"/>
            <a:ext cx="3816350" cy="2376487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932363" y="3789363"/>
            <a:ext cx="1800225" cy="2376487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948488" y="3789363"/>
            <a:ext cx="1800225" cy="2376487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7008813" y="5516563"/>
            <a:ext cx="1679575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accent1">
                    <a:lumMod val="75000"/>
                  </a:schemeClr>
                </a:solidFill>
                <a:latin typeface="+mn-lt"/>
                <a:cs typeface="+mn-cs"/>
              </a:rPr>
              <a:t>ETANOL</a:t>
            </a:r>
            <a:endParaRPr lang="cs-CZ" sz="2800" dirty="0">
              <a:solidFill>
                <a:schemeClr val="accent1">
                  <a:lumMod val="75000"/>
                </a:schemeClr>
              </a:solidFill>
              <a:latin typeface="+mn-lt"/>
              <a:cs typeface="+mn-cs"/>
            </a:endParaRPr>
          </a:p>
        </p:txBody>
      </p:sp>
      <p:grpSp>
        <p:nvGrpSpPr>
          <p:cNvPr id="33799" name="Skupina 7"/>
          <p:cNvGrpSpPr>
            <a:grpSpLocks/>
          </p:cNvGrpSpPr>
          <p:nvPr/>
        </p:nvGrpSpPr>
        <p:grpSpPr bwMode="auto">
          <a:xfrm>
            <a:off x="900113" y="3141663"/>
            <a:ext cx="827087" cy="2374900"/>
            <a:chOff x="3995936" y="3151575"/>
            <a:chExt cx="828092" cy="2376264"/>
          </a:xfrm>
        </p:grpSpPr>
        <p:sp>
          <p:nvSpPr>
            <p:cNvPr id="9" name="Ovál 8"/>
            <p:cNvSpPr/>
            <p:nvPr/>
          </p:nvSpPr>
          <p:spPr>
            <a:xfrm>
              <a:off x="3995936" y="4732044"/>
              <a:ext cx="828092" cy="795795"/>
            </a:xfrm>
            <a:prstGeom prst="ellipse">
              <a:avLst/>
            </a:prstGeom>
            <a:solidFill>
              <a:schemeClr val="bg1">
                <a:lumMod val="75000"/>
              </a:schemeClr>
            </a:solidFill>
            <a:ln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cxnSp>
          <p:nvCxnSpPr>
            <p:cNvPr id="10" name="Přímá spojnice 9"/>
            <p:cNvCxnSpPr>
              <a:endCxn id="9" idx="0"/>
            </p:cNvCxnSpPr>
            <p:nvPr/>
          </p:nvCxnSpPr>
          <p:spPr>
            <a:xfrm>
              <a:off x="4410776" y="3151575"/>
              <a:ext cx="0" cy="1580469"/>
            </a:xfrm>
            <a:prstGeom prst="line">
              <a:avLst/>
            </a:prstGeom>
            <a:ln w="38100">
              <a:solidFill>
                <a:schemeClr val="tx1">
                  <a:lumMod val="65000"/>
                  <a:lumOff val="3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3800" name="Skupina 16"/>
          <p:cNvGrpSpPr>
            <a:grpSpLocks/>
          </p:cNvGrpSpPr>
          <p:nvPr/>
        </p:nvGrpSpPr>
        <p:grpSpPr bwMode="auto">
          <a:xfrm>
            <a:off x="2627313" y="3141663"/>
            <a:ext cx="828675" cy="2306637"/>
            <a:chOff x="3995936" y="3221112"/>
            <a:chExt cx="828092" cy="2306727"/>
          </a:xfrm>
        </p:grpSpPr>
        <p:sp>
          <p:nvSpPr>
            <p:cNvPr id="18" name="Ovál 17"/>
            <p:cNvSpPr/>
            <p:nvPr/>
          </p:nvSpPr>
          <p:spPr>
            <a:xfrm>
              <a:off x="3995936" y="4732471"/>
              <a:ext cx="828092" cy="795368"/>
            </a:xfrm>
            <a:prstGeom prst="ellipse">
              <a:avLst/>
            </a:prstGeom>
            <a:solidFill>
              <a:schemeClr val="tx1">
                <a:lumMod val="50000"/>
                <a:lumOff val="50000"/>
              </a:schemeClr>
            </a:solidFill>
            <a:ln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cxnSp>
          <p:nvCxnSpPr>
            <p:cNvPr id="19" name="Přímá spojnice 18"/>
            <p:cNvCxnSpPr>
              <a:endCxn id="18" idx="0"/>
            </p:cNvCxnSpPr>
            <p:nvPr/>
          </p:nvCxnSpPr>
          <p:spPr>
            <a:xfrm>
              <a:off x="4409982" y="3221112"/>
              <a:ext cx="0" cy="1511359"/>
            </a:xfrm>
            <a:prstGeom prst="line">
              <a:avLst/>
            </a:prstGeom>
            <a:ln w="38100">
              <a:solidFill>
                <a:schemeClr val="tx1">
                  <a:lumMod val="65000"/>
                  <a:lumOff val="3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3801" name="Skupina 19"/>
          <p:cNvGrpSpPr>
            <a:grpSpLocks/>
          </p:cNvGrpSpPr>
          <p:nvPr/>
        </p:nvGrpSpPr>
        <p:grpSpPr bwMode="auto">
          <a:xfrm>
            <a:off x="7434263" y="3213100"/>
            <a:ext cx="828675" cy="2290763"/>
            <a:chOff x="3995936" y="3236550"/>
            <a:chExt cx="828092" cy="2291289"/>
          </a:xfrm>
        </p:grpSpPr>
        <p:sp>
          <p:nvSpPr>
            <p:cNvPr id="21" name="Ovál 20"/>
            <p:cNvSpPr/>
            <p:nvPr/>
          </p:nvSpPr>
          <p:spPr>
            <a:xfrm>
              <a:off x="3995936" y="4732318"/>
              <a:ext cx="828092" cy="795521"/>
            </a:xfrm>
            <a:prstGeom prst="ellipse">
              <a:avLst/>
            </a:prstGeom>
            <a:solidFill>
              <a:schemeClr val="tx1">
                <a:lumMod val="50000"/>
                <a:lumOff val="50000"/>
              </a:schemeClr>
            </a:solidFill>
            <a:ln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cxnSp>
          <p:nvCxnSpPr>
            <p:cNvPr id="22" name="Přímá spojnice 21"/>
            <p:cNvCxnSpPr>
              <a:endCxn id="21" idx="0"/>
            </p:cNvCxnSpPr>
            <p:nvPr/>
          </p:nvCxnSpPr>
          <p:spPr>
            <a:xfrm flipH="1">
              <a:off x="4409982" y="3236550"/>
              <a:ext cx="0" cy="1495768"/>
            </a:xfrm>
            <a:prstGeom prst="line">
              <a:avLst/>
            </a:prstGeom>
            <a:ln w="38100">
              <a:solidFill>
                <a:schemeClr val="tx1">
                  <a:lumMod val="65000"/>
                  <a:lumOff val="3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3802" name="Skupina 22"/>
          <p:cNvGrpSpPr>
            <a:grpSpLocks/>
          </p:cNvGrpSpPr>
          <p:nvPr/>
        </p:nvGrpSpPr>
        <p:grpSpPr bwMode="auto">
          <a:xfrm>
            <a:off x="5418138" y="3213100"/>
            <a:ext cx="828675" cy="2208213"/>
            <a:chOff x="3995936" y="3319173"/>
            <a:chExt cx="828092" cy="2208666"/>
          </a:xfrm>
        </p:grpSpPr>
        <p:sp>
          <p:nvSpPr>
            <p:cNvPr id="24" name="Ovál 23"/>
            <p:cNvSpPr/>
            <p:nvPr/>
          </p:nvSpPr>
          <p:spPr>
            <a:xfrm>
              <a:off x="3995936" y="4732338"/>
              <a:ext cx="828092" cy="795501"/>
            </a:xfrm>
            <a:prstGeom prst="ellipse">
              <a:avLst/>
            </a:prstGeom>
            <a:solidFill>
              <a:schemeClr val="bg1">
                <a:lumMod val="75000"/>
              </a:schemeClr>
            </a:solidFill>
            <a:ln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cxnSp>
          <p:nvCxnSpPr>
            <p:cNvPr id="25" name="Přímá spojnice 24"/>
            <p:cNvCxnSpPr>
              <a:endCxn id="24" idx="0"/>
            </p:cNvCxnSpPr>
            <p:nvPr/>
          </p:nvCxnSpPr>
          <p:spPr>
            <a:xfrm>
              <a:off x="4409982" y="3319173"/>
              <a:ext cx="0" cy="1413165"/>
            </a:xfrm>
            <a:prstGeom prst="line">
              <a:avLst/>
            </a:prstGeom>
            <a:ln w="38100">
              <a:solidFill>
                <a:schemeClr val="tx1">
                  <a:lumMod val="65000"/>
                  <a:lumOff val="3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3803" name="TextovéPole 25"/>
          <p:cNvSpPr txBox="1">
            <a:spLocks noChangeArrowheads="1"/>
          </p:cNvSpPr>
          <p:nvPr/>
        </p:nvSpPr>
        <p:spPr bwMode="auto">
          <a:xfrm>
            <a:off x="620713" y="2417763"/>
            <a:ext cx="150177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Palatino Linotype" pitchFamily="18" charset="0"/>
              </a:rPr>
              <a:t>HLINÍK</a:t>
            </a:r>
          </a:p>
        </p:txBody>
      </p:sp>
      <p:sp>
        <p:nvSpPr>
          <p:cNvPr id="33804" name="TextovéPole 32"/>
          <p:cNvSpPr txBox="1">
            <a:spLocks noChangeArrowheads="1"/>
          </p:cNvSpPr>
          <p:nvPr/>
        </p:nvSpPr>
        <p:spPr bwMode="auto">
          <a:xfrm>
            <a:off x="2349500" y="2420938"/>
            <a:ext cx="150971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Palatino Linotype" pitchFamily="18" charset="0"/>
              </a:rPr>
              <a:t>OLOVO</a:t>
            </a:r>
          </a:p>
        </p:txBody>
      </p:sp>
      <p:sp>
        <p:nvSpPr>
          <p:cNvPr id="33805" name="TextovéPole 33"/>
          <p:cNvSpPr txBox="1">
            <a:spLocks noChangeArrowheads="1"/>
          </p:cNvSpPr>
          <p:nvPr/>
        </p:nvSpPr>
        <p:spPr bwMode="auto">
          <a:xfrm>
            <a:off x="5081588" y="2417763"/>
            <a:ext cx="150177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Palatino Linotype" pitchFamily="18" charset="0"/>
              </a:rPr>
              <a:t>HLINÍK</a:t>
            </a:r>
          </a:p>
        </p:txBody>
      </p:sp>
      <p:sp>
        <p:nvSpPr>
          <p:cNvPr id="33806" name="TextovéPole 34"/>
          <p:cNvSpPr txBox="1">
            <a:spLocks noChangeArrowheads="1"/>
          </p:cNvSpPr>
          <p:nvPr/>
        </p:nvSpPr>
        <p:spPr bwMode="auto">
          <a:xfrm>
            <a:off x="7077075" y="2417763"/>
            <a:ext cx="150971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Palatino Linotype" pitchFamily="18" charset="0"/>
              </a:rPr>
              <a:t>OLOVO</a:t>
            </a:r>
          </a:p>
        </p:txBody>
      </p:sp>
      <p:sp>
        <p:nvSpPr>
          <p:cNvPr id="33807" name="TextovéPole 35"/>
          <p:cNvSpPr txBox="1">
            <a:spLocks noChangeArrowheads="1"/>
          </p:cNvSpPr>
          <p:nvPr/>
        </p:nvSpPr>
        <p:spPr bwMode="auto">
          <a:xfrm>
            <a:off x="1979613" y="2889250"/>
            <a:ext cx="544512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FF3399"/>
                </a:solidFill>
                <a:latin typeface="Palatino Linotype" pitchFamily="18" charset="0"/>
              </a:rPr>
              <a:t>A</a:t>
            </a:r>
          </a:p>
        </p:txBody>
      </p:sp>
      <p:sp>
        <p:nvSpPr>
          <p:cNvPr id="33808" name="TextovéPole 36"/>
          <p:cNvSpPr txBox="1">
            <a:spLocks noChangeArrowheads="1"/>
          </p:cNvSpPr>
          <p:nvPr/>
        </p:nvSpPr>
        <p:spPr bwMode="auto">
          <a:xfrm>
            <a:off x="6588125" y="2889250"/>
            <a:ext cx="48895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FF3399"/>
                </a:solidFill>
                <a:latin typeface="Palatino Linotype" pitchFamily="18" charset="0"/>
              </a:rPr>
              <a:t>B</a:t>
            </a:r>
          </a:p>
        </p:txBody>
      </p:sp>
      <p:cxnSp>
        <p:nvCxnSpPr>
          <p:cNvPr id="39" name="Přímá spojnice 38"/>
          <p:cNvCxnSpPr/>
          <p:nvPr/>
        </p:nvCxnSpPr>
        <p:spPr>
          <a:xfrm>
            <a:off x="4572000" y="1773238"/>
            <a:ext cx="0" cy="4895850"/>
          </a:xfrm>
          <a:prstGeom prst="line">
            <a:avLst/>
          </a:prstGeom>
          <a:ln w="22225">
            <a:solidFill>
              <a:srgbClr val="FF339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Oválný popisek 39"/>
          <p:cNvSpPr/>
          <p:nvPr/>
        </p:nvSpPr>
        <p:spPr>
          <a:xfrm>
            <a:off x="5219700" y="2852738"/>
            <a:ext cx="3529013" cy="1512887"/>
          </a:xfrm>
          <a:prstGeom prst="wedgeEllipseCallout">
            <a:avLst/>
          </a:prstGeom>
          <a:solidFill>
            <a:srgbClr val="BCF0FA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>
                <a:solidFill>
                  <a:schemeClr val="accent1">
                    <a:lumMod val="75000"/>
                  </a:schemeClr>
                </a:solidFill>
              </a:rPr>
              <a:t>v</a:t>
            </a:r>
            <a:r>
              <a:rPr lang="cs-CZ" sz="4000" dirty="0">
                <a:solidFill>
                  <a:schemeClr val="accent1">
                    <a:lumMod val="75000"/>
                  </a:schemeClr>
                </a:solidFill>
              </a:rPr>
              <a:t> etanolu menší</a:t>
            </a:r>
            <a:endParaRPr lang="cs-CZ" sz="40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1" name="Oválný popisek 40"/>
          <p:cNvSpPr/>
          <p:nvPr/>
        </p:nvSpPr>
        <p:spPr>
          <a:xfrm>
            <a:off x="703263" y="2889250"/>
            <a:ext cx="3097212" cy="1512888"/>
          </a:xfrm>
          <a:prstGeom prst="wedgeEllipseCallout">
            <a:avLst/>
          </a:prstGeom>
          <a:solidFill>
            <a:srgbClr val="BCF0FA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>
                <a:solidFill>
                  <a:schemeClr val="accent1">
                    <a:lumMod val="75000"/>
                  </a:schemeClr>
                </a:solidFill>
              </a:rPr>
              <a:t>stejná</a:t>
            </a:r>
            <a:endParaRPr lang="cs-CZ" sz="40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" grpId="0" animBg="1"/>
      <p:bldP spid="41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836613"/>
            <a:ext cx="8229600" cy="1584325"/>
          </a:xfrm>
        </p:spPr>
        <p:txBody>
          <a:bodyPr/>
          <a:lstStyle/>
          <a:p>
            <a:pPr algn="l" fontAlgn="auto">
              <a:spcAft>
                <a:spcPts val="0"/>
              </a:spcAft>
              <a:defRPr/>
            </a:pPr>
            <a:r>
              <a:rPr lang="cs-CZ" sz="3200" dirty="0"/>
              <a:t>Vypočti vztlakovou sílu, která působí na skleněný válec o objemu 45 cm</a:t>
            </a:r>
            <a:r>
              <a:rPr lang="cs-CZ" sz="3200" baseline="30000" dirty="0"/>
              <a:t>3</a:t>
            </a:r>
            <a:r>
              <a:rPr lang="cs-CZ" sz="3200" dirty="0"/>
              <a:t>, je-li celý ponořený ve vodě</a:t>
            </a:r>
            <a:r>
              <a:rPr lang="cs-CZ" sz="3200" dirty="0" smtClean="0"/>
              <a:t>?</a:t>
            </a:r>
            <a:endParaRPr lang="cs-CZ" sz="3200" dirty="0"/>
          </a:p>
        </p:txBody>
      </p:sp>
      <p:sp>
        <p:nvSpPr>
          <p:cNvPr id="34818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344863"/>
          </a:xfrm>
        </p:spPr>
        <p:txBody>
          <a:bodyPr/>
          <a:lstStyle/>
          <a:p>
            <a:endParaRPr lang="cs-CZ" smtClean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68313" y="3716338"/>
            <a:ext cx="8229600" cy="1584325"/>
          </a:xfrm>
          <a:prstGeom prst="rect">
            <a:avLst/>
          </a:prstGeom>
        </p:spPr>
        <p:txBody>
          <a:bodyPr anchor="b"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5400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pPr algn="l" fontAlgn="auto">
              <a:spcAft>
                <a:spcPts val="0"/>
              </a:spcAft>
              <a:defRPr/>
            </a:pPr>
            <a:r>
              <a:rPr lang="cs-CZ" sz="3200" dirty="0" smtClean="0"/>
              <a:t>Jaká vztlaková síla působí na krychli o objemu 1 dm</a:t>
            </a:r>
            <a:r>
              <a:rPr lang="cs-CZ" sz="3200" baseline="30000" dirty="0" smtClean="0"/>
              <a:t>3</a:t>
            </a:r>
            <a:r>
              <a:rPr lang="cs-CZ" sz="3200" dirty="0" smtClean="0"/>
              <a:t>, kterou ponoříme </a:t>
            </a:r>
          </a:p>
          <a:p>
            <a:pPr algn="l" fontAlgn="auto">
              <a:spcAft>
                <a:spcPts val="0"/>
              </a:spcAft>
              <a:defRPr/>
            </a:pPr>
            <a:r>
              <a:rPr lang="cs-CZ" sz="3200" dirty="0" smtClean="0"/>
              <a:t>a) do vody         b) do acetonu</a:t>
            </a:r>
            <a:endParaRPr lang="cs-CZ" sz="3200" dirty="0"/>
          </a:p>
        </p:txBody>
      </p:sp>
      <p:sp>
        <p:nvSpPr>
          <p:cNvPr id="6" name="Oválný popisek 5"/>
          <p:cNvSpPr/>
          <p:nvPr/>
        </p:nvSpPr>
        <p:spPr>
          <a:xfrm>
            <a:off x="5508625" y="5157788"/>
            <a:ext cx="3024188" cy="954087"/>
          </a:xfrm>
          <a:prstGeom prst="wedgeEllipseCallout">
            <a:avLst/>
          </a:prstGeom>
          <a:solidFill>
            <a:srgbClr val="BCF0FA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err="1">
                <a:solidFill>
                  <a:schemeClr val="accent1">
                    <a:lumMod val="75000"/>
                  </a:schemeClr>
                </a:solidFill>
              </a:rPr>
              <a:t>F</a:t>
            </a:r>
            <a:r>
              <a:rPr lang="cs-CZ" sz="2800" baseline="-25000" dirty="0" err="1">
                <a:solidFill>
                  <a:schemeClr val="accent1">
                    <a:lumMod val="75000"/>
                  </a:schemeClr>
                </a:solidFill>
              </a:rPr>
              <a:t>vz</a:t>
            </a:r>
            <a:r>
              <a:rPr lang="cs-CZ" sz="2800" dirty="0">
                <a:solidFill>
                  <a:schemeClr val="accent1">
                    <a:lumMod val="75000"/>
                  </a:schemeClr>
                </a:solidFill>
              </a:rPr>
              <a:t> = 7,92 N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Oválný popisek 7"/>
          <p:cNvSpPr/>
          <p:nvPr/>
        </p:nvSpPr>
        <p:spPr>
          <a:xfrm>
            <a:off x="1116013" y="5373688"/>
            <a:ext cx="2797175" cy="954087"/>
          </a:xfrm>
          <a:prstGeom prst="wedgeEllipseCallout">
            <a:avLst/>
          </a:prstGeom>
          <a:solidFill>
            <a:srgbClr val="BCF0FA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err="1">
                <a:solidFill>
                  <a:schemeClr val="accent1">
                    <a:lumMod val="75000"/>
                  </a:schemeClr>
                </a:solidFill>
              </a:rPr>
              <a:t>F</a:t>
            </a:r>
            <a:r>
              <a:rPr lang="cs-CZ" sz="2800" baseline="-25000" dirty="0" err="1">
                <a:solidFill>
                  <a:schemeClr val="accent1">
                    <a:lumMod val="75000"/>
                  </a:schemeClr>
                </a:solidFill>
              </a:rPr>
              <a:t>vz</a:t>
            </a:r>
            <a:r>
              <a:rPr lang="cs-CZ" sz="2800" dirty="0">
                <a:solidFill>
                  <a:schemeClr val="accent1">
                    <a:lumMod val="75000"/>
                  </a:schemeClr>
                </a:solidFill>
              </a:rPr>
              <a:t> = 10 N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9" name="Oválný popisek 8"/>
          <p:cNvSpPr/>
          <p:nvPr/>
        </p:nvSpPr>
        <p:spPr>
          <a:xfrm>
            <a:off x="4614863" y="1844675"/>
            <a:ext cx="3024187" cy="954088"/>
          </a:xfrm>
          <a:prstGeom prst="wedgeEllipseCallout">
            <a:avLst/>
          </a:prstGeom>
          <a:solidFill>
            <a:srgbClr val="BCF0FA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err="1">
                <a:solidFill>
                  <a:schemeClr val="accent1">
                    <a:lumMod val="75000"/>
                  </a:schemeClr>
                </a:solidFill>
              </a:rPr>
              <a:t>F</a:t>
            </a:r>
            <a:r>
              <a:rPr lang="cs-CZ" sz="2800" baseline="-25000" dirty="0" err="1">
                <a:solidFill>
                  <a:schemeClr val="accent1">
                    <a:lumMod val="75000"/>
                  </a:schemeClr>
                </a:solidFill>
              </a:rPr>
              <a:t>vz</a:t>
            </a:r>
            <a:r>
              <a:rPr lang="cs-CZ" sz="2800" dirty="0">
                <a:solidFill>
                  <a:schemeClr val="accent1">
                    <a:lumMod val="75000"/>
                  </a:schemeClr>
                </a:solidFill>
              </a:rPr>
              <a:t> = 0,45 N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0" name="Plechovka 9"/>
          <p:cNvSpPr/>
          <p:nvPr/>
        </p:nvSpPr>
        <p:spPr>
          <a:xfrm>
            <a:off x="8074025" y="1241425"/>
            <a:ext cx="915988" cy="1827213"/>
          </a:xfrm>
          <a:prstGeom prst="can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3500000" scaled="1"/>
            <a:tileRect/>
          </a:gra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1" name="Krychle 10"/>
          <p:cNvSpPr/>
          <p:nvPr/>
        </p:nvSpPr>
        <p:spPr>
          <a:xfrm>
            <a:off x="7472363" y="3573463"/>
            <a:ext cx="1347787" cy="1327150"/>
          </a:xfrm>
          <a:prstGeom prst="cube">
            <a:avLst/>
          </a:prstGeom>
          <a:blipFill>
            <a:blip r:embed="rId2"/>
            <a:tile tx="0" ty="0" sx="100000" sy="100000" flip="none" algn="tl"/>
          </a:blip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9" grpId="0" animBg="1"/>
      <p:bldP spid="11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2205038"/>
          </a:xfrm>
        </p:spPr>
        <p:txBody>
          <a:bodyPr/>
          <a:lstStyle/>
          <a:p>
            <a:pPr algn="l" fontAlgn="auto">
              <a:spcAft>
                <a:spcPts val="0"/>
              </a:spcAft>
              <a:defRPr/>
            </a:pPr>
            <a:r>
              <a:rPr lang="cs-CZ" sz="3200" dirty="0"/>
              <a:t>Dospělý muž je celý ponořený ve vodě a je nadlehčován silou 800 N.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>Jaký </a:t>
            </a:r>
            <a:r>
              <a:rPr lang="cs-CZ" sz="3200" dirty="0"/>
              <a:t>je jeho objem?</a:t>
            </a:r>
          </a:p>
        </p:txBody>
      </p:sp>
      <p:pic>
        <p:nvPicPr>
          <p:cNvPr id="35842" name="Picture 5" descr="C:\Users\Krejsová\AppData\Local\Microsoft\Windows\Temporary Internet Files\Content.IE5\1WIF3LAY\MP900428002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219700" y="1119188"/>
            <a:ext cx="3600450" cy="5405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5843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35844" name="Picture 6" descr="C:\Users\Krejsová\AppData\Local\Microsoft\Windows\Temporary Internet Files\Content.IE5\1B2SDQKH\MP900431097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96913" y="2420938"/>
            <a:ext cx="3659187" cy="3716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Oválný popisek 9"/>
          <p:cNvSpPr/>
          <p:nvPr/>
        </p:nvSpPr>
        <p:spPr>
          <a:xfrm>
            <a:off x="3103563" y="2322513"/>
            <a:ext cx="3024187" cy="954087"/>
          </a:xfrm>
          <a:prstGeom prst="wedgeEllipseCallout">
            <a:avLst>
              <a:gd name="adj1" fmla="val -67765"/>
              <a:gd name="adj2" fmla="val 92539"/>
            </a:avLst>
          </a:prstGeom>
          <a:solidFill>
            <a:srgbClr val="BCF0FA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accent1">
                    <a:lumMod val="75000"/>
                  </a:schemeClr>
                </a:solidFill>
              </a:rPr>
              <a:t>V = 0,08 m</a:t>
            </a:r>
            <a:r>
              <a:rPr lang="cs-CZ" sz="2800" baseline="30000" dirty="0">
                <a:solidFill>
                  <a:schemeClr val="accent1">
                    <a:lumMod val="75000"/>
                  </a:schemeClr>
                </a:solidFill>
              </a:rPr>
              <a:t>3</a:t>
            </a:r>
            <a:endParaRPr lang="cs-CZ" sz="2800" baseline="300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Ilustrace: www.office.microsoft.com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117</TotalTime>
  <Words>276</Words>
  <Application>Microsoft Office PowerPoint</Application>
  <PresentationFormat>On-screen Show (4:3)</PresentationFormat>
  <Paragraphs>57</Paragraphs>
  <Slides>12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3</vt:i4>
      </vt:variant>
      <vt:variant>
        <vt:lpstr>Nadpisy snímků</vt:lpstr>
      </vt:variant>
      <vt:variant>
        <vt:i4>12</vt:i4>
      </vt:variant>
    </vt:vector>
  </HeadingPairs>
  <TitlesOfParts>
    <vt:vector size="20" baseType="lpstr">
      <vt:lpstr>Calibri</vt:lpstr>
      <vt:lpstr>Arial</vt:lpstr>
      <vt:lpstr>Palatino Linotype</vt:lpstr>
      <vt:lpstr>Century Gothic</vt:lpstr>
      <vt:lpstr>Courier New</vt:lpstr>
      <vt:lpstr>Motiv systému Office</vt:lpstr>
      <vt:lpstr>Exekutivní</vt:lpstr>
      <vt:lpstr>Exekutivní</vt:lpstr>
      <vt:lpstr>Snímek 1</vt:lpstr>
      <vt:lpstr>Anotace</vt:lpstr>
      <vt:lpstr>Využití Archimédova zákona</vt:lpstr>
      <vt:lpstr>Opakování</vt:lpstr>
      <vt:lpstr>Jaká vztlaková síla působí na dvě stejná ocelová závaží ponořená do vody podle obrázku?</vt:lpstr>
      <vt:lpstr>Ocelová kulička je úplně ponořena ve vodě. Změní se velikost vztlakové síly, která působí na kuličku, jestliže do kádinky přilijeme vodu?</vt:lpstr>
      <vt:lpstr>Jak se změní rovnováha, jestliže tělesa                    o různém objemu ponoříme do vody?</vt:lpstr>
      <vt:lpstr>Jaká vztlaková síla působí na tři kuličky     z mědi různého objemu ponořené                   do kapaliny?</vt:lpstr>
      <vt:lpstr>Jakou silou budou nadlehčována dvě tělesa stejného objemu, je-li jedno z olova a druhé z hliníku?</vt:lpstr>
      <vt:lpstr>Vypočti vztlakovou sílu, která působí na skleněný válec o objemu 45 cm3, je-li celý ponořený ve vodě?</vt:lpstr>
      <vt:lpstr>Dospělý muž je celý ponořený ve vodě a je nadlehčován silou 800 N.  Jaký je jeho objem?</vt:lpstr>
      <vt:lpstr>Citace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Krejsová</dc:creator>
  <cp:lastModifiedBy>DUM</cp:lastModifiedBy>
  <cp:revision>13</cp:revision>
  <dcterms:created xsi:type="dcterms:W3CDTF">2012-04-07T06:52:44Z</dcterms:created>
  <dcterms:modified xsi:type="dcterms:W3CDTF">2012-08-02T16:19:36Z</dcterms:modified>
</cp:coreProperties>
</file>