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7" r:id="rId4"/>
    <p:sldId id="258" r:id="rId5"/>
    <p:sldId id="260" r:id="rId6"/>
    <p:sldId id="262" r:id="rId7"/>
    <p:sldId id="263" r:id="rId8"/>
    <p:sldId id="264" r:id="rId9"/>
    <p:sldId id="265" r:id="rId10"/>
    <p:sldId id="267" r:id="rId11"/>
    <p:sldId id="266" r:id="rId12"/>
    <p:sldId id="268" r:id="rId13"/>
    <p:sldId id="270" r:id="rId14"/>
    <p:sldId id="269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276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VY_52_INOVACE_23_Co víme o vlastnostech plynů ze 6.ročníku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Co víme o vlastnostech plynů ze 6.ročníku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A5D6DC-B979-4284-9F27-2CC67B6D0F7A}" type="presOf" srcId="{019433A1-1324-4DE1-9E6F-32B851095F74}" destId="{E7297F21-D4FD-4A41-AE58-814D01A6B5E7}" srcOrd="1" destOrd="0" presId="urn:microsoft.com/office/officeart/2005/8/layout/target3"/>
    <dgm:cxn modelId="{C2647306-CFF9-4567-BAC6-3686CE626A7B}" type="presOf" srcId="{C73C7642-F245-4585-8F88-243F9FAEF6CA}" destId="{AA41A67C-3D3F-4AE9-9E0F-5D7F7BB2E74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0071489-2369-4623-B2F5-48E1C954FED4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36E9F4B-7A3D-4B81-BB3A-A46EEB4017D1}" type="presOf" srcId="{019433A1-1324-4DE1-9E6F-32B851095F74}" destId="{A3817367-F2BC-482F-8832-FA00B51DCCF3}" srcOrd="0" destOrd="0" presId="urn:microsoft.com/office/officeart/2005/8/layout/target3"/>
    <dgm:cxn modelId="{9F9660E7-9658-44C4-93B1-502916AD06EB}" type="presOf" srcId="{FBBFC3EA-9D9D-4F3A-BEA6-9C2C0E46BF20}" destId="{643EA938-EDE0-4533-ACCC-D2BD6F3A527C}" srcOrd="0" destOrd="0" presId="urn:microsoft.com/office/officeart/2005/8/layout/target3"/>
    <dgm:cxn modelId="{E99A08CF-97E8-4BAB-A841-657D77F53FCA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0F2FA90-1D8C-4C6E-87F9-4DD926C50413}" type="presOf" srcId="{39F8B381-5807-488E-AC22-73DD4140ED4A}" destId="{71045F8C-00FA-488E-A7BD-E2E6753D979D}" srcOrd="0" destOrd="0" presId="urn:microsoft.com/office/officeart/2005/8/layout/target3"/>
    <dgm:cxn modelId="{B149A3B9-FFA0-4AA4-8983-250BC206FE2A}" type="presOf" srcId="{EBC41103-E2E5-4D48-9B4B-425520D3D098}" destId="{50C2F88D-8688-44C2-A854-691F34009D3B}" srcOrd="0" destOrd="0" presId="urn:microsoft.com/office/officeart/2005/8/layout/target3"/>
    <dgm:cxn modelId="{AF13D468-8CC0-4910-9184-893DD455E98E}" type="presOf" srcId="{EBC41103-E2E5-4D48-9B4B-425520D3D098}" destId="{F969C235-9271-4D34-B740-D627A121CAD0}" srcOrd="1" destOrd="0" presId="urn:microsoft.com/office/officeart/2005/8/layout/target3"/>
    <dgm:cxn modelId="{FE1F9AE6-E439-4000-AE76-A2C6E0B8F4C9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46A7FC1-B17B-490C-80DB-EB18505E1D77}" type="presOf" srcId="{DAEA276B-ECF9-46F6-A7D3-4693B2D32BC4}" destId="{CDED6FE3-AD8F-4ACC-B6B8-710EDDD97598}" srcOrd="0" destOrd="0" presId="urn:microsoft.com/office/officeart/2005/8/layout/target3"/>
    <dgm:cxn modelId="{EB73E0BB-2EF6-495F-9353-9363AE9EA2B4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1E03ED6-1EDC-4266-9AD0-E4EC43181C5A}" type="presOf" srcId="{445C7998-7549-48B0-BD68-D4F0167F02E5}" destId="{4D19AB04-24FA-40C2-B203-52AE3D15E171}" srcOrd="1" destOrd="0" presId="urn:microsoft.com/office/officeart/2005/8/layout/target3"/>
    <dgm:cxn modelId="{5906D0DA-FE17-407E-B25B-E7F45BADE0E7}" type="presParOf" srcId="{71045F8C-00FA-488E-A7BD-E2E6753D979D}" destId="{3577EC6B-C980-4F34-8C69-4365E7B8FC8C}" srcOrd="0" destOrd="0" presId="urn:microsoft.com/office/officeart/2005/8/layout/target3"/>
    <dgm:cxn modelId="{092A15F9-30F4-4FF5-BAF5-E06E6FAB9E3A}" type="presParOf" srcId="{71045F8C-00FA-488E-A7BD-E2E6753D979D}" destId="{6940EB87-DC1D-4BC3-9408-9AC2E1FFC039}" srcOrd="1" destOrd="0" presId="urn:microsoft.com/office/officeart/2005/8/layout/target3"/>
    <dgm:cxn modelId="{F6402A13-77DB-42A7-B8C9-3F232D7F58D8}" type="presParOf" srcId="{71045F8C-00FA-488E-A7BD-E2E6753D979D}" destId="{BC35EE03-4121-4EF9-923D-7CB6D30D358D}" srcOrd="2" destOrd="0" presId="urn:microsoft.com/office/officeart/2005/8/layout/target3"/>
    <dgm:cxn modelId="{4A5829B9-9B41-4985-B8C8-B0D7B92BD22B}" type="presParOf" srcId="{71045F8C-00FA-488E-A7BD-E2E6753D979D}" destId="{C95EEA27-3CBF-4645-A92D-9D8AF5C1CBFC}" srcOrd="3" destOrd="0" presId="urn:microsoft.com/office/officeart/2005/8/layout/target3"/>
    <dgm:cxn modelId="{9ABD131C-9714-4B65-A1EA-F00E343645D3}" type="presParOf" srcId="{71045F8C-00FA-488E-A7BD-E2E6753D979D}" destId="{851BB866-B6AE-4566-893F-4C635BA974FC}" srcOrd="4" destOrd="0" presId="urn:microsoft.com/office/officeart/2005/8/layout/target3"/>
    <dgm:cxn modelId="{DDA92DD5-8694-4FC0-989F-045A11EAD717}" type="presParOf" srcId="{71045F8C-00FA-488E-A7BD-E2E6753D979D}" destId="{643EA938-EDE0-4533-ACCC-D2BD6F3A527C}" srcOrd="5" destOrd="0" presId="urn:microsoft.com/office/officeart/2005/8/layout/target3"/>
    <dgm:cxn modelId="{202737B7-7185-448B-9105-99D38411647C}" type="presParOf" srcId="{71045F8C-00FA-488E-A7BD-E2E6753D979D}" destId="{92F31B18-D66D-4CC7-89B9-378928DE877D}" srcOrd="6" destOrd="0" presId="urn:microsoft.com/office/officeart/2005/8/layout/target3"/>
    <dgm:cxn modelId="{A5D6E806-96FB-4426-AC6C-49E869682FE0}" type="presParOf" srcId="{71045F8C-00FA-488E-A7BD-E2E6753D979D}" destId="{902074E1-B931-4618-97F1-FADBE82E9C3C}" srcOrd="7" destOrd="0" presId="urn:microsoft.com/office/officeart/2005/8/layout/target3"/>
    <dgm:cxn modelId="{6D8D1372-AEDD-4E5F-A291-4194ACA44711}" type="presParOf" srcId="{71045F8C-00FA-488E-A7BD-E2E6753D979D}" destId="{A3817367-F2BC-482F-8832-FA00B51DCCF3}" srcOrd="8" destOrd="0" presId="urn:microsoft.com/office/officeart/2005/8/layout/target3"/>
    <dgm:cxn modelId="{C9B91D17-B5D9-4D8A-AFAA-B46EE10481C9}" type="presParOf" srcId="{71045F8C-00FA-488E-A7BD-E2E6753D979D}" destId="{626ABFF6-56C8-4386-B662-68EC364EED9D}" srcOrd="9" destOrd="0" presId="urn:microsoft.com/office/officeart/2005/8/layout/target3"/>
    <dgm:cxn modelId="{09DB162E-AD0B-474E-A626-985F26C96560}" type="presParOf" srcId="{71045F8C-00FA-488E-A7BD-E2E6753D979D}" destId="{6DB11F1C-D028-4800-9625-6611CA9DE6D4}" srcOrd="10" destOrd="0" presId="urn:microsoft.com/office/officeart/2005/8/layout/target3"/>
    <dgm:cxn modelId="{ECD0550C-A8F7-4A41-B9F2-04FDFFB9D50D}" type="presParOf" srcId="{71045F8C-00FA-488E-A7BD-E2E6753D979D}" destId="{CDED6FE3-AD8F-4ACC-B6B8-710EDDD97598}" srcOrd="11" destOrd="0" presId="urn:microsoft.com/office/officeart/2005/8/layout/target3"/>
    <dgm:cxn modelId="{1A24F489-D6D2-469A-AEDC-35C64F683DE2}" type="presParOf" srcId="{71045F8C-00FA-488E-A7BD-E2E6753D979D}" destId="{397AC6D7-84A6-4150-958F-83C92D9ACF38}" srcOrd="12" destOrd="0" presId="urn:microsoft.com/office/officeart/2005/8/layout/target3"/>
    <dgm:cxn modelId="{145C449B-748E-40A8-A9D7-AED4CA9B1BE0}" type="presParOf" srcId="{71045F8C-00FA-488E-A7BD-E2E6753D979D}" destId="{D7419528-33A6-416D-9E64-B3F7915C5149}" srcOrd="13" destOrd="0" presId="urn:microsoft.com/office/officeart/2005/8/layout/target3"/>
    <dgm:cxn modelId="{8EA8B589-35D5-41F4-B561-2D6E747A85FA}" type="presParOf" srcId="{71045F8C-00FA-488E-A7BD-E2E6753D979D}" destId="{97289DF2-90F4-4EC2-A9FC-633B00BAB610}" srcOrd="14" destOrd="0" presId="urn:microsoft.com/office/officeart/2005/8/layout/target3"/>
    <dgm:cxn modelId="{42857064-BAE7-45B5-B110-68B4F679E89F}" type="presParOf" srcId="{71045F8C-00FA-488E-A7BD-E2E6753D979D}" destId="{234EBA9D-95B4-4C20-A84E-6F65F1085DC6}" srcOrd="15" destOrd="0" presId="urn:microsoft.com/office/officeart/2005/8/layout/target3"/>
    <dgm:cxn modelId="{53DE5363-87C8-4104-842A-A6F3F2A6B510}" type="presParOf" srcId="{71045F8C-00FA-488E-A7BD-E2E6753D979D}" destId="{12255512-213F-41DF-90A6-8B4CD74A2B52}" srcOrd="16" destOrd="0" presId="urn:microsoft.com/office/officeart/2005/8/layout/target3"/>
    <dgm:cxn modelId="{B7F1FB5A-B7AF-4988-B53D-08BE3B46CF68}" type="presParOf" srcId="{71045F8C-00FA-488E-A7BD-E2E6753D979D}" destId="{50C2F88D-8688-44C2-A854-691F34009D3B}" srcOrd="17" destOrd="0" presId="urn:microsoft.com/office/officeart/2005/8/layout/target3"/>
    <dgm:cxn modelId="{1EB562E4-F641-4CA3-818D-04065D1D9146}" type="presParOf" srcId="{71045F8C-00FA-488E-A7BD-E2E6753D979D}" destId="{4D19AB04-24FA-40C2-B203-52AE3D15E171}" srcOrd="18" destOrd="0" presId="urn:microsoft.com/office/officeart/2005/8/layout/target3"/>
    <dgm:cxn modelId="{223ED702-432E-49F9-A686-5672585069BD}" type="presParOf" srcId="{71045F8C-00FA-488E-A7BD-E2E6753D979D}" destId="{832BF48F-0145-4429-9E02-8FCA946CCE9E}" srcOrd="19" destOrd="0" presId="urn:microsoft.com/office/officeart/2005/8/layout/target3"/>
    <dgm:cxn modelId="{4BE8AFAB-8E18-4D22-ABC0-DE4C53BB1B72}" type="presParOf" srcId="{71045F8C-00FA-488E-A7BD-E2E6753D979D}" destId="{E7297F21-D4FD-4A41-AE58-814D01A6B5E7}" srcOrd="20" destOrd="0" presId="urn:microsoft.com/office/officeart/2005/8/layout/target3"/>
    <dgm:cxn modelId="{9852110E-F1F3-4B75-B5A4-788D5BF6CDA4}" type="presParOf" srcId="{71045F8C-00FA-488E-A7BD-E2E6753D979D}" destId="{F69A1436-182C-465B-AD7F-FE48E0C090C1}" srcOrd="21" destOrd="0" presId="urn:microsoft.com/office/officeart/2005/8/layout/target3"/>
    <dgm:cxn modelId="{87D34D6D-1164-4923-84FA-84FD7CD35854}" type="presParOf" srcId="{71045F8C-00FA-488E-A7BD-E2E6753D979D}" destId="{AA41A67C-3D3F-4AE9-9E0F-5D7F7BB2E741}" srcOrd="22" destOrd="0" presId="urn:microsoft.com/office/officeart/2005/8/layout/target3"/>
    <dgm:cxn modelId="{0FCFEB9E-8B55-4928-917C-A760F768DEC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VY_52_INOVACE_23_Co víme o vlastnostech plynů ze 6.ročníku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Co víme o vlastnostech plynů ze 6.ročníku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728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05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761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963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446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731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896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470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743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9686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893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BC4040E-895F-40CC-B80B-524C28753146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9A23393-E1D2-4E53-90EE-A28F9DDA6C2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558115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9143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5582567"/>
              </p:ext>
            </p:extLst>
          </p:nvPr>
        </p:nvGraphicFramePr>
        <p:xfrm>
          <a:off x="1524000" y="1397000"/>
          <a:ext cx="6096000" cy="32054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předtištěná křížovka, kalkulačky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Zopakovat</a:t>
                      </a:r>
                      <a:r>
                        <a:rPr lang="cs-CZ" baseline="0" dirty="0" smtClean="0"/>
                        <a:t> učivo o plynech ze 6.ročníku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Rozdat</a:t>
                      </a:r>
                      <a:r>
                        <a:rPr lang="cs-CZ" baseline="0" dirty="0" smtClean="0"/>
                        <a:t> žákům předtištěné křížovky, zápis poznámek do sešitů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7540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sz="4400" dirty="0" smtClean="0"/>
              <a:t>Co víme o vlastnostech plynů ze 6.ročníku</a:t>
            </a:r>
            <a:endParaRPr lang="cs-CZ" sz="44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7. ročník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91181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vyřeš křížovku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3309967"/>
              </p:ext>
            </p:extLst>
          </p:nvPr>
        </p:nvGraphicFramePr>
        <p:xfrm>
          <a:off x="467544" y="2420888"/>
          <a:ext cx="8229598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4094"/>
                <a:gridCol w="484094"/>
                <a:gridCol w="484094"/>
                <a:gridCol w="484094"/>
                <a:gridCol w="484094"/>
                <a:gridCol w="470194"/>
                <a:gridCol w="497994"/>
                <a:gridCol w="484094"/>
                <a:gridCol w="484094"/>
                <a:gridCol w="484094"/>
                <a:gridCol w="484094"/>
                <a:gridCol w="484094"/>
                <a:gridCol w="484094"/>
                <a:gridCol w="484094"/>
                <a:gridCol w="484094"/>
                <a:gridCol w="484094"/>
                <a:gridCol w="484094"/>
              </a:tblGrid>
              <a:tr h="370840"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Á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É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accent1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977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Legenda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99381"/>
            <a:ext cx="8939336" cy="4525963"/>
          </a:xfrm>
        </p:spPr>
        <p:txBody>
          <a:bodyPr/>
          <a:lstStyle/>
          <a:p>
            <a:pPr lvl="0">
              <a:spcBef>
                <a:spcPts val="0"/>
              </a:spcBef>
              <a:buFontTx/>
              <a:buAutoNum type="arabicPeriod"/>
            </a:pPr>
            <a:r>
              <a:rPr lang="cs-CZ" sz="3200" dirty="0">
                <a:solidFill>
                  <a:srgbClr val="2F5897">
                    <a:lumMod val="75000"/>
                  </a:srgbClr>
                </a:solidFill>
                <a:latin typeface="Palatino Linotype"/>
              </a:rPr>
              <a:t>Je-li hustota tělesa menší než hustota kapaliny, těleso v kapalině …….</a:t>
            </a:r>
          </a:p>
          <a:p>
            <a:pPr lvl="0">
              <a:spcBef>
                <a:spcPts val="0"/>
              </a:spcBef>
              <a:buFontTx/>
              <a:buAutoNum type="arabicPeriod"/>
            </a:pPr>
            <a:r>
              <a:rPr lang="cs-CZ" sz="3200" dirty="0">
                <a:solidFill>
                  <a:srgbClr val="2F5897">
                    <a:lumMod val="75000"/>
                  </a:srgbClr>
                </a:solidFill>
                <a:latin typeface="Palatino Linotype"/>
              </a:rPr>
              <a:t>Je-li hustota tělesa větší než hustota kapaliny, těleso v kapalině ………</a:t>
            </a:r>
          </a:p>
          <a:p>
            <a:pPr lvl="0">
              <a:spcBef>
                <a:spcPts val="0"/>
              </a:spcBef>
              <a:buFontTx/>
              <a:buAutoNum type="arabicPeriod"/>
            </a:pPr>
            <a:r>
              <a:rPr lang="cs-CZ" sz="3200" dirty="0">
                <a:solidFill>
                  <a:srgbClr val="2F5897">
                    <a:lumMod val="75000"/>
                  </a:srgbClr>
                </a:solidFill>
                <a:latin typeface="Palatino Linotype"/>
              </a:rPr>
              <a:t>Jak se nazývá zařízení, ve kterém se využívá Pascalův zákon?</a:t>
            </a:r>
          </a:p>
          <a:p>
            <a:pPr lvl="0">
              <a:spcBef>
                <a:spcPts val="0"/>
              </a:spcBef>
              <a:buFontTx/>
              <a:buAutoNum type="arabicPeriod"/>
            </a:pPr>
            <a:r>
              <a:rPr lang="cs-CZ" sz="3200" dirty="0">
                <a:solidFill>
                  <a:srgbClr val="2F5897">
                    <a:lumMod val="75000"/>
                  </a:srgbClr>
                </a:solidFill>
                <a:latin typeface="Palatino Linotype"/>
              </a:rPr>
              <a:t>Základní jednotka síly.</a:t>
            </a:r>
          </a:p>
          <a:p>
            <a:pPr lvl="0">
              <a:spcBef>
                <a:spcPts val="0"/>
              </a:spcBef>
              <a:buFontTx/>
              <a:buAutoNum type="arabicPeriod"/>
            </a:pPr>
            <a:r>
              <a:rPr lang="cs-CZ" sz="3200" dirty="0">
                <a:solidFill>
                  <a:srgbClr val="2F5897">
                    <a:lumMod val="75000"/>
                  </a:srgbClr>
                </a:solidFill>
                <a:latin typeface="Palatino Linotype"/>
              </a:rPr>
              <a:t>Líh, aceton, olej, benzín, voda jsou ……..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9197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9783894"/>
              </p:ext>
            </p:extLst>
          </p:nvPr>
        </p:nvGraphicFramePr>
        <p:xfrm>
          <a:off x="467544" y="2420888"/>
          <a:ext cx="8229598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4094"/>
                <a:gridCol w="484094"/>
                <a:gridCol w="484094"/>
                <a:gridCol w="484094"/>
                <a:gridCol w="484094"/>
                <a:gridCol w="470194"/>
                <a:gridCol w="497994"/>
                <a:gridCol w="484094"/>
                <a:gridCol w="484094"/>
                <a:gridCol w="484094"/>
                <a:gridCol w="484094"/>
                <a:gridCol w="484094"/>
                <a:gridCol w="484094"/>
                <a:gridCol w="484094"/>
                <a:gridCol w="484094"/>
                <a:gridCol w="484094"/>
                <a:gridCol w="484094"/>
              </a:tblGrid>
              <a:tr h="370840"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 smtClean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P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L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O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V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K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L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S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Á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H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Y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D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R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A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U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L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I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C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K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É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N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W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T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O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N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K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A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P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A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L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I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N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2"/>
                          </a:solidFill>
                        </a:rPr>
                        <a:t>Y</a:t>
                      </a:r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8" name="Picture 4" descr="C:\Users\Krejsová\AppData\Local\Microsoft\Windows\Temporary Internet Files\Content.IE5\56TU68TU\MC9003825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96" y="1052736"/>
            <a:ext cx="2120280" cy="2120280"/>
          </a:xfrm>
          <a:prstGeom prst="rect">
            <a:avLst/>
          </a:prstGeom>
          <a:noFill/>
          <a:effectLst>
            <a:softEdge rad="50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Krejsová\AppData\Local\Microsoft\Windows\Temporary Internet Files\Content.IE5\56TU68TU\MC9003825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509120"/>
            <a:ext cx="2120280" cy="21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Krejsová\AppData\Local\Microsoft\Windows\Temporary Internet Files\Content.IE5\56TU68TU\MC9003825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052736"/>
            <a:ext cx="2120280" cy="21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2301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63371"/>
          </a:xfrm>
        </p:spPr>
        <p:txBody>
          <a:bodyPr/>
          <a:lstStyle/>
          <a:p>
            <a:r>
              <a:rPr lang="cs-CZ" dirty="0" smtClean="0"/>
              <a:t>Vyber z pojmů plyny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5252" y="1556792"/>
            <a:ext cx="699512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dřevo, pára, voda v lahvi, olej, guma, kyslík, žula, oxid uhličitý, lavice, okno, zemní plyn, dusík, parafín, sešit, nafouknutý balonek, svítiplyn, aceton, helium, vzduch, líh, kyslík, kečup, ozon</a:t>
            </a:r>
            <a:endParaRPr lang="cs-CZ" sz="3600" dirty="0"/>
          </a:p>
        </p:txBody>
      </p:sp>
      <p:pic>
        <p:nvPicPr>
          <p:cNvPr id="1026" name="Picture 2" descr="C:\Users\Krejsová\AppData\Local\Microsoft\Windows\Temporary Internet Files\Content.IE5\1WIF3LAY\MC900233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542147"/>
            <a:ext cx="1656184" cy="31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rejsová\AppData\Local\Microsoft\Windows\Temporary Internet Files\Content.IE5\24NWSEIX\MC9000792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0009">
            <a:off x="291482" y="1052735"/>
            <a:ext cx="1400729" cy="1089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4955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63371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597262"/>
            <a:ext cx="72008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dřevo, </a:t>
            </a:r>
            <a:r>
              <a:rPr lang="cs-CZ" sz="3600" b="1" dirty="0" smtClean="0">
                <a:solidFill>
                  <a:srgbClr val="FF0000"/>
                </a:solidFill>
              </a:rPr>
              <a:t>pára</a:t>
            </a:r>
            <a:r>
              <a:rPr lang="cs-CZ" sz="3600" dirty="0" smtClean="0"/>
              <a:t>, voda v lahvi, olej, guma, </a:t>
            </a:r>
            <a:r>
              <a:rPr lang="cs-CZ" sz="3600" b="1" dirty="0">
                <a:solidFill>
                  <a:srgbClr val="FF0000"/>
                </a:solidFill>
              </a:rPr>
              <a:t>kyslík</a:t>
            </a:r>
            <a:r>
              <a:rPr lang="cs-CZ" sz="3600" dirty="0" smtClean="0"/>
              <a:t>, žula, </a:t>
            </a:r>
            <a:r>
              <a:rPr lang="cs-CZ" sz="3600" b="1" dirty="0" smtClean="0">
                <a:solidFill>
                  <a:srgbClr val="FF0000"/>
                </a:solidFill>
              </a:rPr>
              <a:t>oxid uhličitý</a:t>
            </a:r>
            <a:r>
              <a:rPr lang="cs-CZ" sz="3600" dirty="0" smtClean="0"/>
              <a:t>, lavice, okno, </a:t>
            </a:r>
            <a:r>
              <a:rPr lang="cs-CZ" sz="3600" b="1" dirty="0">
                <a:solidFill>
                  <a:srgbClr val="FF0000"/>
                </a:solidFill>
              </a:rPr>
              <a:t>zemní plyn</a:t>
            </a:r>
            <a:r>
              <a:rPr lang="cs-CZ" sz="3600" dirty="0" smtClean="0"/>
              <a:t>, </a:t>
            </a:r>
            <a:r>
              <a:rPr lang="cs-CZ" sz="3600" b="1" dirty="0">
                <a:solidFill>
                  <a:srgbClr val="FF0000"/>
                </a:solidFill>
              </a:rPr>
              <a:t>dusík</a:t>
            </a:r>
            <a:r>
              <a:rPr lang="cs-CZ" sz="3600" dirty="0" smtClean="0"/>
              <a:t>, parafín, sešit, </a:t>
            </a:r>
            <a:r>
              <a:rPr lang="cs-CZ" sz="3600" dirty="0"/>
              <a:t>nafouknutý balonek</a:t>
            </a:r>
            <a:r>
              <a:rPr lang="cs-CZ" sz="3600" dirty="0" smtClean="0"/>
              <a:t>, </a:t>
            </a:r>
            <a:r>
              <a:rPr lang="cs-CZ" sz="3600" b="1" dirty="0">
                <a:solidFill>
                  <a:srgbClr val="FF0000"/>
                </a:solidFill>
              </a:rPr>
              <a:t>svítiplyn</a:t>
            </a:r>
            <a:r>
              <a:rPr lang="cs-CZ" sz="3600" dirty="0" smtClean="0"/>
              <a:t>, aceton, </a:t>
            </a:r>
            <a:r>
              <a:rPr lang="cs-CZ" sz="3600" b="1" dirty="0">
                <a:solidFill>
                  <a:srgbClr val="FF0000"/>
                </a:solidFill>
              </a:rPr>
              <a:t>helium</a:t>
            </a:r>
            <a:r>
              <a:rPr lang="cs-CZ" sz="3600" dirty="0" smtClean="0"/>
              <a:t>, </a:t>
            </a:r>
            <a:r>
              <a:rPr lang="cs-CZ" sz="3600" b="1" dirty="0">
                <a:solidFill>
                  <a:srgbClr val="FF0000"/>
                </a:solidFill>
              </a:rPr>
              <a:t>vzduch</a:t>
            </a:r>
            <a:r>
              <a:rPr lang="cs-CZ" sz="3600" dirty="0" smtClean="0"/>
              <a:t>, líh, </a:t>
            </a:r>
            <a:r>
              <a:rPr lang="cs-CZ" sz="3600" b="1" dirty="0">
                <a:solidFill>
                  <a:srgbClr val="FF0000"/>
                </a:solidFill>
              </a:rPr>
              <a:t>kyslík</a:t>
            </a:r>
            <a:r>
              <a:rPr lang="cs-CZ" sz="3600" dirty="0" smtClean="0"/>
              <a:t>, kečup, </a:t>
            </a:r>
            <a:r>
              <a:rPr lang="cs-CZ" sz="3600" b="1" dirty="0">
                <a:solidFill>
                  <a:srgbClr val="FF0000"/>
                </a:solidFill>
              </a:rPr>
              <a:t>ozon</a:t>
            </a:r>
          </a:p>
        </p:txBody>
      </p:sp>
      <p:pic>
        <p:nvPicPr>
          <p:cNvPr id="1026" name="Picture 2" descr="C:\Users\Krejsová\AppData\Local\Microsoft\Windows\Temporary Internet Files\Content.IE5\1WIF3LAY\MC900233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614155"/>
            <a:ext cx="1656184" cy="31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rejsová\AppData\Local\Microsoft\Windows\Temporary Internet Files\Content.IE5\24NWSEIX\MC9000792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50009">
            <a:off x="291482" y="1052735"/>
            <a:ext cx="1400729" cy="10890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45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3295525"/>
            <a:ext cx="7776864" cy="4453955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800" dirty="0" smtClean="0"/>
              <a:t>nafouknutý míč, naplněná propan-butanová lahev, nahuštěná pneumatika,…..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stlačitelné, rozpínavé, tekuté, nemají stálý tvar a objem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tekuté, dělitelné, mění tvar podle nádoby</a:t>
            </a:r>
            <a:endParaRPr lang="cs-CZ" sz="2800" dirty="0"/>
          </a:p>
        </p:txBody>
      </p:sp>
      <p:pic>
        <p:nvPicPr>
          <p:cNvPr id="2051" name="Picture 3" descr="C:\Users\Krejsová\AppData\Local\Microsoft\Windows\Temporary Internet Files\Content.IE5\24NWSEIX\MP9004340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7416824" cy="407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8712968" cy="1988840"/>
          </a:xfrm>
        </p:spPr>
        <p:txBody>
          <a:bodyPr/>
          <a:lstStyle/>
          <a:p>
            <a:pPr algn="l"/>
            <a:r>
              <a:rPr lang="cs-CZ" sz="2800" dirty="0" smtClean="0">
                <a:effectLst/>
              </a:rPr>
              <a:t>1. Napiš tři plynná tělesa.</a:t>
            </a:r>
            <a:br>
              <a:rPr lang="cs-CZ" sz="2800" dirty="0" smtClean="0">
                <a:effectLst/>
              </a:rPr>
            </a:br>
            <a:r>
              <a:rPr lang="cs-CZ" sz="2800" dirty="0" smtClean="0">
                <a:effectLst/>
              </a:rPr>
              <a:t>2. Vzpomeň si na vlastnosti plynných  látek.</a:t>
            </a:r>
            <a:br>
              <a:rPr lang="cs-CZ" sz="2800" dirty="0" smtClean="0">
                <a:effectLst/>
              </a:rPr>
            </a:br>
            <a:r>
              <a:rPr lang="cs-CZ" sz="2800" dirty="0" smtClean="0">
                <a:effectLst/>
              </a:rPr>
              <a:t>3. Mají kapaliny a plyny nějakou vlastnost společnou?</a:t>
            </a:r>
            <a:endParaRPr lang="cs-CZ" sz="2800" dirty="0">
              <a:effectLst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7183" y="404664"/>
            <a:ext cx="8845297" cy="6453336"/>
            <a:chOff x="47183" y="404664"/>
            <a:chExt cx="8845297" cy="6453336"/>
          </a:xfrm>
        </p:grpSpPr>
        <p:grpSp>
          <p:nvGrpSpPr>
            <p:cNvPr id="4" name="Skupina 3"/>
            <p:cNvGrpSpPr/>
            <p:nvPr/>
          </p:nvGrpSpPr>
          <p:grpSpPr>
            <a:xfrm>
              <a:off x="47183" y="404664"/>
              <a:ext cx="8620230" cy="4438710"/>
              <a:chOff x="35496" y="285988"/>
              <a:chExt cx="8620230" cy="4438710"/>
            </a:xfrm>
          </p:grpSpPr>
          <p:pic>
            <p:nvPicPr>
              <p:cNvPr id="2059" name="Picture 11" descr="C:\Users\Krejsová\AppData\Local\Microsoft\Windows\Temporary Internet Files\Content.IE5\HW1QB9ZW\MC900232413[1].wmf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24609" y="285988"/>
                <a:ext cx="1431117" cy="112875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60" name="Picture 12" descr="C:\Users\Krejsová\AppData\Local\Microsoft\Windows\Temporary Internet Files\Content.IE5\24NWSEIX\MC900305235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032699">
                <a:off x="7864884" y="2179077"/>
                <a:ext cx="707682" cy="254562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061" name="Picture 13" descr="C:\Users\Krejsová\AppData\Local\Microsoft\Windows\Temporary Internet Files\Content.IE5\1B2SDQKH\MC900412556[1].wmf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5496" y="2204864"/>
                <a:ext cx="1136211" cy="112715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2062" name="Picture 14" descr="C:\Users\Krejsová\AppData\Local\Microsoft\Windows\Temporary Internet Files\Content.IE5\24NWSEIX\MC900207334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32750" y="5878795"/>
              <a:ext cx="1039650" cy="9792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63" name="Picture 15" descr="C:\Users\Krejsová\AppData\Local\Microsoft\Windows\Temporary Internet Files\Content.IE5\56TU68TU\MC900207314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8151041" y="5152512"/>
              <a:ext cx="741439" cy="1700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8911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31440"/>
            <a:ext cx="8229600" cy="1600200"/>
          </a:xfrm>
        </p:spPr>
        <p:txBody>
          <a:bodyPr/>
          <a:lstStyle/>
          <a:p>
            <a:pPr algn="l"/>
            <a:r>
              <a:rPr lang="cs-CZ" sz="2800" dirty="0" smtClean="0"/>
              <a:t>Zápis do sešitů: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7416824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u="dbl" dirty="0" smtClean="0">
                <a:solidFill>
                  <a:schemeClr val="accent1"/>
                </a:solidFill>
                <a:uFill>
                  <a:solidFill>
                    <a:srgbClr val="FF0000"/>
                  </a:solidFill>
                </a:uFill>
              </a:rPr>
              <a:t>Vlastnosti plynů</a:t>
            </a:r>
          </a:p>
          <a:p>
            <a:r>
              <a:rPr lang="cs-CZ" sz="3200" dirty="0" smtClean="0">
                <a:solidFill>
                  <a:schemeClr val="accent1"/>
                </a:solidFill>
                <a:uFill>
                  <a:solidFill>
                    <a:srgbClr val="FF0000"/>
                  </a:solidFill>
                </a:uFill>
              </a:rPr>
              <a:t>částice plynů jsou v neustálém neuspořádaném pohybu</a:t>
            </a:r>
          </a:p>
          <a:p>
            <a:r>
              <a:rPr lang="cs-CZ" sz="3200" dirty="0" smtClean="0">
                <a:solidFill>
                  <a:schemeClr val="accent1"/>
                </a:solidFill>
                <a:uFill>
                  <a:solidFill>
                    <a:srgbClr val="FF0000"/>
                  </a:solidFill>
                </a:uFill>
              </a:rPr>
              <a:t>plyny jsou stlačitelné</a:t>
            </a:r>
            <a:endParaRPr lang="cs-CZ" sz="3200" dirty="0">
              <a:solidFill>
                <a:schemeClr val="accent1"/>
              </a:solidFill>
              <a:uFill>
                <a:solidFill>
                  <a:srgbClr val="FF0000"/>
                </a:solidFill>
              </a:uFill>
            </a:endParaRPr>
          </a:p>
          <a:p>
            <a:r>
              <a:rPr lang="cs-CZ" sz="3200" dirty="0" smtClean="0">
                <a:solidFill>
                  <a:schemeClr val="accent1"/>
                </a:solidFill>
                <a:uFill>
                  <a:solidFill>
                    <a:srgbClr val="FF0000"/>
                  </a:solidFill>
                </a:uFill>
              </a:rPr>
              <a:t>plyny jsou rozpínavé</a:t>
            </a:r>
          </a:p>
          <a:p>
            <a:r>
              <a:rPr lang="cs-CZ" sz="3200" dirty="0" smtClean="0">
                <a:solidFill>
                  <a:schemeClr val="accent1"/>
                </a:solidFill>
                <a:uFill>
                  <a:solidFill>
                    <a:srgbClr val="FF0000"/>
                  </a:solidFill>
                </a:uFill>
              </a:rPr>
              <a:t>plyny jsou tekuté = dají se přelévat</a:t>
            </a:r>
          </a:p>
          <a:p>
            <a:r>
              <a:rPr lang="cs-CZ" sz="3200" dirty="0">
                <a:solidFill>
                  <a:schemeClr val="accent1"/>
                </a:solidFill>
                <a:uFill>
                  <a:solidFill>
                    <a:srgbClr val="FF0000"/>
                  </a:solidFill>
                </a:uFill>
              </a:rPr>
              <a:t>nemají vlastní tvar ani objem </a:t>
            </a:r>
            <a:endParaRPr lang="cs-CZ" sz="3200" dirty="0" smtClean="0">
              <a:solidFill>
                <a:schemeClr val="accent1"/>
              </a:solidFill>
              <a:uFill>
                <a:solidFill>
                  <a:srgbClr val="FF0000"/>
                </a:solidFill>
              </a:uFill>
            </a:endParaRPr>
          </a:p>
          <a:p>
            <a:r>
              <a:rPr lang="cs-CZ" sz="3200" dirty="0" smtClean="0">
                <a:solidFill>
                  <a:schemeClr val="accent1"/>
                </a:solidFill>
                <a:uFill>
                  <a:solidFill>
                    <a:srgbClr val="FF0000"/>
                  </a:solidFill>
                </a:uFill>
              </a:rPr>
              <a:t>plyny jsou dělitelné</a:t>
            </a:r>
            <a:endParaRPr lang="cs-CZ" sz="3200" dirty="0">
              <a:solidFill>
                <a:schemeClr val="accent1"/>
              </a:solidFill>
              <a:uFill>
                <a:solidFill>
                  <a:srgbClr val="FF0000"/>
                </a:solidFill>
              </a:uFill>
            </a:endParaRPr>
          </a:p>
        </p:txBody>
      </p:sp>
      <p:pic>
        <p:nvPicPr>
          <p:cNvPr id="5" name="Picture 6" descr="C:\Users\Krejsová\AppData\Local\Microsoft\Windows\Temporary Internet Files\Content.IE5\DE4CGPLA\MP9004141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452" y="2343769"/>
            <a:ext cx="1927028" cy="1445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Krejsová\AppData\Local\Microsoft\Windows\Temporary Internet Files\Content.IE5\AM1I8PN9\MC900237782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1491">
            <a:off x="7159191" y="4140631"/>
            <a:ext cx="1538645" cy="2628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Krejsová\AppData\Local\Microsoft\Windows\Temporary Internet Files\Content.IE5\AM1I8PN9\MC900237782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1491">
            <a:off x="7404979" y="384624"/>
            <a:ext cx="973340" cy="166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Krejsová\AppData\Local\Microsoft\Windows\Temporary Internet Files\Content.IE5\AM1I8PN9\MC900237782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96172" flipH="1">
            <a:off x="5470069" y="291508"/>
            <a:ext cx="870455" cy="1639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4067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4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4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4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600200"/>
          </a:xfrm>
        </p:spPr>
        <p:txBody>
          <a:bodyPr/>
          <a:lstStyle/>
          <a:p>
            <a:pPr marL="457200" indent="-457200" algn="l"/>
            <a:r>
              <a:rPr lang="cs-CZ" dirty="0"/>
              <a:t/>
            </a:r>
            <a:br>
              <a:rPr lang="cs-CZ" dirty="0"/>
            </a:br>
            <a:r>
              <a:rPr lang="cs-CZ" sz="3200" dirty="0"/>
              <a:t>Příklady</a:t>
            </a:r>
            <a:r>
              <a:rPr lang="cs-CZ" sz="2800" dirty="0"/>
              <a:t>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>
                <a:effectLst/>
              </a:rPr>
              <a:t>1. Urči </a:t>
            </a:r>
            <a:r>
              <a:rPr lang="cs-CZ" sz="2800" dirty="0">
                <a:effectLst/>
              </a:rPr>
              <a:t>hmotnost vzduchu v prázdné uzavřené lahvi, je-li hustota vzduchu 1,29 </a:t>
            </a:r>
            <a:r>
              <a:rPr lang="cs-CZ" sz="2800" dirty="0" smtClean="0">
                <a:effectLst/>
              </a:rPr>
              <a:t>kg/m</a:t>
            </a:r>
            <a:r>
              <a:rPr lang="cs-CZ" sz="2800" baseline="30000" dirty="0" smtClean="0">
                <a:effectLst/>
              </a:rPr>
              <a:t>3</a:t>
            </a:r>
            <a:r>
              <a:rPr lang="cs-CZ" sz="2800" dirty="0" smtClean="0">
                <a:effectLst/>
              </a:rPr>
              <a:t>.</a:t>
            </a:r>
            <a:endParaRPr lang="cs-CZ" sz="28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sz="2800" dirty="0" smtClean="0"/>
              <a:t>V = 1,5 l = 1,5 dm3 = 0,0015 m</a:t>
            </a:r>
            <a:r>
              <a:rPr lang="cs-CZ" sz="2800" baseline="30000" dirty="0"/>
              <a:t>3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el-GR" sz="2800" dirty="0" smtClean="0"/>
              <a:t>ρ</a:t>
            </a:r>
            <a:r>
              <a:rPr lang="cs-CZ" sz="2800" dirty="0" smtClean="0"/>
              <a:t> = 1,29 kg/m</a:t>
            </a:r>
            <a:r>
              <a:rPr lang="cs-CZ" sz="2800" baseline="30000" dirty="0"/>
              <a:t>3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m = ? kg</a:t>
            </a:r>
          </a:p>
          <a:p>
            <a:pPr marL="0" indent="0">
              <a:buNone/>
            </a:pPr>
            <a:r>
              <a:rPr lang="cs-CZ" sz="2800" dirty="0" smtClean="0"/>
              <a:t>      m = V ∙ </a:t>
            </a:r>
            <a:r>
              <a:rPr lang="el-GR" sz="2800" dirty="0" smtClean="0"/>
              <a:t>ρ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m = 0,0015 </a:t>
            </a:r>
            <a:r>
              <a:rPr lang="cs-CZ" sz="2800" dirty="0"/>
              <a:t>∙ </a:t>
            </a:r>
            <a:r>
              <a:rPr lang="cs-CZ" sz="2800" dirty="0" smtClean="0"/>
              <a:t>1,29 = 0,001935 kg</a:t>
            </a:r>
          </a:p>
          <a:p>
            <a:pPr marL="0" indent="0">
              <a:buNone/>
            </a:pPr>
            <a:r>
              <a:rPr lang="cs-CZ" sz="2800" baseline="-25000" dirty="0"/>
              <a:t> </a:t>
            </a:r>
            <a:r>
              <a:rPr lang="cs-CZ" sz="2800" baseline="-25000" dirty="0" smtClean="0"/>
              <a:t>        </a:t>
            </a:r>
            <a:r>
              <a:rPr lang="cs-CZ" sz="2800" dirty="0" smtClean="0"/>
              <a:t>m = 1,9 g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043608" y="5013176"/>
            <a:ext cx="3888432" cy="0"/>
          </a:xfrm>
          <a:prstGeom prst="line">
            <a:avLst/>
          </a:prstGeom>
          <a:ln w="3175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Skupina 10"/>
          <p:cNvGrpSpPr/>
          <p:nvPr/>
        </p:nvGrpSpPr>
        <p:grpSpPr>
          <a:xfrm>
            <a:off x="827584" y="2852936"/>
            <a:ext cx="7200800" cy="3240360"/>
            <a:chOff x="827584" y="2852936"/>
            <a:chExt cx="7200800" cy="3240360"/>
          </a:xfrm>
        </p:grpSpPr>
        <p:sp>
          <p:nvSpPr>
            <p:cNvPr id="10" name="Obdélník 9"/>
            <p:cNvSpPr/>
            <p:nvPr/>
          </p:nvSpPr>
          <p:spPr>
            <a:xfrm>
              <a:off x="827584" y="2852936"/>
              <a:ext cx="7200800" cy="324036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Picture 4" descr="C:\Program Files (x86)\Microsoft Office\MEDIA\CAGCAT10\j0300840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1800" y="3140968"/>
              <a:ext cx="3096344" cy="26081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7827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99392"/>
            <a:ext cx="8229600" cy="2376264"/>
          </a:xfrm>
        </p:spPr>
        <p:txBody>
          <a:bodyPr/>
          <a:lstStyle/>
          <a:p>
            <a:pPr algn="l"/>
            <a:r>
              <a:rPr lang="cs-CZ" sz="2800" dirty="0" smtClean="0">
                <a:effectLst/>
              </a:rPr>
              <a:t>Vypočti </a:t>
            </a:r>
            <a:r>
              <a:rPr lang="cs-CZ" sz="2800" dirty="0">
                <a:effectLst/>
              </a:rPr>
              <a:t>objem vzduchu, je-li jeho hmotnost 2kg, hustota 1,29 kg/m</a:t>
            </a:r>
            <a:r>
              <a:rPr lang="cs-CZ" sz="2800" baseline="30000" dirty="0">
                <a:effectLst/>
              </a:rPr>
              <a:t>3</a:t>
            </a:r>
            <a:r>
              <a:rPr lang="cs-CZ" sz="2800" dirty="0">
                <a:effectLst/>
              </a:rPr>
              <a:t> 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1451" y="2708920"/>
            <a:ext cx="8241098" cy="66302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 = 2 kg</a:t>
            </a:r>
          </a:p>
          <a:p>
            <a:pPr marL="0" indent="0">
              <a:buNone/>
            </a:pPr>
            <a:r>
              <a:rPr lang="cs-CZ" sz="2800" dirty="0" smtClean="0"/>
              <a:t>ρ = 1,29 kg/m</a:t>
            </a:r>
            <a:r>
              <a:rPr lang="cs-CZ" sz="2800" baseline="30000" dirty="0" smtClean="0"/>
              <a:t>3</a:t>
            </a:r>
          </a:p>
          <a:p>
            <a:pPr marL="0" indent="0">
              <a:buNone/>
            </a:pPr>
            <a:r>
              <a:rPr lang="cs-CZ" sz="2800" dirty="0" smtClean="0"/>
              <a:t>V = ? m</a:t>
            </a:r>
            <a:r>
              <a:rPr lang="cs-CZ" sz="2800" baseline="30000" dirty="0" smtClean="0"/>
              <a:t>3</a:t>
            </a:r>
          </a:p>
          <a:p>
            <a:pPr marL="0" indent="0">
              <a:buNone/>
            </a:pPr>
            <a:r>
              <a:rPr lang="cs-CZ" sz="2800" dirty="0" smtClean="0"/>
              <a:t>V = </a:t>
            </a:r>
            <a:r>
              <a:rPr lang="cs-CZ" sz="2800" dirty="0"/>
              <a:t>m : </a:t>
            </a:r>
            <a:r>
              <a:rPr lang="cs-CZ" sz="2800" dirty="0" smtClean="0"/>
              <a:t>ρ</a:t>
            </a:r>
          </a:p>
          <a:p>
            <a:pPr marL="0" indent="0">
              <a:buNone/>
            </a:pPr>
            <a:r>
              <a:rPr lang="cs-CZ" sz="2800" dirty="0" smtClean="0"/>
              <a:t>V = 2 : 1,29 = 1,55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39552" y="4221088"/>
            <a:ext cx="3024336" cy="0"/>
          </a:xfrm>
          <a:prstGeom prst="line">
            <a:avLst/>
          </a:prstGeom>
          <a:ln w="28575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539552" y="2708920"/>
            <a:ext cx="5832648" cy="30243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222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7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7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6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391</TotalTime>
  <Words>482</Words>
  <Application>Microsoft Office PowerPoint</Application>
  <PresentationFormat>Předvádění na obrazovce (4:3)</PresentationFormat>
  <Paragraphs>130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systému Office</vt:lpstr>
      <vt:lpstr>Exekutivní</vt:lpstr>
      <vt:lpstr>1_Exekutivní</vt:lpstr>
      <vt:lpstr>Prezentace aplikace PowerPoint</vt:lpstr>
      <vt:lpstr>Anotace</vt:lpstr>
      <vt:lpstr>Co víme o vlastnostech plynů ze 6.ročníku</vt:lpstr>
      <vt:lpstr> vyřeš křížovku </vt:lpstr>
      <vt:lpstr>Legenda </vt:lpstr>
      <vt:lpstr> Řešení</vt:lpstr>
      <vt:lpstr>Vyber z pojmů plyny</vt:lpstr>
      <vt:lpstr>Řešení</vt:lpstr>
      <vt:lpstr>1. Napiš tři plynná tělesa. 2. Vzpomeň si na vlastnosti plynných  látek. 3. Mají kapaliny a plyny nějakou vlastnost společnou?</vt:lpstr>
      <vt:lpstr>Zápis do sešitů:</vt:lpstr>
      <vt:lpstr> Příklady  1. Urči hmotnost vzduchu v prázdné uzavřené lahvi, je-li hustota vzduchu 1,29 kg/m3.</vt:lpstr>
      <vt:lpstr>Vypočti objem vzduchu, je-li jeho hmotnost 2kg, hustota 1,29 kg/m3 .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21</cp:revision>
  <dcterms:created xsi:type="dcterms:W3CDTF">2012-05-12T13:00:43Z</dcterms:created>
  <dcterms:modified xsi:type="dcterms:W3CDTF">2012-05-13T16:53:28Z</dcterms:modified>
</cp:coreProperties>
</file>