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96" r:id="rId3"/>
  </p:sldMasterIdLst>
  <p:sldIdLst>
    <p:sldId id="257" r:id="rId4"/>
    <p:sldId id="258" r:id="rId5"/>
    <p:sldId id="256" r:id="rId6"/>
    <p:sldId id="262" r:id="rId7"/>
    <p:sldId id="261" r:id="rId8"/>
    <p:sldId id="266" r:id="rId9"/>
    <p:sldId id="260" r:id="rId10"/>
    <p:sldId id="263" r:id="rId11"/>
    <p:sldId id="264" r:id="rId12"/>
    <p:sldId id="265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1D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VY_52_INOVACE_25_Potápění</a:t>
          </a:r>
          <a:r>
            <a:rPr lang="cs-CZ" dirty="0" smtClean="0"/>
            <a:t>, plování a vznášení se stejnorodého tělesa v kapalině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Potápění, plování a vznášení se stejnorodého tělesa v kapalině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3759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954E815-11D5-4514-9BFB-D4EEA7198AEC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80491A4-5037-4E0D-AB58-A6BF6690728C}" type="presOf" srcId="{445C7998-7549-48B0-BD68-D4F0167F02E5}" destId="{4D19AB04-24FA-40C2-B203-52AE3D15E171}" srcOrd="1" destOrd="0" presId="urn:microsoft.com/office/officeart/2005/8/layout/target3"/>
    <dgm:cxn modelId="{C4CFC8F8-3DE3-4B74-9D46-F6AA7123A7FB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0EE188C-09ED-427A-8D03-388C2E2602B1}" type="presOf" srcId="{C73C7642-F245-4585-8F88-243F9FAEF6CA}" destId="{AA41A67C-3D3F-4AE9-9E0F-5D7F7BB2E741}" srcOrd="1" destOrd="0" presId="urn:microsoft.com/office/officeart/2005/8/layout/target3"/>
    <dgm:cxn modelId="{7B876BCC-25A8-43B6-8FA2-1EEED0EF89DF}" type="presOf" srcId="{EBC41103-E2E5-4D48-9B4B-425520D3D098}" destId="{F969C235-9271-4D34-B740-D627A121CAD0}" srcOrd="1" destOrd="0" presId="urn:microsoft.com/office/officeart/2005/8/layout/target3"/>
    <dgm:cxn modelId="{4D1909D4-A532-474A-9289-51246027754B}" type="presOf" srcId="{019433A1-1324-4DE1-9E6F-32B851095F74}" destId="{E7297F21-D4FD-4A41-AE58-814D01A6B5E7}" srcOrd="1" destOrd="0" presId="urn:microsoft.com/office/officeart/2005/8/layout/target3"/>
    <dgm:cxn modelId="{396B3D58-C6B9-489F-AA52-5ECC77B3D951}" type="presOf" srcId="{FBBFC3EA-9D9D-4F3A-BEA6-9C2C0E46BF20}" destId="{643EA938-EDE0-4533-ACCC-D2BD6F3A527C}" srcOrd="0" destOrd="0" presId="urn:microsoft.com/office/officeart/2005/8/layout/target3"/>
    <dgm:cxn modelId="{107C93A5-4ACE-4D6C-9D0D-AFEBE6E4E1D2}" type="presOf" srcId="{DAEA276B-ECF9-46F6-A7D3-4693B2D32BC4}" destId="{CDED6FE3-AD8F-4ACC-B6B8-710EDDD97598}" srcOrd="0" destOrd="0" presId="urn:microsoft.com/office/officeart/2005/8/layout/target3"/>
    <dgm:cxn modelId="{705EA4BA-1606-40A5-9544-396784B8B3AB}" type="presOf" srcId="{445C7998-7549-48B0-BD68-D4F0167F02E5}" destId="{BC35EE03-4121-4EF9-923D-7CB6D30D358D}" srcOrd="0" destOrd="0" presId="urn:microsoft.com/office/officeart/2005/8/layout/target3"/>
    <dgm:cxn modelId="{E6AB594B-AD03-4678-BE79-3C7B69D8BF38}" type="presOf" srcId="{FBBFC3EA-9D9D-4F3A-BEA6-9C2C0E46BF20}" destId="{832BF48F-0145-4429-9E02-8FCA946CCE9E}" srcOrd="1" destOrd="0" presId="urn:microsoft.com/office/officeart/2005/8/layout/target3"/>
    <dgm:cxn modelId="{0782E51C-A446-42AE-BF38-C33E6B7609C7}" type="presOf" srcId="{EBC41103-E2E5-4D48-9B4B-425520D3D098}" destId="{50C2F88D-8688-44C2-A854-691F34009D3B}" srcOrd="0" destOrd="0" presId="urn:microsoft.com/office/officeart/2005/8/layout/target3"/>
    <dgm:cxn modelId="{CD9824EC-0892-4578-8FAB-04DB4CB4E591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B3C8E913-CA32-4ED3-B141-F97E51D103EA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E118E21-BC7A-44BC-88B8-FFC6CA9A4DA5}" type="presParOf" srcId="{71045F8C-00FA-488E-A7BD-E2E6753D979D}" destId="{3577EC6B-C980-4F34-8C69-4365E7B8FC8C}" srcOrd="0" destOrd="0" presId="urn:microsoft.com/office/officeart/2005/8/layout/target3"/>
    <dgm:cxn modelId="{F1490B82-2520-4461-A6F2-280F56BC5544}" type="presParOf" srcId="{71045F8C-00FA-488E-A7BD-E2E6753D979D}" destId="{6940EB87-DC1D-4BC3-9408-9AC2E1FFC039}" srcOrd="1" destOrd="0" presId="urn:microsoft.com/office/officeart/2005/8/layout/target3"/>
    <dgm:cxn modelId="{08B0FCF7-634F-4965-90CE-456EE8C19085}" type="presParOf" srcId="{71045F8C-00FA-488E-A7BD-E2E6753D979D}" destId="{BC35EE03-4121-4EF9-923D-7CB6D30D358D}" srcOrd="2" destOrd="0" presId="urn:microsoft.com/office/officeart/2005/8/layout/target3"/>
    <dgm:cxn modelId="{F78ED089-C724-4472-8E45-8DAB0782D8B1}" type="presParOf" srcId="{71045F8C-00FA-488E-A7BD-E2E6753D979D}" destId="{C95EEA27-3CBF-4645-A92D-9D8AF5C1CBFC}" srcOrd="3" destOrd="0" presId="urn:microsoft.com/office/officeart/2005/8/layout/target3"/>
    <dgm:cxn modelId="{50EE6D54-B1FC-4948-9F0C-2266CC8D460A}" type="presParOf" srcId="{71045F8C-00FA-488E-A7BD-E2E6753D979D}" destId="{851BB866-B6AE-4566-893F-4C635BA974FC}" srcOrd="4" destOrd="0" presId="urn:microsoft.com/office/officeart/2005/8/layout/target3"/>
    <dgm:cxn modelId="{0BDF3AE4-1888-4FBA-868F-258B7685A01D}" type="presParOf" srcId="{71045F8C-00FA-488E-A7BD-E2E6753D979D}" destId="{643EA938-EDE0-4533-ACCC-D2BD6F3A527C}" srcOrd="5" destOrd="0" presId="urn:microsoft.com/office/officeart/2005/8/layout/target3"/>
    <dgm:cxn modelId="{AFB36869-2955-4CFF-9242-687DC888990A}" type="presParOf" srcId="{71045F8C-00FA-488E-A7BD-E2E6753D979D}" destId="{92F31B18-D66D-4CC7-89B9-378928DE877D}" srcOrd="6" destOrd="0" presId="urn:microsoft.com/office/officeart/2005/8/layout/target3"/>
    <dgm:cxn modelId="{9BA46215-DADE-4F13-B4BC-64213F007DB8}" type="presParOf" srcId="{71045F8C-00FA-488E-A7BD-E2E6753D979D}" destId="{902074E1-B931-4618-97F1-FADBE82E9C3C}" srcOrd="7" destOrd="0" presId="urn:microsoft.com/office/officeart/2005/8/layout/target3"/>
    <dgm:cxn modelId="{3E89FC63-3773-41DE-935F-49E4B695D535}" type="presParOf" srcId="{71045F8C-00FA-488E-A7BD-E2E6753D979D}" destId="{A3817367-F2BC-482F-8832-FA00B51DCCF3}" srcOrd="8" destOrd="0" presId="urn:microsoft.com/office/officeart/2005/8/layout/target3"/>
    <dgm:cxn modelId="{5AE84B26-FC50-45A1-9874-DF713004BF69}" type="presParOf" srcId="{71045F8C-00FA-488E-A7BD-E2E6753D979D}" destId="{626ABFF6-56C8-4386-B662-68EC364EED9D}" srcOrd="9" destOrd="0" presId="urn:microsoft.com/office/officeart/2005/8/layout/target3"/>
    <dgm:cxn modelId="{F782FAD3-B90C-4680-95B9-3B410B985D90}" type="presParOf" srcId="{71045F8C-00FA-488E-A7BD-E2E6753D979D}" destId="{6DB11F1C-D028-4800-9625-6611CA9DE6D4}" srcOrd="10" destOrd="0" presId="urn:microsoft.com/office/officeart/2005/8/layout/target3"/>
    <dgm:cxn modelId="{3E19B2A6-761F-4EF7-817F-AEADEFDB2A45}" type="presParOf" srcId="{71045F8C-00FA-488E-A7BD-E2E6753D979D}" destId="{CDED6FE3-AD8F-4ACC-B6B8-710EDDD97598}" srcOrd="11" destOrd="0" presId="urn:microsoft.com/office/officeart/2005/8/layout/target3"/>
    <dgm:cxn modelId="{2E669826-A9FD-403B-977F-52CDE0F3EFB0}" type="presParOf" srcId="{71045F8C-00FA-488E-A7BD-E2E6753D979D}" destId="{397AC6D7-84A6-4150-958F-83C92D9ACF38}" srcOrd="12" destOrd="0" presId="urn:microsoft.com/office/officeart/2005/8/layout/target3"/>
    <dgm:cxn modelId="{557FFF49-3AF9-41EA-AA24-37098C0BC3B1}" type="presParOf" srcId="{71045F8C-00FA-488E-A7BD-E2E6753D979D}" destId="{D7419528-33A6-416D-9E64-B3F7915C5149}" srcOrd="13" destOrd="0" presId="urn:microsoft.com/office/officeart/2005/8/layout/target3"/>
    <dgm:cxn modelId="{EFB66CEB-EE41-4C47-B916-2857F19C1DD0}" type="presParOf" srcId="{71045F8C-00FA-488E-A7BD-E2E6753D979D}" destId="{97289DF2-90F4-4EC2-A9FC-633B00BAB610}" srcOrd="14" destOrd="0" presId="urn:microsoft.com/office/officeart/2005/8/layout/target3"/>
    <dgm:cxn modelId="{B72A8187-43AF-46F9-92BD-DAFC85A9587C}" type="presParOf" srcId="{71045F8C-00FA-488E-A7BD-E2E6753D979D}" destId="{234EBA9D-95B4-4C20-A84E-6F65F1085DC6}" srcOrd="15" destOrd="0" presId="urn:microsoft.com/office/officeart/2005/8/layout/target3"/>
    <dgm:cxn modelId="{5525A107-1E5D-4ABA-ADE7-1E237B407B30}" type="presParOf" srcId="{71045F8C-00FA-488E-A7BD-E2E6753D979D}" destId="{12255512-213F-41DF-90A6-8B4CD74A2B52}" srcOrd="16" destOrd="0" presId="urn:microsoft.com/office/officeart/2005/8/layout/target3"/>
    <dgm:cxn modelId="{3A01139B-547E-47AE-8AC2-A5CA3F1CAAF4}" type="presParOf" srcId="{71045F8C-00FA-488E-A7BD-E2E6753D979D}" destId="{50C2F88D-8688-44C2-A854-691F34009D3B}" srcOrd="17" destOrd="0" presId="urn:microsoft.com/office/officeart/2005/8/layout/target3"/>
    <dgm:cxn modelId="{F2DED92C-6ABD-4A10-B799-4D30FAA1002F}" type="presParOf" srcId="{71045F8C-00FA-488E-A7BD-E2E6753D979D}" destId="{4D19AB04-24FA-40C2-B203-52AE3D15E171}" srcOrd="18" destOrd="0" presId="urn:microsoft.com/office/officeart/2005/8/layout/target3"/>
    <dgm:cxn modelId="{F5D102E5-1197-4889-9EBC-9E082D8A9EF9}" type="presParOf" srcId="{71045F8C-00FA-488E-A7BD-E2E6753D979D}" destId="{832BF48F-0145-4429-9E02-8FCA946CCE9E}" srcOrd="19" destOrd="0" presId="urn:microsoft.com/office/officeart/2005/8/layout/target3"/>
    <dgm:cxn modelId="{8C117401-3877-4301-8623-DCA31683F2DD}" type="presParOf" srcId="{71045F8C-00FA-488E-A7BD-E2E6753D979D}" destId="{E7297F21-D4FD-4A41-AE58-814D01A6B5E7}" srcOrd="20" destOrd="0" presId="urn:microsoft.com/office/officeart/2005/8/layout/target3"/>
    <dgm:cxn modelId="{2FA0F89B-3BD7-4418-9E2F-FECAF41D6870}" type="presParOf" srcId="{71045F8C-00FA-488E-A7BD-E2E6753D979D}" destId="{F69A1436-182C-465B-AD7F-FE48E0C090C1}" srcOrd="21" destOrd="0" presId="urn:microsoft.com/office/officeart/2005/8/layout/target3"/>
    <dgm:cxn modelId="{7523F491-8840-466C-AD9C-7C0EB7AA18CE}" type="presParOf" srcId="{71045F8C-00FA-488E-A7BD-E2E6753D979D}" destId="{AA41A67C-3D3F-4AE9-9E0F-5D7F7BB2E741}" srcOrd="22" destOrd="0" presId="urn:microsoft.com/office/officeart/2005/8/layout/target3"/>
    <dgm:cxn modelId="{66320F66-FDCE-40E0-8F22-4FBD40AFC3B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VY_52_INOVACE_25_Potápění</a:t>
          </a:r>
          <a:r>
            <a:rPr lang="cs-CZ" sz="1400" kern="1200" dirty="0" smtClean="0"/>
            <a:t>, plování a vznášení se stejnorodého tělesa v kapalině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84168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84168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Potápění, plování a vznášení se stejnorodého tělesa v kapalině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722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671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2511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05881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7948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4216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588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303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39057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357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3132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6433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3356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5325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875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73493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98078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883452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2203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98054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1617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46079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1313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360643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4047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810845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0395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32451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976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46393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0647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11430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1029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559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FAE1D63-5355-4AEB-99B7-BA59EF523A28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C51C3DF-4922-4642-A2FC-D903771D9D8B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7691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AE1D63-5355-4AEB-99B7-BA59EF523A2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51C3DF-4922-4642-A2FC-D903771D9D8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3910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085088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64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2220693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tabulky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Výklad a procvičení nového učiva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Žáci píší poznámky do sešitů, pracují samostatně na úkolech s využitím tabulek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8351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/>
              <a:t>Potápění, plování a vznášení se stejnorodého tělesa v kapalině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7.ročník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081952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95536" y="2410234"/>
            <a:ext cx="8136904" cy="2242902"/>
          </a:xfrm>
          <a:prstGeom prst="round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335520" y="692696"/>
            <a:ext cx="658116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Proč malý kámen ve vodě klesne ke 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dnu</a:t>
            </a:r>
          </a:p>
          <a:p>
            <a:pPr algn="ctr"/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a velký dřevěný špalek ve vodě plave?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3516" y="4653136"/>
            <a:ext cx="87296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Které veličiny ovlivní chování těles v kapalině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?</a:t>
            </a: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2863" y="4742274"/>
            <a:ext cx="8537609" cy="126188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Chování tělesa ve vodě souvisí</a:t>
            </a:r>
          </a:p>
          <a:p>
            <a:pPr algn="ctr"/>
            <a:r>
              <a:rPr lang="cs-CZ" sz="36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s hustotou tělesa a s hustotou kapaliny</a:t>
            </a:r>
            <a:r>
              <a:rPr lang="cs-CZ" sz="40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.</a:t>
            </a:r>
            <a:endParaRPr lang="cs-CZ" sz="40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ea typeface="+mj-ea"/>
              <a:cs typeface="+mj-cs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2699792" y="2204864"/>
            <a:ext cx="600134" cy="421394"/>
          </a:xfrm>
          <a:custGeom>
            <a:avLst/>
            <a:gdLst>
              <a:gd name="connsiteX0" fmla="*/ 88589 w 907457"/>
              <a:gd name="connsiteY0" fmla="*/ 95534 h 1116198"/>
              <a:gd name="connsiteX1" fmla="*/ 88589 w 907457"/>
              <a:gd name="connsiteY1" fmla="*/ 95534 h 1116198"/>
              <a:gd name="connsiteX2" fmla="*/ 61293 w 907457"/>
              <a:gd name="connsiteY2" fmla="*/ 218364 h 1116198"/>
              <a:gd name="connsiteX3" fmla="*/ 20350 w 907457"/>
              <a:gd name="connsiteY3" fmla="*/ 354841 h 1116198"/>
              <a:gd name="connsiteX4" fmla="*/ 20350 w 907457"/>
              <a:gd name="connsiteY4" fmla="*/ 723331 h 1116198"/>
              <a:gd name="connsiteX5" fmla="*/ 47646 w 907457"/>
              <a:gd name="connsiteY5" fmla="*/ 764274 h 1116198"/>
              <a:gd name="connsiteX6" fmla="*/ 129532 w 907457"/>
              <a:gd name="connsiteY6" fmla="*/ 846161 h 1116198"/>
              <a:gd name="connsiteX7" fmla="*/ 170475 w 907457"/>
              <a:gd name="connsiteY7" fmla="*/ 887104 h 1116198"/>
              <a:gd name="connsiteX8" fmla="*/ 293305 w 907457"/>
              <a:gd name="connsiteY8" fmla="*/ 968991 h 1116198"/>
              <a:gd name="connsiteX9" fmla="*/ 334249 w 907457"/>
              <a:gd name="connsiteY9" fmla="*/ 996286 h 1116198"/>
              <a:gd name="connsiteX10" fmla="*/ 429783 w 907457"/>
              <a:gd name="connsiteY10" fmla="*/ 1050877 h 1116198"/>
              <a:gd name="connsiteX11" fmla="*/ 566260 w 907457"/>
              <a:gd name="connsiteY11" fmla="*/ 1091820 h 1116198"/>
              <a:gd name="connsiteX12" fmla="*/ 607204 w 907457"/>
              <a:gd name="connsiteY12" fmla="*/ 1105468 h 1116198"/>
              <a:gd name="connsiteX13" fmla="*/ 880159 w 907457"/>
              <a:gd name="connsiteY13" fmla="*/ 1023582 h 1116198"/>
              <a:gd name="connsiteX14" fmla="*/ 893807 w 907457"/>
              <a:gd name="connsiteY14" fmla="*/ 968991 h 1116198"/>
              <a:gd name="connsiteX15" fmla="*/ 907454 w 907457"/>
              <a:gd name="connsiteY15" fmla="*/ 736979 h 1116198"/>
              <a:gd name="connsiteX16" fmla="*/ 893807 w 907457"/>
              <a:gd name="connsiteY16" fmla="*/ 286603 h 1116198"/>
              <a:gd name="connsiteX17" fmla="*/ 852863 w 907457"/>
              <a:gd name="connsiteY17" fmla="*/ 163773 h 1116198"/>
              <a:gd name="connsiteX18" fmla="*/ 770977 w 907457"/>
              <a:gd name="connsiteY18" fmla="*/ 81886 h 1116198"/>
              <a:gd name="connsiteX19" fmla="*/ 689090 w 907457"/>
              <a:gd name="connsiteY19" fmla="*/ 13647 h 1116198"/>
              <a:gd name="connsiteX20" fmla="*/ 648147 w 907457"/>
              <a:gd name="connsiteY20" fmla="*/ 0 h 1116198"/>
              <a:gd name="connsiteX21" fmla="*/ 129532 w 907457"/>
              <a:gd name="connsiteY21" fmla="*/ 13647 h 1116198"/>
              <a:gd name="connsiteX22" fmla="*/ 115884 w 907457"/>
              <a:gd name="connsiteY22" fmla="*/ 54591 h 1116198"/>
              <a:gd name="connsiteX23" fmla="*/ 88589 w 907457"/>
              <a:gd name="connsiteY23" fmla="*/ 95534 h 11161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907457" h="1116198">
                <a:moveTo>
                  <a:pt x="88589" y="95534"/>
                </a:moveTo>
                <a:lnTo>
                  <a:pt x="88589" y="95534"/>
                </a:lnTo>
                <a:cubicBezTo>
                  <a:pt x="79490" y="136477"/>
                  <a:pt x="69022" y="177140"/>
                  <a:pt x="61293" y="218364"/>
                </a:cubicBezTo>
                <a:cubicBezTo>
                  <a:pt x="38383" y="340550"/>
                  <a:pt x="69030" y="281822"/>
                  <a:pt x="20350" y="354841"/>
                </a:cubicBezTo>
                <a:cubicBezTo>
                  <a:pt x="-5001" y="506948"/>
                  <a:pt x="-8510" y="492458"/>
                  <a:pt x="20350" y="723331"/>
                </a:cubicBezTo>
                <a:cubicBezTo>
                  <a:pt x="22385" y="739607"/>
                  <a:pt x="36749" y="752015"/>
                  <a:pt x="47646" y="764274"/>
                </a:cubicBezTo>
                <a:cubicBezTo>
                  <a:pt x="73292" y="793125"/>
                  <a:pt x="102237" y="818865"/>
                  <a:pt x="129532" y="846161"/>
                </a:cubicBezTo>
                <a:cubicBezTo>
                  <a:pt x="143180" y="859809"/>
                  <a:pt x="154416" y="876398"/>
                  <a:pt x="170475" y="887104"/>
                </a:cubicBezTo>
                <a:lnTo>
                  <a:pt x="293305" y="968991"/>
                </a:lnTo>
                <a:lnTo>
                  <a:pt x="334249" y="996286"/>
                </a:lnTo>
                <a:cubicBezTo>
                  <a:pt x="371186" y="1020910"/>
                  <a:pt x="386487" y="1033558"/>
                  <a:pt x="429783" y="1050877"/>
                </a:cubicBezTo>
                <a:cubicBezTo>
                  <a:pt x="510879" y="1083316"/>
                  <a:pt x="495872" y="1071710"/>
                  <a:pt x="566260" y="1091820"/>
                </a:cubicBezTo>
                <a:cubicBezTo>
                  <a:pt x="580093" y="1095772"/>
                  <a:pt x="593556" y="1100919"/>
                  <a:pt x="607204" y="1105468"/>
                </a:cubicBezTo>
                <a:cubicBezTo>
                  <a:pt x="902521" y="1089925"/>
                  <a:pt x="846093" y="1176876"/>
                  <a:pt x="880159" y="1023582"/>
                </a:cubicBezTo>
                <a:cubicBezTo>
                  <a:pt x="884228" y="1005272"/>
                  <a:pt x="889258" y="987188"/>
                  <a:pt x="893807" y="968991"/>
                </a:cubicBezTo>
                <a:cubicBezTo>
                  <a:pt x="898356" y="891654"/>
                  <a:pt x="907454" y="814450"/>
                  <a:pt x="907454" y="736979"/>
                </a:cubicBezTo>
                <a:cubicBezTo>
                  <a:pt x="907454" y="586785"/>
                  <a:pt x="908047" y="436121"/>
                  <a:pt x="893807" y="286603"/>
                </a:cubicBezTo>
                <a:cubicBezTo>
                  <a:pt x="889715" y="243639"/>
                  <a:pt x="883380" y="194291"/>
                  <a:pt x="852863" y="163773"/>
                </a:cubicBezTo>
                <a:lnTo>
                  <a:pt x="770977" y="81886"/>
                </a:lnTo>
                <a:cubicBezTo>
                  <a:pt x="740794" y="51703"/>
                  <a:pt x="727091" y="32647"/>
                  <a:pt x="689090" y="13647"/>
                </a:cubicBezTo>
                <a:cubicBezTo>
                  <a:pt x="676223" y="7214"/>
                  <a:pt x="661795" y="4549"/>
                  <a:pt x="648147" y="0"/>
                </a:cubicBezTo>
                <a:cubicBezTo>
                  <a:pt x="475275" y="4549"/>
                  <a:pt x="301561" y="-3997"/>
                  <a:pt x="129532" y="13647"/>
                </a:cubicBezTo>
                <a:cubicBezTo>
                  <a:pt x="115221" y="15115"/>
                  <a:pt x="122318" y="41724"/>
                  <a:pt x="115884" y="54591"/>
                </a:cubicBezTo>
                <a:cubicBezTo>
                  <a:pt x="108549" y="69262"/>
                  <a:pt x="93138" y="88710"/>
                  <a:pt x="88589" y="95534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Krejsová\AppData\Local\Microsoft\Windows\Temporary Internet Files\Content.IE5\AF19HDOE\MC900232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556792"/>
            <a:ext cx="1872208" cy="2034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433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6809E-6 L -0.00139 0.2955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" y="14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3059832" y="1556792"/>
            <a:ext cx="3024336" cy="2758065"/>
            <a:chOff x="899592" y="2204864"/>
            <a:chExt cx="2592288" cy="2268252"/>
          </a:xfrm>
        </p:grpSpPr>
        <p:sp>
          <p:nvSpPr>
            <p:cNvPr id="4" name="Obdélník 3"/>
            <p:cNvSpPr/>
            <p:nvPr/>
          </p:nvSpPr>
          <p:spPr>
            <a:xfrm>
              <a:off x="899592" y="2996952"/>
              <a:ext cx="2592288" cy="1476164"/>
            </a:xfrm>
            <a:prstGeom prst="rect">
              <a:avLst/>
            </a:prstGeom>
            <a:solidFill>
              <a:schemeClr val="tx2">
                <a:lumMod val="20000"/>
                <a:lumOff val="80000"/>
                <a:alpha val="78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899592" y="2204864"/>
              <a:ext cx="2592288" cy="792088"/>
            </a:xfrm>
            <a:prstGeom prst="rect">
              <a:avLst/>
            </a:prstGeom>
            <a:solidFill>
              <a:schemeClr val="bg1">
                <a:alpha val="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Obdélník 6"/>
          <p:cNvSpPr/>
          <p:nvPr/>
        </p:nvSpPr>
        <p:spPr>
          <a:xfrm>
            <a:off x="4103948" y="3377827"/>
            <a:ext cx="936103" cy="89729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0327784"/>
              </p:ext>
            </p:extLst>
          </p:nvPr>
        </p:nvGraphicFramePr>
        <p:xfrm>
          <a:off x="323528" y="4941168"/>
          <a:ext cx="8424936" cy="944880"/>
        </p:xfrm>
        <a:graphic>
          <a:graphicData uri="http://schemas.openxmlformats.org/drawingml/2006/table">
            <a:tbl>
              <a:tblPr firstRow="1" bandRow="1"/>
              <a:tblGrid>
                <a:gridCol w="3707227"/>
                <a:gridCol w="2624138"/>
                <a:gridCol w="2093571"/>
              </a:tblGrid>
              <a:tr h="9448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el-GR" sz="40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0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T</a:t>
                      </a:r>
                      <a:r>
                        <a:rPr lang="cs-CZ" sz="40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&gt; </a:t>
                      </a:r>
                      <a:r>
                        <a:rPr lang="el-GR" sz="40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0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 </a:t>
                      </a:r>
                      <a:endParaRPr lang="cs-CZ" sz="40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32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2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g</a:t>
                      </a:r>
                      <a:r>
                        <a:rPr lang="cs-CZ" sz="32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cs-CZ" sz="32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&gt; </a:t>
                      </a:r>
                      <a:r>
                        <a:rPr lang="cs-CZ" sz="32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2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</a:t>
                      </a:r>
                      <a:endParaRPr lang="cs-CZ" sz="3200" b="1" cap="none" spc="0" baseline="-2500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2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Těleso klesá ke</a:t>
                      </a:r>
                      <a:r>
                        <a:rPr lang="cs-CZ" sz="2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dnu</a:t>
                      </a:r>
                      <a:endParaRPr lang="cs-CZ" sz="24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0503995"/>
              </p:ext>
            </p:extLst>
          </p:nvPr>
        </p:nvGraphicFramePr>
        <p:xfrm>
          <a:off x="359531" y="4941168"/>
          <a:ext cx="8424936" cy="944880"/>
        </p:xfrm>
        <a:graphic>
          <a:graphicData uri="http://schemas.openxmlformats.org/drawingml/2006/table">
            <a:tbl>
              <a:tblPr firstRow="1" bandRow="1"/>
              <a:tblGrid>
                <a:gridCol w="3707227"/>
                <a:gridCol w="2624138"/>
                <a:gridCol w="2093571"/>
              </a:tblGrid>
              <a:tr h="94488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el-GR" sz="40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0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T</a:t>
                      </a:r>
                      <a:r>
                        <a:rPr lang="cs-CZ" sz="40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= </a:t>
                      </a:r>
                      <a:r>
                        <a:rPr lang="el-GR" sz="40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0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 </a:t>
                      </a:r>
                      <a:endParaRPr lang="cs-CZ" sz="40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32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2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g</a:t>
                      </a:r>
                      <a:r>
                        <a:rPr lang="cs-CZ" sz="32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cs-CZ" sz="32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= </a:t>
                      </a:r>
                      <a:r>
                        <a:rPr lang="cs-CZ" sz="32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2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</a:t>
                      </a:r>
                      <a:endParaRPr lang="cs-CZ" sz="3200" b="1" cap="none" spc="0" baseline="-2500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  <a:p>
                      <a:pPr algn="ctr"/>
                      <a:endParaRPr lang="cs-CZ" sz="1600" dirty="0"/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24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Těleso se </a:t>
                      </a:r>
                      <a:r>
                        <a:rPr lang="cs-CZ" sz="2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vznáší</a:t>
                      </a:r>
                      <a:endParaRPr lang="cs-CZ" sz="24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ysClr val="window" lastClr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5" name="Skupina 14"/>
          <p:cNvGrpSpPr/>
          <p:nvPr/>
        </p:nvGrpSpPr>
        <p:grpSpPr>
          <a:xfrm>
            <a:off x="3059832" y="1565367"/>
            <a:ext cx="3024336" cy="2758065"/>
            <a:chOff x="6119664" y="1590918"/>
            <a:chExt cx="3024336" cy="2758065"/>
          </a:xfrm>
        </p:grpSpPr>
        <p:grpSp>
          <p:nvGrpSpPr>
            <p:cNvPr id="24" name="Skupina 23"/>
            <p:cNvGrpSpPr/>
            <p:nvPr/>
          </p:nvGrpSpPr>
          <p:grpSpPr>
            <a:xfrm>
              <a:off x="6119664" y="1590918"/>
              <a:ext cx="3024336" cy="2758065"/>
              <a:chOff x="899592" y="2204864"/>
              <a:chExt cx="2592288" cy="2268252"/>
            </a:xfrm>
          </p:grpSpPr>
          <p:sp>
            <p:nvSpPr>
              <p:cNvPr id="25" name="Obdélník 24"/>
              <p:cNvSpPr/>
              <p:nvPr/>
            </p:nvSpPr>
            <p:spPr>
              <a:xfrm>
                <a:off x="899592" y="2996952"/>
                <a:ext cx="2592288" cy="1476164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Obdélník 25"/>
              <p:cNvSpPr/>
              <p:nvPr/>
            </p:nvSpPr>
            <p:spPr>
              <a:xfrm>
                <a:off x="899592" y="2204864"/>
                <a:ext cx="2592288" cy="792088"/>
              </a:xfrm>
              <a:prstGeom prst="rect">
                <a:avLst/>
              </a:prstGeom>
              <a:solidFill>
                <a:schemeClr val="bg1">
                  <a:alpha val="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7" name="Obdélník 26"/>
            <p:cNvSpPr/>
            <p:nvPr/>
          </p:nvSpPr>
          <p:spPr>
            <a:xfrm>
              <a:off x="7308304" y="2968746"/>
              <a:ext cx="936103" cy="89729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3064761" y="1555587"/>
            <a:ext cx="3024336" cy="2758065"/>
            <a:chOff x="6120171" y="953886"/>
            <a:chExt cx="3024336" cy="2758065"/>
          </a:xfrm>
        </p:grpSpPr>
        <p:sp>
          <p:nvSpPr>
            <p:cNvPr id="37" name="Obdélník 36"/>
            <p:cNvSpPr/>
            <p:nvPr/>
          </p:nvSpPr>
          <p:spPr>
            <a:xfrm>
              <a:off x="6120171" y="1917020"/>
              <a:ext cx="3024336" cy="1794931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7164288" y="1930009"/>
              <a:ext cx="936103" cy="89729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6120171" y="953886"/>
              <a:ext cx="3024336" cy="963134"/>
            </a:xfrm>
            <a:prstGeom prst="rect">
              <a:avLst/>
            </a:prstGeom>
            <a:solidFill>
              <a:schemeClr val="bg1">
                <a:alpha val="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aphicFrame>
        <p:nvGraphicFramePr>
          <p:cNvPr id="38" name="Tabulka 3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0386322"/>
              </p:ext>
            </p:extLst>
          </p:nvPr>
        </p:nvGraphicFramePr>
        <p:xfrm>
          <a:off x="323528" y="4797152"/>
          <a:ext cx="8568952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5889"/>
                <a:gridCol w="2930712"/>
                <a:gridCol w="2012351"/>
              </a:tblGrid>
              <a:tr h="113003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sz="48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ρ</a:t>
                      </a:r>
                      <a:r>
                        <a:rPr lang="cs-CZ" sz="4800" b="1" kern="1200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lang="cs-CZ" sz="48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 ˂ </a:t>
                      </a:r>
                      <a:r>
                        <a:rPr lang="el-GR" sz="48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ρ</a:t>
                      </a:r>
                      <a:r>
                        <a:rPr lang="cs-CZ" sz="4800" b="1" kern="1200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K</a:t>
                      </a:r>
                      <a:r>
                        <a:rPr lang="cs-CZ" sz="48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0" algn="ctr" defTabSz="914400" rtl="0" eaLnBrk="1" latinLnBrk="0" hangingPunct="1"/>
                      <a:endParaRPr lang="cs-CZ" sz="3600" b="1" kern="1200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kern="1200" cap="none" spc="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Fg</a:t>
                      </a:r>
                      <a:r>
                        <a:rPr lang="cs-CZ" sz="3600" b="1" kern="1200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 ˂  </a:t>
                      </a:r>
                      <a:r>
                        <a:rPr lang="cs-CZ" sz="3600" b="1" kern="1200" cap="none" spc="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Fvz</a:t>
                      </a:r>
                      <a:endParaRPr lang="cs-CZ" sz="3600" b="1" kern="1200" cap="none" spc="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kern="1200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Těleso stoupá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2" name="Obláček 41"/>
          <p:cNvSpPr/>
          <p:nvPr/>
        </p:nvSpPr>
        <p:spPr>
          <a:xfrm>
            <a:off x="6444208" y="1029830"/>
            <a:ext cx="2448272" cy="1626410"/>
          </a:xfrm>
          <a:prstGeom prst="cloud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Potápí se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3" name="Obláček 42"/>
          <p:cNvSpPr/>
          <p:nvPr/>
        </p:nvSpPr>
        <p:spPr>
          <a:xfrm>
            <a:off x="6450566" y="969063"/>
            <a:ext cx="2448272" cy="1626410"/>
          </a:xfrm>
          <a:prstGeom prst="cloud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Vznáší se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44586" y="3465615"/>
            <a:ext cx="729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Fg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323528" y="1634020"/>
            <a:ext cx="10683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Fvz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8" name="Skupina 67"/>
          <p:cNvGrpSpPr/>
          <p:nvPr/>
        </p:nvGrpSpPr>
        <p:grpSpPr>
          <a:xfrm>
            <a:off x="1391893" y="735732"/>
            <a:ext cx="1379907" cy="3407282"/>
            <a:chOff x="1391893" y="1029830"/>
            <a:chExt cx="1379907" cy="3407282"/>
          </a:xfrm>
        </p:grpSpPr>
        <p:sp>
          <p:nvSpPr>
            <p:cNvPr id="69" name="Obdélník 68"/>
            <p:cNvSpPr/>
            <p:nvPr/>
          </p:nvSpPr>
          <p:spPr>
            <a:xfrm>
              <a:off x="1391893" y="1029830"/>
              <a:ext cx="1379907" cy="340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70" name="Obousměrná svislá šipka 69"/>
            <p:cNvSpPr/>
            <p:nvPr/>
          </p:nvSpPr>
          <p:spPr>
            <a:xfrm>
              <a:off x="1691680" y="1417708"/>
              <a:ext cx="864096" cy="2857409"/>
            </a:xfrm>
            <a:prstGeom prst="upDownArrow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835696" y="2193411"/>
              <a:ext cx="576064" cy="1080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1391892" y="735732"/>
            <a:ext cx="1379907" cy="3407282"/>
            <a:chOff x="1391893" y="1029830"/>
            <a:chExt cx="1379907" cy="3407282"/>
          </a:xfrm>
        </p:grpSpPr>
        <p:sp>
          <p:nvSpPr>
            <p:cNvPr id="65" name="Obdélník 64"/>
            <p:cNvSpPr/>
            <p:nvPr/>
          </p:nvSpPr>
          <p:spPr>
            <a:xfrm>
              <a:off x="1391893" y="1029830"/>
              <a:ext cx="1379907" cy="340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66" name="Obousměrná svislá šipka 65"/>
            <p:cNvSpPr/>
            <p:nvPr/>
          </p:nvSpPr>
          <p:spPr>
            <a:xfrm>
              <a:off x="1691680" y="1417708"/>
              <a:ext cx="864096" cy="2857409"/>
            </a:xfrm>
            <a:prstGeom prst="upDownArrow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1835696" y="2822998"/>
              <a:ext cx="576064" cy="1080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1383738" y="751518"/>
            <a:ext cx="1379907" cy="3407282"/>
            <a:chOff x="5394215" y="1207722"/>
            <a:chExt cx="1379907" cy="3407282"/>
          </a:xfrm>
        </p:grpSpPr>
        <p:sp>
          <p:nvSpPr>
            <p:cNvPr id="61" name="Obdélník 60"/>
            <p:cNvSpPr/>
            <p:nvPr/>
          </p:nvSpPr>
          <p:spPr>
            <a:xfrm>
              <a:off x="5394215" y="1207722"/>
              <a:ext cx="1379907" cy="340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55" name="Obousměrná svislá šipka 54"/>
            <p:cNvSpPr/>
            <p:nvPr/>
          </p:nvSpPr>
          <p:spPr>
            <a:xfrm>
              <a:off x="5602085" y="1432986"/>
              <a:ext cx="864096" cy="2857409"/>
            </a:xfrm>
            <a:prstGeom prst="upDownArrow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5746101" y="3175816"/>
              <a:ext cx="576064" cy="1080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</p:grpSp>
      <p:sp>
        <p:nvSpPr>
          <p:cNvPr id="49" name="Obláček 48"/>
          <p:cNvSpPr/>
          <p:nvPr/>
        </p:nvSpPr>
        <p:spPr>
          <a:xfrm>
            <a:off x="6444208" y="998823"/>
            <a:ext cx="2448272" cy="1626410"/>
          </a:xfrm>
          <a:prstGeom prst="cloud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Těleso stoupá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0991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6084168" y="1412576"/>
            <a:ext cx="2653462" cy="1471599"/>
          </a:xfrm>
          <a:prstGeom prst="cloudCallou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7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PLOVE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7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331640" y="1282431"/>
            <a:ext cx="927950" cy="3082673"/>
            <a:chOff x="5394215" y="1207722"/>
            <a:chExt cx="1379907" cy="3407282"/>
          </a:xfrm>
        </p:grpSpPr>
        <p:sp>
          <p:nvSpPr>
            <p:cNvPr id="6" name="Obdélník 5"/>
            <p:cNvSpPr/>
            <p:nvPr/>
          </p:nvSpPr>
          <p:spPr>
            <a:xfrm>
              <a:off x="5394215" y="1207722"/>
              <a:ext cx="1379907" cy="3407282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7" name="Obousměrná svislá šipka 6"/>
            <p:cNvSpPr/>
            <p:nvPr/>
          </p:nvSpPr>
          <p:spPr>
            <a:xfrm>
              <a:off x="5602085" y="1432986"/>
              <a:ext cx="864096" cy="2857409"/>
            </a:xfrm>
            <a:prstGeom prst="upDownArrow">
              <a:avLst/>
            </a:prstGeom>
            <a:solidFill>
              <a:srgbClr val="FF0000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5746101" y="2820027"/>
              <a:ext cx="576064" cy="1080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708365" y="2541767"/>
            <a:ext cx="2736304" cy="2432470"/>
            <a:chOff x="6120171" y="953886"/>
            <a:chExt cx="3024336" cy="2758065"/>
          </a:xfrm>
        </p:grpSpPr>
        <p:sp>
          <p:nvSpPr>
            <p:cNvPr id="10" name="Obdélník 9"/>
            <p:cNvSpPr/>
            <p:nvPr/>
          </p:nvSpPr>
          <p:spPr>
            <a:xfrm>
              <a:off x="6120171" y="1917020"/>
              <a:ext cx="3024336" cy="1794931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7164288" y="1486242"/>
              <a:ext cx="936103" cy="897290"/>
            </a:xfrm>
            <a:prstGeom prst="rect">
              <a:avLst/>
            </a:prstGeom>
            <a:solidFill>
              <a:schemeClr val="accent3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6120171" y="953886"/>
              <a:ext cx="3024336" cy="963134"/>
            </a:xfrm>
            <a:prstGeom prst="rect">
              <a:avLst/>
            </a:prstGeom>
            <a:solidFill>
              <a:schemeClr val="bg1">
                <a:alpha val="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323528" y="1634020"/>
            <a:ext cx="10683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Fvz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4586" y="3465615"/>
            <a:ext cx="7294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Fg</a:t>
            </a:r>
            <a:endParaRPr lang="cs-CZ" sz="3200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4256" y="5140349"/>
            <a:ext cx="790793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Jestliže těleso začne plovat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,</a:t>
            </a:r>
          </a:p>
          <a:p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 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musí se vynořit taková část </a:t>
            </a:r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tělesa, aby </a:t>
            </a:r>
          </a:p>
          <a:p>
            <a:r>
              <a:rPr lang="cs-CZ" sz="28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gravitační </a:t>
            </a:r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síla a vztlaková síla byly v rovnováze.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31086"/>
            <a:ext cx="8198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ea typeface="+mj-ea"/>
                <a:cs typeface="+mj-cs"/>
              </a:rPr>
              <a:t>V kterém okamžiku začne stoupající těleso plovat?</a:t>
            </a:r>
          </a:p>
        </p:txBody>
      </p:sp>
    </p:spTree>
    <p:extLst>
      <p:ext uri="{BB962C8B-B14F-4D97-AF65-F5344CB8AC3E}">
        <p14:creationId xmlns:p14="http://schemas.microsoft.com/office/powerpoint/2010/main" val="3185192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4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500"/>
                            </p:stCondLst>
                            <p:childTnLst>
                              <p:par>
                                <p:cTn id="16" presetID="6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00113429"/>
              </p:ext>
            </p:extLst>
          </p:nvPr>
        </p:nvGraphicFramePr>
        <p:xfrm>
          <a:off x="323528" y="1341438"/>
          <a:ext cx="8640960" cy="4221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1086"/>
                <a:gridCol w="1585301"/>
                <a:gridCol w="1951185"/>
                <a:gridCol w="1463388"/>
              </a:tblGrid>
              <a:tr h="944880">
                <a:tc>
                  <a:txBody>
                    <a:bodyPr/>
                    <a:lstStyle/>
                    <a:p>
                      <a:pPr algn="ctr"/>
                      <a:r>
                        <a:rPr lang="el-GR" sz="2800" dirty="0" smtClean="0"/>
                        <a:t>ρ</a:t>
                      </a:r>
                      <a:r>
                        <a:rPr lang="cs-CZ" sz="2800" baseline="-25000" dirty="0" smtClean="0"/>
                        <a:t>T  </a:t>
                      </a:r>
                      <a:r>
                        <a:rPr lang="cs-CZ" sz="2800" baseline="0" dirty="0" smtClean="0"/>
                        <a:t>- hustota tělesa</a:t>
                      </a:r>
                      <a:r>
                        <a:rPr lang="cs-CZ" sz="2800" baseline="-25000" dirty="0" smtClean="0"/>
                        <a:t>  </a:t>
                      </a:r>
                    </a:p>
                    <a:p>
                      <a:pPr algn="ctr"/>
                      <a:r>
                        <a:rPr lang="el-GR" sz="2800" dirty="0" smtClean="0"/>
                        <a:t>ρ</a:t>
                      </a:r>
                      <a:r>
                        <a:rPr lang="cs-CZ" sz="2800" baseline="-25000" dirty="0" smtClean="0"/>
                        <a:t>K </a:t>
                      </a:r>
                      <a:r>
                        <a:rPr lang="cs-CZ" sz="2800" baseline="0" dirty="0" smtClean="0"/>
                        <a:t>- hustota kapaliny</a:t>
                      </a:r>
                      <a:r>
                        <a:rPr lang="cs-CZ" sz="2800" baseline="-25000" dirty="0" smtClean="0"/>
                        <a:t> </a:t>
                      </a:r>
                      <a:endParaRPr lang="cs-CZ" sz="28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err="1" smtClean="0"/>
                        <a:t>F</a:t>
                      </a:r>
                      <a:r>
                        <a:rPr lang="cs-CZ" sz="3200" baseline="-25000" dirty="0" err="1" smtClean="0"/>
                        <a:t>g</a:t>
                      </a:r>
                      <a:endParaRPr lang="cs-CZ" sz="3200" baseline="-25000" dirty="0" smtClean="0"/>
                    </a:p>
                    <a:p>
                      <a:pPr algn="ctr"/>
                      <a:r>
                        <a:rPr lang="cs-CZ" sz="3200" dirty="0" err="1" smtClean="0"/>
                        <a:t>F</a:t>
                      </a:r>
                      <a:r>
                        <a:rPr lang="cs-CZ" sz="3200" baseline="-25000" dirty="0" err="1" smtClean="0"/>
                        <a:t>vz</a:t>
                      </a:r>
                      <a:endParaRPr lang="cs-CZ" sz="3200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Výslednice sil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Těleso</a:t>
                      </a:r>
                      <a:endParaRPr lang="cs-CZ" sz="3200" dirty="0"/>
                    </a:p>
                  </a:txBody>
                  <a:tcPr/>
                </a:tc>
              </a:tr>
              <a:tr h="944880">
                <a:tc>
                  <a:txBody>
                    <a:bodyPr/>
                    <a:lstStyle/>
                    <a:p>
                      <a:pPr algn="ctr"/>
                      <a:r>
                        <a:rPr lang="el-GR" sz="4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4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T</a:t>
                      </a:r>
                      <a:r>
                        <a:rPr lang="cs-CZ" sz="4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&gt; </a:t>
                      </a:r>
                      <a:r>
                        <a:rPr lang="el-GR" sz="4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4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 </a:t>
                      </a:r>
                      <a:endParaRPr lang="cs-CZ" sz="44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6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g</a:t>
                      </a:r>
                      <a:r>
                        <a:rPr lang="cs-CZ" sz="36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cs-CZ" sz="36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&gt; </a:t>
                      </a:r>
                      <a:r>
                        <a:rPr lang="cs-CZ" sz="36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6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</a:t>
                      </a:r>
                      <a:endParaRPr lang="cs-CZ" sz="3600" b="1" cap="none" spc="0" baseline="-2500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800" b="1" kern="1200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směřuje svisle dolů</a:t>
                      </a:r>
                      <a:endParaRPr lang="cs-CZ" sz="2800" b="1" kern="1200" cap="none" spc="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klesá ke</a:t>
                      </a:r>
                      <a:r>
                        <a:rPr lang="cs-CZ" sz="28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dnu</a:t>
                      </a:r>
                      <a:endParaRPr lang="cs-CZ" sz="28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</a:tr>
              <a:tr h="9448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sz="4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4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T</a:t>
                      </a:r>
                      <a:r>
                        <a:rPr lang="cs-CZ" sz="4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= </a:t>
                      </a:r>
                      <a:r>
                        <a:rPr lang="el-GR" sz="4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4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 </a:t>
                      </a:r>
                      <a:endParaRPr lang="cs-CZ" sz="4400" b="1" cap="none" spc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6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g</a:t>
                      </a:r>
                      <a:r>
                        <a:rPr lang="cs-CZ" sz="36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cs-CZ" sz="36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= </a:t>
                      </a:r>
                      <a:r>
                        <a:rPr lang="cs-CZ" sz="36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6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</a:t>
                      </a:r>
                      <a:endParaRPr lang="cs-CZ" sz="3600" b="1" cap="none" spc="0" baseline="-2500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je nulová</a:t>
                      </a:r>
                      <a:endParaRPr lang="cs-CZ" sz="2800" b="1" kern="1200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vznáší se</a:t>
                      </a:r>
                      <a:endParaRPr lang="cs-CZ" sz="28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</a:tr>
              <a:tr h="94488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l-GR" sz="4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4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T</a:t>
                      </a:r>
                      <a:r>
                        <a:rPr lang="cs-CZ" sz="4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cs-CZ" sz="4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Times New Roman"/>
                          <a:cs typeface="Times New Roman"/>
                        </a:rPr>
                        <a:t>˂</a:t>
                      </a:r>
                      <a:r>
                        <a:rPr lang="cs-CZ" sz="44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</a:t>
                      </a:r>
                      <a:r>
                        <a:rPr lang="el-GR" sz="44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ρ</a:t>
                      </a:r>
                      <a:r>
                        <a:rPr lang="cs-CZ" sz="4400" b="1" cap="none" spc="0" baseline="-2500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K </a:t>
                      </a:r>
                      <a:endParaRPr lang="cs-CZ" sz="4400" b="1" cap="none" spc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6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g</a:t>
                      </a:r>
                      <a:r>
                        <a:rPr lang="cs-CZ" sz="36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Times New Roman"/>
                          <a:cs typeface="Times New Roman"/>
                        </a:rPr>
                        <a:t>˂</a:t>
                      </a:r>
                      <a:r>
                        <a:rPr lang="cs-CZ" sz="3600" b="1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  </a:t>
                      </a:r>
                      <a:r>
                        <a:rPr lang="cs-CZ" sz="3600" b="1" cap="none" spc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F</a:t>
                      </a:r>
                      <a:r>
                        <a:rPr lang="cs-CZ" sz="3600" b="1" cap="none" spc="0" baseline="-2500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vz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7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směřuje</a:t>
                      </a:r>
                      <a:r>
                        <a:rPr lang="cs-CZ" sz="2700" b="1" kern="1200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6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svisle</a:t>
                      </a:r>
                      <a:r>
                        <a:rPr lang="cs-CZ" sz="2600" b="1" kern="1200" cap="none" spc="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2600" b="1" kern="1200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vzhůru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cap="none" spc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</a:rPr>
                        <a:t>stoupá</a:t>
                      </a:r>
                      <a:endParaRPr lang="cs-CZ" sz="2800" b="1" cap="none" spc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effectLst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031459" y="359078"/>
            <a:ext cx="2688173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Zapiš do sešitu</a:t>
            </a:r>
          </a:p>
        </p:txBody>
      </p:sp>
    </p:spTree>
    <p:extLst>
      <p:ext uri="{BB962C8B-B14F-4D97-AF65-F5344CB8AC3E}">
        <p14:creationId xmlns:p14="http://schemas.microsoft.com/office/powerpoint/2010/main" val="20080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620688"/>
          </a:xfrm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001419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Vyber pomocí tabulek tři kovy, ze kterých budou vyrobená tělesa ve rtuti </a:t>
            </a:r>
            <a:r>
              <a:rPr lang="cs-CZ" sz="2800" dirty="0"/>
              <a:t>klesat </a:t>
            </a:r>
            <a:r>
              <a:rPr lang="cs-CZ" sz="2800" dirty="0" smtClean="0"/>
              <a:t>ke dnu.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 </a:t>
            </a:r>
            <a:r>
              <a:rPr lang="el-GR" sz="2800" dirty="0">
                <a:solidFill>
                  <a:schemeClr val="bg1"/>
                </a:solidFill>
              </a:rPr>
              <a:t>ρ</a:t>
            </a:r>
            <a:r>
              <a:rPr lang="cs-CZ" sz="2800" dirty="0">
                <a:solidFill>
                  <a:schemeClr val="bg1"/>
                </a:solidFill>
              </a:rPr>
              <a:t>T </a:t>
            </a:r>
            <a:r>
              <a:rPr lang="cs-CZ" sz="2800" dirty="0" smtClean="0">
                <a:solidFill>
                  <a:schemeClr val="bg1"/>
                </a:solidFill>
              </a:rPr>
              <a:t>&gt; </a:t>
            </a:r>
            <a:r>
              <a:rPr lang="el-GR" sz="2800" dirty="0" smtClean="0">
                <a:solidFill>
                  <a:schemeClr val="bg1"/>
                </a:solidFill>
              </a:rPr>
              <a:t>ρ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rtuti např. zlato, tantal, wolfram…</a:t>
            </a:r>
            <a:endParaRPr lang="cs-CZ" sz="2800" dirty="0" smtClean="0"/>
          </a:p>
          <a:p>
            <a:r>
              <a:rPr lang="cs-CZ" sz="2800" dirty="0" smtClean="0"/>
              <a:t>Stejnorodé těleso má hmotnost 6,4 kg a objem 8dm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Pomocí tabulek vyberte kapaliny, ve kterých bude těleso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a) klesat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b) plovat</a:t>
            </a:r>
          </a:p>
          <a:p>
            <a:pPr marL="0" indent="0">
              <a:buNone/>
            </a:pPr>
            <a:r>
              <a:rPr lang="el-GR" sz="2800" dirty="0" smtClean="0">
                <a:solidFill>
                  <a:schemeClr val="bg1"/>
                </a:solidFill>
              </a:rPr>
              <a:t>ρ</a:t>
            </a:r>
            <a:r>
              <a:rPr lang="cs-CZ" sz="2800" dirty="0" smtClean="0">
                <a:solidFill>
                  <a:schemeClr val="bg1"/>
                </a:solidFill>
              </a:rPr>
              <a:t> = 6,4 : 0,008 = 800 kg/m</a:t>
            </a:r>
            <a:r>
              <a:rPr lang="cs-CZ" sz="2800" baseline="30000" dirty="0" smtClean="0">
                <a:solidFill>
                  <a:schemeClr val="bg1"/>
                </a:solidFill>
              </a:rPr>
              <a:t>3</a:t>
            </a:r>
          </a:p>
          <a:p>
            <a:pPr marL="514350" indent="-514350"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všechny kap. s hustotou menší ( aceton)</a:t>
            </a:r>
          </a:p>
          <a:p>
            <a:pPr marL="514350" indent="-514350"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všechny kap. s </a:t>
            </a:r>
            <a:r>
              <a:rPr lang="cs-CZ" sz="2800" dirty="0" smtClean="0">
                <a:solidFill>
                  <a:schemeClr val="bg1"/>
                </a:solidFill>
              </a:rPr>
              <a:t>hustotou větší  ( voda)</a:t>
            </a:r>
          </a:p>
        </p:txBody>
      </p:sp>
    </p:spTree>
    <p:extLst>
      <p:ext uri="{BB962C8B-B14F-4D97-AF65-F5344CB8AC3E}">
        <p14:creationId xmlns:p14="http://schemas.microsoft.com/office/powerpoint/2010/main" val="3912858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71DC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71DC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1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71DC1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3" presetID="3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71DC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432048"/>
          </a:xfrm>
        </p:spPr>
        <p:txBody>
          <a:bodyPr/>
          <a:lstStyle/>
          <a:p>
            <a:r>
              <a:rPr lang="cs-CZ" dirty="0" smtClean="0"/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5361459"/>
          </a:xfrm>
        </p:spPr>
        <p:txBody>
          <a:bodyPr>
            <a:noAutofit/>
          </a:bodyPr>
          <a:lstStyle/>
          <a:p>
            <a:r>
              <a:rPr lang="cs-CZ" sz="2800" dirty="0" smtClean="0"/>
              <a:t>Těleso z mosazi o objemu 75 cm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se ve vodě potápí. Vypočti :</a:t>
            </a:r>
          </a:p>
          <a:p>
            <a:pPr marL="0" indent="0">
              <a:buNone/>
            </a:pPr>
            <a:r>
              <a:rPr lang="cs-CZ" sz="2800" dirty="0" smtClean="0"/>
              <a:t>      a)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, kterou Země působí na těleso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b)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, která působí na těleso ponořené ve vodě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c) Porovnej tyto síly a rozhodni, zda je zadání  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úkolu pravdivé.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  <a:endParaRPr lang="cs-CZ" sz="2800" dirty="0" smtClean="0">
              <a:solidFill>
                <a:srgbClr val="E71DC1"/>
              </a:solidFill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E71DC1"/>
                </a:solidFill>
              </a:rPr>
              <a:t>m = 0,000075 ∙ 8500 = 0,6375 kg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E71DC1"/>
                </a:solidFill>
              </a:rPr>
              <a:t>      a)</a:t>
            </a:r>
            <a:r>
              <a:rPr lang="cs-CZ" sz="2800" dirty="0" err="1" smtClean="0">
                <a:solidFill>
                  <a:srgbClr val="E71DC1"/>
                </a:solidFill>
              </a:rPr>
              <a:t>F</a:t>
            </a:r>
            <a:r>
              <a:rPr lang="cs-CZ" sz="2800" baseline="-25000" dirty="0" err="1" smtClean="0">
                <a:solidFill>
                  <a:srgbClr val="E71DC1"/>
                </a:solidFill>
              </a:rPr>
              <a:t>g</a:t>
            </a:r>
            <a:r>
              <a:rPr lang="cs-CZ" sz="2800" dirty="0" smtClean="0">
                <a:solidFill>
                  <a:srgbClr val="E71DC1"/>
                </a:solidFill>
              </a:rPr>
              <a:t> = 6,375 N</a:t>
            </a:r>
            <a:endParaRPr lang="cs-CZ" sz="2800" dirty="0">
              <a:solidFill>
                <a:srgbClr val="E71DC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E71DC1"/>
                </a:solidFill>
              </a:rPr>
              <a:t>      b) </a:t>
            </a:r>
            <a:r>
              <a:rPr lang="cs-CZ" sz="2800" dirty="0" err="1" smtClean="0">
                <a:solidFill>
                  <a:srgbClr val="E71DC1"/>
                </a:solidFill>
              </a:rPr>
              <a:t>F</a:t>
            </a:r>
            <a:r>
              <a:rPr lang="cs-CZ" sz="2800" baseline="-25000" dirty="0" err="1" smtClean="0">
                <a:solidFill>
                  <a:srgbClr val="E71DC1"/>
                </a:solidFill>
              </a:rPr>
              <a:t>vz</a:t>
            </a:r>
            <a:r>
              <a:rPr lang="cs-CZ" sz="2800" baseline="-25000" dirty="0" smtClean="0">
                <a:solidFill>
                  <a:srgbClr val="E71DC1"/>
                </a:solidFill>
              </a:rPr>
              <a:t> </a:t>
            </a:r>
            <a:r>
              <a:rPr lang="cs-CZ" sz="2800" dirty="0">
                <a:solidFill>
                  <a:srgbClr val="E71DC1"/>
                </a:solidFill>
              </a:rPr>
              <a:t> </a:t>
            </a:r>
            <a:r>
              <a:rPr lang="cs-CZ" sz="2800" dirty="0" smtClean="0">
                <a:solidFill>
                  <a:srgbClr val="E71DC1"/>
                </a:solidFill>
              </a:rPr>
              <a:t>= 0,75 N</a:t>
            </a:r>
            <a:endParaRPr lang="cs-CZ" sz="2800" dirty="0">
              <a:solidFill>
                <a:srgbClr val="E71DC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E71DC1"/>
                </a:solidFill>
              </a:rPr>
              <a:t>      c) </a:t>
            </a:r>
            <a:r>
              <a:rPr lang="cs-CZ" sz="2800" dirty="0" err="1" smtClean="0">
                <a:solidFill>
                  <a:srgbClr val="E71DC1"/>
                </a:solidFill>
              </a:rPr>
              <a:t>F</a:t>
            </a:r>
            <a:r>
              <a:rPr lang="cs-CZ" sz="2800" baseline="-25000" dirty="0" err="1" smtClean="0">
                <a:solidFill>
                  <a:srgbClr val="E71DC1"/>
                </a:solidFill>
              </a:rPr>
              <a:t>g</a:t>
            </a:r>
            <a:r>
              <a:rPr lang="cs-CZ" sz="2800" baseline="-25000" dirty="0" smtClean="0">
                <a:solidFill>
                  <a:srgbClr val="E71DC1"/>
                </a:solidFill>
              </a:rPr>
              <a:t> </a:t>
            </a:r>
            <a:r>
              <a:rPr lang="cs-CZ" sz="2800" dirty="0" smtClean="0">
                <a:solidFill>
                  <a:srgbClr val="E71DC1"/>
                </a:solidFill>
              </a:rPr>
              <a:t> &gt; </a:t>
            </a:r>
            <a:r>
              <a:rPr lang="cs-CZ" sz="2800" dirty="0" err="1" smtClean="0">
                <a:solidFill>
                  <a:srgbClr val="E71DC1"/>
                </a:solidFill>
              </a:rPr>
              <a:t>F</a:t>
            </a:r>
            <a:r>
              <a:rPr lang="cs-CZ" sz="2800" baseline="-25000" dirty="0" err="1" smtClean="0">
                <a:solidFill>
                  <a:srgbClr val="E71DC1"/>
                </a:solidFill>
              </a:rPr>
              <a:t>vz</a:t>
            </a:r>
            <a:endParaRPr lang="cs-CZ" sz="2800" dirty="0" smtClean="0">
              <a:solidFill>
                <a:srgbClr val="E71DC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rgbClr val="E71DC1"/>
                </a:solidFill>
              </a:rPr>
              <a:t> </a:t>
            </a:r>
            <a:endParaRPr lang="cs-CZ" sz="2800" dirty="0" smtClean="0">
              <a:solidFill>
                <a:srgbClr val="E71DC1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79512" y="3780420"/>
            <a:ext cx="5760640" cy="3104964"/>
            <a:chOff x="179512" y="3780420"/>
            <a:chExt cx="5760640" cy="3104964"/>
          </a:xfrm>
        </p:grpSpPr>
        <p:pic>
          <p:nvPicPr>
            <p:cNvPr id="4100" name="Picture 4" descr="C:\Users\Krejsová\AppData\Local\Microsoft\Windows\Temporary Internet Files\Content.IE5\56TU68TU\MP900402866[1]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12" y="3780420"/>
              <a:ext cx="4139952" cy="31049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Obdélník 3"/>
            <p:cNvSpPr/>
            <p:nvPr/>
          </p:nvSpPr>
          <p:spPr>
            <a:xfrm>
              <a:off x="4319464" y="3780420"/>
              <a:ext cx="1620688" cy="310496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886525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98797E-6 L 0.58281 -0.00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32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63488"/>
          </a:xfrm>
        </p:spPr>
        <p:txBody>
          <a:bodyPr/>
          <a:lstStyle/>
          <a:p>
            <a:r>
              <a:rPr lang="cs-CZ" dirty="0"/>
              <a:t>Procvičení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sz="2800" dirty="0" smtClean="0"/>
              <a:t>Pomocí tabulek urči chování těles z následujících látek v glycerolu.</a:t>
            </a:r>
          </a:p>
          <a:p>
            <a:endParaRPr lang="cs-CZ" sz="2800" dirty="0" smtClean="0"/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dural                těleso klesá  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korek		  těleso plove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parafín	           těleso plove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bakelit             těleso plove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/>
              <a:t>ocel                 těleso </a:t>
            </a:r>
            <a:r>
              <a:rPr lang="cs-CZ" sz="2800" dirty="0"/>
              <a:t>klesá </a:t>
            </a: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6" name="Picture 6" descr="C:\Users\Krejsová\AppData\Local\Microsoft\Windows\Temporary Internet Files\Content.IE5\DL1NC0EJ\MC900234491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52734"/>
            <a:ext cx="3916996" cy="313650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69667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1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 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84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464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1_Motiv systému Office</vt:lpstr>
      <vt:lpstr>Exekutivní</vt:lpstr>
      <vt:lpstr>Motiv systému Office</vt:lpstr>
      <vt:lpstr>Prezentace aplikace PowerPoint</vt:lpstr>
      <vt:lpstr>Anotace</vt:lpstr>
      <vt:lpstr>Potápění, plování a vznášení se stejnorodého tělesa v kapalině</vt:lpstr>
      <vt:lpstr>Prezentace aplikace PowerPoint</vt:lpstr>
      <vt:lpstr>Prezentace aplikace PowerPoint</vt:lpstr>
      <vt:lpstr>Prezentace aplikace PowerPoint</vt:lpstr>
      <vt:lpstr>Prezentace aplikace PowerPoint</vt:lpstr>
      <vt:lpstr>Procvičení</vt:lpstr>
      <vt:lpstr>Procvičení</vt:lpstr>
      <vt:lpstr>Procvičení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33</cp:revision>
  <dcterms:created xsi:type="dcterms:W3CDTF">2012-04-15T12:57:59Z</dcterms:created>
  <dcterms:modified xsi:type="dcterms:W3CDTF">2012-05-23T09:21:56Z</dcterms:modified>
</cp:coreProperties>
</file>